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xml" ContentType="application/vnd.openxmlformats-officedocument.presentationml.notesSlide+xml"/>
  <Override PartName="/ppt/tags/tag37.xml" ContentType="application/vnd.openxmlformats-officedocument.presentationml.tags+xml"/>
  <Override PartName="/ppt/notesSlides/notesSlide4.xml" ContentType="application/vnd.openxmlformats-officedocument.presentationml.notesSlide+xml"/>
  <Override PartName="/ppt/tags/tag38.xml" ContentType="application/vnd.openxmlformats-officedocument.presentationml.tags+xml"/>
  <Override PartName="/ppt/notesSlides/notesSlide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6.xml" ContentType="application/vnd.openxmlformats-officedocument.presentationml.notesSlide+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8.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9.xml" ContentType="application/vnd.openxmlformats-officedocument.presentationml.notesSlide+xml"/>
  <Override PartName="/ppt/tags/tag73.xml" ContentType="application/vnd.openxmlformats-officedocument.presentationml.tags+xml"/>
  <Override PartName="/ppt/notesSlides/notesSlide10.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2.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13.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4.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15.xml" ContentType="application/vnd.openxmlformats-officedocument.presentationml.notesSlide+xml"/>
  <Override PartName="/ppt/tags/tag131.xml" ContentType="application/vnd.openxmlformats-officedocument.presentationml.tags+xml"/>
  <Override PartName="/ppt/notesSlides/notesSlide16.xml" ContentType="application/vnd.openxmlformats-officedocument.presentationml.notesSlide+xml"/>
  <Override PartName="/ppt/tags/tag132.xml" ContentType="application/vnd.openxmlformats-officedocument.presentationml.tags+xml"/>
  <Override PartName="/ppt/notesSlides/notesSlide17.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18.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19.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20.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notesSlides/notesSlide21.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notesSlides/notesSlide22.xml" ContentType="application/vnd.openxmlformats-officedocument.presentationml.notesSlide+xml"/>
  <Override PartName="/ppt/tags/tag341.xml" ContentType="application/vnd.openxmlformats-officedocument.presentationml.tags+xml"/>
  <Override PartName="/ppt/notesSlides/notesSlide23.xml" ContentType="application/vnd.openxmlformats-officedocument.presentationml.notesSlide+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notesSlides/notesSlide24.xml" ContentType="application/vnd.openxmlformats-officedocument.presentationml.notesSlide+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notesSlides/notesSlide25.xml" ContentType="application/vnd.openxmlformats-officedocument.presentationml.notesSlide+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notesSlides/notesSlide26.xml" ContentType="application/vnd.openxmlformats-officedocument.presentationml.notesSlide+xml"/>
  <Override PartName="/ppt/tags/tag365.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handoutMasterIdLst>
    <p:handoutMasterId r:id="rId47"/>
  </p:handoutMasterIdLst>
  <p:sldIdLst>
    <p:sldId id="279" r:id="rId2"/>
    <p:sldId id="447" r:id="rId3"/>
    <p:sldId id="425" r:id="rId4"/>
    <p:sldId id="453" r:id="rId5"/>
    <p:sldId id="414" r:id="rId6"/>
    <p:sldId id="415" r:id="rId7"/>
    <p:sldId id="454" r:id="rId8"/>
    <p:sldId id="418" r:id="rId9"/>
    <p:sldId id="450" r:id="rId10"/>
    <p:sldId id="455" r:id="rId11"/>
    <p:sldId id="419" r:id="rId12"/>
    <p:sldId id="456" r:id="rId13"/>
    <p:sldId id="448" r:id="rId14"/>
    <p:sldId id="460" r:id="rId15"/>
    <p:sldId id="461" r:id="rId16"/>
    <p:sldId id="462" r:id="rId17"/>
    <p:sldId id="452" r:id="rId18"/>
    <p:sldId id="457" r:id="rId19"/>
    <p:sldId id="420" r:id="rId20"/>
    <p:sldId id="421" r:id="rId21"/>
    <p:sldId id="458" r:id="rId22"/>
    <p:sldId id="432" r:id="rId23"/>
    <p:sldId id="459" r:id="rId24"/>
    <p:sldId id="449" r:id="rId25"/>
    <p:sldId id="424" r:id="rId26"/>
    <p:sldId id="436" r:id="rId27"/>
    <p:sldId id="437" r:id="rId28"/>
    <p:sldId id="443" r:id="rId29"/>
    <p:sldId id="444" r:id="rId30"/>
    <p:sldId id="463" r:id="rId31"/>
    <p:sldId id="465" r:id="rId32"/>
    <p:sldId id="464" r:id="rId33"/>
    <p:sldId id="446" r:id="rId34"/>
    <p:sldId id="445" r:id="rId35"/>
    <p:sldId id="416" r:id="rId36"/>
    <p:sldId id="441" r:id="rId37"/>
    <p:sldId id="442" r:id="rId38"/>
    <p:sldId id="429" r:id="rId39"/>
    <p:sldId id="408" r:id="rId40"/>
    <p:sldId id="466" r:id="rId41"/>
    <p:sldId id="430" r:id="rId42"/>
    <p:sldId id="403" r:id="rId43"/>
    <p:sldId id="402" r:id="rId44"/>
    <p:sldId id="320" r:id="rId45"/>
  </p:sldIdLst>
  <p:sldSz cx="10693400" cy="7561263"/>
  <p:notesSz cx="7099300" cy="10234613"/>
  <p:custDataLst>
    <p:tags r:id="rId48"/>
  </p:custDataLst>
  <p:defaultTextStyle>
    <a:defPPr>
      <a:defRPr lang="fr-FR"/>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23">
          <p15:clr>
            <a:srgbClr val="A4A3A4"/>
          </p15:clr>
        </p15:guide>
        <p15:guide id="2" orient="horz" pos="4680">
          <p15:clr>
            <a:srgbClr val="A4A3A4"/>
          </p15:clr>
        </p15:guide>
        <p15:guide id="3" orient="horz" pos="366">
          <p15:clr>
            <a:srgbClr val="A4A3A4"/>
          </p15:clr>
        </p15:guide>
        <p15:guide id="4" orient="horz" pos="1248" userDrawn="1">
          <p15:clr>
            <a:srgbClr val="A4A3A4"/>
          </p15:clr>
        </p15:guide>
        <p15:guide id="5" orient="horz" pos="4189">
          <p15:clr>
            <a:srgbClr val="A4A3A4"/>
          </p15:clr>
        </p15:guide>
        <p15:guide id="6" pos="6384" userDrawn="1">
          <p15:clr>
            <a:srgbClr val="A4A3A4"/>
          </p15:clr>
        </p15:guide>
        <p15:guide id="7" pos="578" userDrawn="1">
          <p15:clr>
            <a:srgbClr val="A4A3A4"/>
          </p15:clr>
        </p15:guide>
        <p15:guide id="8" pos="3300" userDrawn="1">
          <p15:clr>
            <a:srgbClr val="A4A3A4"/>
          </p15:clr>
        </p15:guide>
        <p15:guide id="9" pos="3663" userDrawn="1">
          <p15:clr>
            <a:srgbClr val="A4A3A4"/>
          </p15:clr>
        </p15:guide>
        <p15:guide id="10" pos="348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7D83"/>
    <a:srgbClr val="7DB994"/>
    <a:srgbClr val="7B9BA1"/>
    <a:srgbClr val="604A7B"/>
    <a:srgbClr val="CCC1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69" autoAdjust="0"/>
    <p:restoredTop sz="99872" autoAdjust="0"/>
  </p:normalViewPr>
  <p:slideViewPr>
    <p:cSldViewPr snapToGrid="0" snapToObjects="1">
      <p:cViewPr varScale="1">
        <p:scale>
          <a:sx n="111" d="100"/>
          <a:sy n="111" d="100"/>
        </p:scale>
        <p:origin x="1522" y="77"/>
      </p:cViewPr>
      <p:guideLst>
        <p:guide orient="horz" pos="4523"/>
        <p:guide orient="horz" pos="4680"/>
        <p:guide orient="horz" pos="366"/>
        <p:guide orient="horz" pos="1248"/>
        <p:guide orient="horz" pos="4189"/>
        <p:guide pos="6384"/>
        <p:guide pos="578"/>
        <p:guide pos="3300"/>
        <p:guide pos="3663"/>
        <p:guide pos="3481"/>
      </p:guideLst>
    </p:cSldViewPr>
  </p:slideViewPr>
  <p:notesTextViewPr>
    <p:cViewPr>
      <p:scale>
        <a:sx n="1" d="1"/>
        <a:sy n="1" d="1"/>
      </p:scale>
      <p:origin x="0" y="0"/>
    </p:cViewPr>
  </p:notesTextViewPr>
  <p:sorterViewPr>
    <p:cViewPr>
      <p:scale>
        <a:sx n="70" d="100"/>
        <a:sy n="70" d="100"/>
      </p:scale>
      <p:origin x="0" y="0"/>
    </p:cViewPr>
  </p:sorterViewPr>
  <p:notesViewPr>
    <p:cSldViewPr snapToGrid="0" snapToObjects="1">
      <p:cViewPr varScale="1">
        <p:scale>
          <a:sx n="77" d="100"/>
          <a:sy n="77" d="100"/>
        </p:scale>
        <p:origin x="-3954" y="-108"/>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1.emf"/><Relationship Id="rId5" Type="http://schemas.openxmlformats.org/officeDocument/2006/relationships/image" Target="../media/image44.emf"/><Relationship Id="rId4" Type="http://schemas.openxmlformats.org/officeDocument/2006/relationships/image" Target="../media/image4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EF523887-601D-413A-B3C7-2000C85D1489}" type="datetimeFigureOut">
              <a:rPr lang="fr-FR" smtClean="0"/>
              <a:t>13/09/2018</a:t>
            </a:fld>
            <a:endParaRPr lang="fr-FR"/>
          </a:p>
        </p:txBody>
      </p:sp>
      <p:sp>
        <p:nvSpPr>
          <p:cNvPr id="4" name="Footer Placehold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FC70C67F-DD02-4646-B17E-B48ACF3A5E32}" type="slidenum">
              <a:rPr lang="fr-FR" smtClean="0"/>
              <a:t>‹#›</a:t>
            </a:fld>
            <a:endParaRPr lang="fr-FR"/>
          </a:p>
        </p:txBody>
      </p:sp>
    </p:spTree>
    <p:extLst>
      <p:ext uri="{BB962C8B-B14F-4D97-AF65-F5344CB8AC3E}">
        <p14:creationId xmlns:p14="http://schemas.microsoft.com/office/powerpoint/2010/main" val="3435789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A979AE6E-D4E8-4CEE-9AF1-A6628A4774A0}" type="datetimeFigureOut">
              <a:rPr lang="en-GB" smtClean="0"/>
              <a:pPr/>
              <a:t>13/09/2018</a:t>
            </a:fld>
            <a:endParaRPr lang="en-GB" dirty="0"/>
          </a:p>
        </p:txBody>
      </p:sp>
      <p:sp>
        <p:nvSpPr>
          <p:cNvPr id="4" name="Slide Image Placeholder 3"/>
          <p:cNvSpPr>
            <a:spLocks noGrp="1" noRot="1" noChangeAspect="1"/>
          </p:cNvSpPr>
          <p:nvPr>
            <p:ph type="sldImg" idx="2"/>
          </p:nvPr>
        </p:nvSpPr>
        <p:spPr>
          <a:xfrm>
            <a:off x="836613" y="768350"/>
            <a:ext cx="5426075" cy="383698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Footer Placehold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FF25EFA5-B89C-4988-8866-E8BCFA5993FA}" type="slidenum">
              <a:rPr lang="en-GB" smtClean="0"/>
              <a:pPr/>
              <a:t>‹#›</a:t>
            </a:fld>
            <a:endParaRPr lang="en-GB" dirty="0"/>
          </a:p>
        </p:txBody>
      </p:sp>
    </p:spTree>
    <p:extLst>
      <p:ext uri="{BB962C8B-B14F-4D97-AF65-F5344CB8AC3E}">
        <p14:creationId xmlns:p14="http://schemas.microsoft.com/office/powerpoint/2010/main" val="307955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F25EFA5-B89C-4988-8866-E8BCFA5993FA}" type="slidenum">
              <a:rPr lang="en-GB" smtClean="0"/>
              <a:t>1</a:t>
            </a:fld>
            <a:endParaRPr lang="en-GB" dirty="0"/>
          </a:p>
        </p:txBody>
      </p:sp>
    </p:spTree>
    <p:extLst>
      <p:ext uri="{BB962C8B-B14F-4D97-AF65-F5344CB8AC3E}">
        <p14:creationId xmlns:p14="http://schemas.microsoft.com/office/powerpoint/2010/main" val="4153921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F25EFA5-B89C-4988-8866-E8BCFA5993FA}" type="slidenum">
              <a:rPr lang="en-GB" smtClean="0"/>
              <a:t>11</a:t>
            </a:fld>
            <a:endParaRPr lang="en-GB" dirty="0"/>
          </a:p>
        </p:txBody>
      </p:sp>
    </p:spTree>
    <p:extLst>
      <p:ext uri="{BB962C8B-B14F-4D97-AF65-F5344CB8AC3E}">
        <p14:creationId xmlns:p14="http://schemas.microsoft.com/office/powerpoint/2010/main" val="4178366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F25EFA5-B89C-4988-8866-E8BCFA5993FA}" type="slidenum">
              <a:rPr lang="en-US" smtClean="0"/>
              <a:pPr/>
              <a:t>12</a:t>
            </a:fld>
            <a:endParaRPr lang="en-US" dirty="0"/>
          </a:p>
        </p:txBody>
      </p:sp>
    </p:spTree>
    <p:extLst>
      <p:ext uri="{BB962C8B-B14F-4D97-AF65-F5344CB8AC3E}">
        <p14:creationId xmlns:p14="http://schemas.microsoft.com/office/powerpoint/2010/main" val="4176108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F25EFA5-B89C-4988-8866-E8BCFA5993FA}" type="slidenum">
              <a:rPr lang="en-US" smtClean="0"/>
              <a:pPr/>
              <a:t>14</a:t>
            </a:fld>
            <a:endParaRPr lang="en-US" dirty="0"/>
          </a:p>
        </p:txBody>
      </p:sp>
    </p:spTree>
    <p:extLst>
      <p:ext uri="{BB962C8B-B14F-4D97-AF65-F5344CB8AC3E}">
        <p14:creationId xmlns:p14="http://schemas.microsoft.com/office/powerpoint/2010/main" val="2163152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F25EFA5-B89C-4988-8866-E8BCFA5993FA}" type="slidenum">
              <a:rPr lang="en-US" smtClean="0"/>
              <a:pPr/>
              <a:t>15</a:t>
            </a:fld>
            <a:endParaRPr lang="en-US" dirty="0"/>
          </a:p>
        </p:txBody>
      </p:sp>
    </p:spTree>
    <p:extLst>
      <p:ext uri="{BB962C8B-B14F-4D97-AF65-F5344CB8AC3E}">
        <p14:creationId xmlns:p14="http://schemas.microsoft.com/office/powerpoint/2010/main" val="1367449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F25EFA5-B89C-4988-8866-E8BCFA5993FA}" type="slidenum">
              <a:rPr lang="en-US" smtClean="0"/>
              <a:pPr/>
              <a:t>17</a:t>
            </a:fld>
            <a:endParaRPr lang="en-US" dirty="0"/>
          </a:p>
        </p:txBody>
      </p:sp>
    </p:spTree>
    <p:extLst>
      <p:ext uri="{BB962C8B-B14F-4D97-AF65-F5344CB8AC3E}">
        <p14:creationId xmlns:p14="http://schemas.microsoft.com/office/powerpoint/2010/main" val="4029837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F25EFA5-B89C-4988-8866-E8BCFA5993FA}" type="slidenum">
              <a:rPr lang="en-US" smtClean="0"/>
              <a:pPr/>
              <a:t>18</a:t>
            </a:fld>
            <a:endParaRPr lang="en-US" dirty="0"/>
          </a:p>
        </p:txBody>
      </p:sp>
    </p:spTree>
    <p:extLst>
      <p:ext uri="{BB962C8B-B14F-4D97-AF65-F5344CB8AC3E}">
        <p14:creationId xmlns:p14="http://schemas.microsoft.com/office/powerpoint/2010/main" val="632027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F25EFA5-B89C-4988-8866-E8BCFA5993FA}" type="slidenum">
              <a:rPr lang="en-GB" smtClean="0"/>
              <a:t>19</a:t>
            </a:fld>
            <a:endParaRPr lang="en-GB" dirty="0"/>
          </a:p>
        </p:txBody>
      </p:sp>
    </p:spTree>
    <p:extLst>
      <p:ext uri="{BB962C8B-B14F-4D97-AF65-F5344CB8AC3E}">
        <p14:creationId xmlns:p14="http://schemas.microsoft.com/office/powerpoint/2010/main" val="3298018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F25EFA5-B89C-4988-8866-E8BCFA5993FA}" type="slidenum">
              <a:rPr lang="en-GB" smtClean="0"/>
              <a:t>20</a:t>
            </a:fld>
            <a:endParaRPr lang="en-GB" dirty="0"/>
          </a:p>
        </p:txBody>
      </p:sp>
    </p:spTree>
    <p:extLst>
      <p:ext uri="{BB962C8B-B14F-4D97-AF65-F5344CB8AC3E}">
        <p14:creationId xmlns:p14="http://schemas.microsoft.com/office/powerpoint/2010/main" val="1582277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F25EFA5-B89C-4988-8866-E8BCFA5993FA}" type="slidenum">
              <a:rPr lang="en-US" smtClean="0"/>
              <a:pPr/>
              <a:t>21</a:t>
            </a:fld>
            <a:endParaRPr lang="en-US" dirty="0"/>
          </a:p>
        </p:txBody>
      </p:sp>
    </p:spTree>
    <p:extLst>
      <p:ext uri="{BB962C8B-B14F-4D97-AF65-F5344CB8AC3E}">
        <p14:creationId xmlns:p14="http://schemas.microsoft.com/office/powerpoint/2010/main" val="751859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F25EFA5-B89C-4988-8866-E8BCFA5993FA}" type="slidenum">
              <a:rPr lang="en-US" smtClean="0"/>
              <a:pPr/>
              <a:t>23</a:t>
            </a:fld>
            <a:endParaRPr lang="en-US" dirty="0"/>
          </a:p>
        </p:txBody>
      </p:sp>
    </p:spTree>
    <p:extLst>
      <p:ext uri="{BB962C8B-B14F-4D97-AF65-F5344CB8AC3E}">
        <p14:creationId xmlns:p14="http://schemas.microsoft.com/office/powerpoint/2010/main" val="4172637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F25EFA5-B89C-4988-8866-E8BCFA5993FA}" type="slidenum">
              <a:rPr lang="en-US" smtClean="0"/>
              <a:pPr/>
              <a:t>3</a:t>
            </a:fld>
            <a:endParaRPr lang="en-US" dirty="0"/>
          </a:p>
        </p:txBody>
      </p:sp>
    </p:spTree>
    <p:extLst>
      <p:ext uri="{BB962C8B-B14F-4D97-AF65-F5344CB8AC3E}">
        <p14:creationId xmlns:p14="http://schemas.microsoft.com/office/powerpoint/2010/main" val="2858986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F25EFA5-B89C-4988-8866-E8BCFA5993FA}" type="slidenum">
              <a:rPr lang="en-US" smtClean="0"/>
              <a:pPr/>
              <a:t>26</a:t>
            </a:fld>
            <a:endParaRPr lang="en-US" dirty="0"/>
          </a:p>
        </p:txBody>
      </p:sp>
    </p:spTree>
    <p:extLst>
      <p:ext uri="{BB962C8B-B14F-4D97-AF65-F5344CB8AC3E}">
        <p14:creationId xmlns:p14="http://schemas.microsoft.com/office/powerpoint/2010/main" val="2000071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25EFA5-B89C-4988-8866-E8BCFA5993FA}" type="slidenum">
              <a:rPr lang="en-US" smtClean="0"/>
              <a:t>33</a:t>
            </a:fld>
            <a:endParaRPr lang="en-US" dirty="0"/>
          </a:p>
        </p:txBody>
      </p:sp>
    </p:spTree>
    <p:extLst>
      <p:ext uri="{BB962C8B-B14F-4D97-AF65-F5344CB8AC3E}">
        <p14:creationId xmlns:p14="http://schemas.microsoft.com/office/powerpoint/2010/main" val="3449466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F25EFA5-B89C-4988-8866-E8BCFA5993FA}" type="slidenum">
              <a:rPr lang="en-US" smtClean="0"/>
              <a:pPr/>
              <a:t>34</a:t>
            </a:fld>
            <a:endParaRPr lang="en-US" dirty="0"/>
          </a:p>
        </p:txBody>
      </p:sp>
    </p:spTree>
    <p:extLst>
      <p:ext uri="{BB962C8B-B14F-4D97-AF65-F5344CB8AC3E}">
        <p14:creationId xmlns:p14="http://schemas.microsoft.com/office/powerpoint/2010/main" val="2041451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F25EFA5-B89C-4988-8866-E8BCFA5993FA}" type="slidenum">
              <a:rPr lang="en-GB" smtClean="0"/>
              <a:t>35</a:t>
            </a:fld>
            <a:endParaRPr lang="en-GB" dirty="0"/>
          </a:p>
        </p:txBody>
      </p:sp>
    </p:spTree>
    <p:extLst>
      <p:ext uri="{BB962C8B-B14F-4D97-AF65-F5344CB8AC3E}">
        <p14:creationId xmlns:p14="http://schemas.microsoft.com/office/powerpoint/2010/main" val="2308595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F25EFA5-B89C-4988-8866-E8BCFA5993FA}" type="slidenum">
              <a:rPr lang="en-US" smtClean="0"/>
              <a:pPr/>
              <a:t>38</a:t>
            </a:fld>
            <a:endParaRPr lang="en-US" dirty="0"/>
          </a:p>
        </p:txBody>
      </p:sp>
    </p:spTree>
    <p:extLst>
      <p:ext uri="{BB962C8B-B14F-4D97-AF65-F5344CB8AC3E}">
        <p14:creationId xmlns:p14="http://schemas.microsoft.com/office/powerpoint/2010/main" val="888497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F25EFA5-B89C-4988-8866-E8BCFA5993FA}" type="slidenum">
              <a:rPr lang="en-US" smtClean="0"/>
              <a:pPr/>
              <a:t>41</a:t>
            </a:fld>
            <a:endParaRPr lang="en-US" dirty="0"/>
          </a:p>
        </p:txBody>
      </p:sp>
    </p:spTree>
    <p:extLst>
      <p:ext uri="{BB962C8B-B14F-4D97-AF65-F5344CB8AC3E}">
        <p14:creationId xmlns:p14="http://schemas.microsoft.com/office/powerpoint/2010/main" val="2756674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F25EFA5-B89C-4988-8866-E8BCFA5993FA}" type="slidenum">
              <a:rPr lang="en-GB" smtClean="0"/>
              <a:t>43</a:t>
            </a:fld>
            <a:endParaRPr lang="en-GB" dirty="0"/>
          </a:p>
        </p:txBody>
      </p:sp>
    </p:spTree>
    <p:extLst>
      <p:ext uri="{BB962C8B-B14F-4D97-AF65-F5344CB8AC3E}">
        <p14:creationId xmlns:p14="http://schemas.microsoft.com/office/powerpoint/2010/main" val="3717576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F25EFA5-B89C-4988-8866-E8BCFA5993FA}" type="slidenum">
              <a:rPr lang="en-GB" smtClean="0"/>
              <a:t>44</a:t>
            </a:fld>
            <a:endParaRPr lang="en-GB" dirty="0"/>
          </a:p>
        </p:txBody>
      </p:sp>
    </p:spTree>
    <p:extLst>
      <p:ext uri="{BB962C8B-B14F-4D97-AF65-F5344CB8AC3E}">
        <p14:creationId xmlns:p14="http://schemas.microsoft.com/office/powerpoint/2010/main" val="593087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F25EFA5-B89C-4988-8866-E8BCFA5993FA}" type="slidenum">
              <a:rPr lang="en-US" smtClean="0"/>
              <a:pPr/>
              <a:t>4</a:t>
            </a:fld>
            <a:endParaRPr lang="en-US" dirty="0"/>
          </a:p>
        </p:txBody>
      </p:sp>
    </p:spTree>
    <p:extLst>
      <p:ext uri="{BB962C8B-B14F-4D97-AF65-F5344CB8AC3E}">
        <p14:creationId xmlns:p14="http://schemas.microsoft.com/office/powerpoint/2010/main" val="3668274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F25EFA5-B89C-4988-8866-E8BCFA5993FA}" type="slidenum">
              <a:rPr lang="en-GB" smtClean="0"/>
              <a:t>5</a:t>
            </a:fld>
            <a:endParaRPr lang="en-GB" dirty="0"/>
          </a:p>
        </p:txBody>
      </p:sp>
    </p:spTree>
    <p:extLst>
      <p:ext uri="{BB962C8B-B14F-4D97-AF65-F5344CB8AC3E}">
        <p14:creationId xmlns:p14="http://schemas.microsoft.com/office/powerpoint/2010/main" val="2404017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F25EFA5-B89C-4988-8866-E8BCFA5993FA}" type="slidenum">
              <a:rPr lang="en-GB" smtClean="0"/>
              <a:t>6</a:t>
            </a:fld>
            <a:endParaRPr lang="en-GB" dirty="0"/>
          </a:p>
        </p:txBody>
      </p:sp>
    </p:spTree>
    <p:extLst>
      <p:ext uri="{BB962C8B-B14F-4D97-AF65-F5344CB8AC3E}">
        <p14:creationId xmlns:p14="http://schemas.microsoft.com/office/powerpoint/2010/main" val="1897288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F25EFA5-B89C-4988-8866-E8BCFA5993FA}" type="slidenum">
              <a:rPr lang="en-US" smtClean="0"/>
              <a:pPr/>
              <a:t>7</a:t>
            </a:fld>
            <a:endParaRPr lang="en-US" dirty="0"/>
          </a:p>
        </p:txBody>
      </p:sp>
    </p:spTree>
    <p:extLst>
      <p:ext uri="{BB962C8B-B14F-4D97-AF65-F5344CB8AC3E}">
        <p14:creationId xmlns:p14="http://schemas.microsoft.com/office/powerpoint/2010/main" val="3354654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F25EFA5-B89C-4988-8866-E8BCFA5993FA}" type="slidenum">
              <a:rPr lang="en-GB" smtClean="0"/>
              <a:t>8</a:t>
            </a:fld>
            <a:endParaRPr lang="en-GB" dirty="0"/>
          </a:p>
        </p:txBody>
      </p:sp>
    </p:spTree>
    <p:extLst>
      <p:ext uri="{BB962C8B-B14F-4D97-AF65-F5344CB8AC3E}">
        <p14:creationId xmlns:p14="http://schemas.microsoft.com/office/powerpoint/2010/main" val="2547232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F25EFA5-B89C-4988-8866-E8BCFA5993FA}" type="slidenum">
              <a:rPr lang="en-US" smtClean="0"/>
              <a:pPr/>
              <a:t>9</a:t>
            </a:fld>
            <a:endParaRPr lang="en-US" dirty="0"/>
          </a:p>
        </p:txBody>
      </p:sp>
    </p:spTree>
    <p:extLst>
      <p:ext uri="{BB962C8B-B14F-4D97-AF65-F5344CB8AC3E}">
        <p14:creationId xmlns:p14="http://schemas.microsoft.com/office/powerpoint/2010/main" val="3430645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F25EFA5-B89C-4988-8866-E8BCFA5993FA}" type="slidenum">
              <a:rPr lang="en-US" smtClean="0"/>
              <a:pPr/>
              <a:t>10</a:t>
            </a:fld>
            <a:endParaRPr lang="en-US" dirty="0"/>
          </a:p>
        </p:txBody>
      </p:sp>
    </p:spTree>
    <p:extLst>
      <p:ext uri="{BB962C8B-B14F-4D97-AF65-F5344CB8AC3E}">
        <p14:creationId xmlns:p14="http://schemas.microsoft.com/office/powerpoint/2010/main" val="15195118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8.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11347121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5592"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9" name="Rectangle 18"/>
          <p:cNvSpPr/>
          <p:nvPr userDrawn="1"/>
        </p:nvSpPr>
        <p:spPr>
          <a:xfrm>
            <a:off x="10153400" y="7021263"/>
            <a:ext cx="540000"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p>
        </p:txBody>
      </p:sp>
      <p:sp>
        <p:nvSpPr>
          <p:cNvPr id="21" name="Rectangle 20"/>
          <p:cNvSpPr/>
          <p:nvPr userDrawn="1"/>
        </p:nvSpPr>
        <p:spPr>
          <a:xfrm rot="16200000">
            <a:off x="4786902" y="2234363"/>
            <a:ext cx="540000" cy="10113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p>
        </p:txBody>
      </p:sp>
      <p:sp>
        <p:nvSpPr>
          <p:cNvPr id="22" name="Rectangle 21"/>
          <p:cNvSpPr/>
          <p:nvPr userDrawn="1"/>
        </p:nvSpPr>
        <p:spPr>
          <a:xfrm>
            <a:off x="3530622" y="2712555"/>
            <a:ext cx="222234" cy="6686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p>
        </p:txBody>
      </p:sp>
      <p:sp>
        <p:nvSpPr>
          <p:cNvPr id="24" name="Title 23"/>
          <p:cNvSpPr>
            <a:spLocks noGrp="1"/>
          </p:cNvSpPr>
          <p:nvPr>
            <p:ph type="title"/>
          </p:nvPr>
        </p:nvSpPr>
        <p:spPr>
          <a:xfrm>
            <a:off x="3940015" y="2701284"/>
            <a:ext cx="6213635" cy="307777"/>
          </a:xfrm>
        </p:spPr>
        <p:txBody>
          <a:bodyPr wrap="square" anchor="b">
            <a:spAutoFit/>
          </a:bodyPr>
          <a:lstStyle>
            <a:lvl1pPr algn="l">
              <a:lnSpc>
                <a:spcPts val="2400"/>
              </a:lnSpc>
              <a:defRPr sz="2400">
                <a:solidFill>
                  <a:schemeClr val="accent1"/>
                </a:solidFill>
                <a:latin typeface="+mn-lt"/>
              </a:defRPr>
            </a:lvl1pPr>
          </a:lstStyle>
          <a:p>
            <a:r>
              <a:rPr lang="en-US" noProof="0" smtClean="0"/>
              <a:t>Click to edit Master title style</a:t>
            </a:r>
            <a:endParaRPr lang="en-GB" noProof="0" dirty="0"/>
          </a:p>
        </p:txBody>
      </p:sp>
      <p:cxnSp>
        <p:nvCxnSpPr>
          <p:cNvPr id="25" name="Connecteur droit 48"/>
          <p:cNvCxnSpPr/>
          <p:nvPr userDrawn="1"/>
        </p:nvCxnSpPr>
        <p:spPr>
          <a:xfrm>
            <a:off x="3950809" y="3065787"/>
            <a:ext cx="6742591" cy="0"/>
          </a:xfrm>
          <a:prstGeom prst="line">
            <a:avLst/>
          </a:prstGeom>
          <a:ln cap="sq">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27" name="Text Placeholder 26"/>
          <p:cNvSpPr>
            <a:spLocks noGrp="1"/>
          </p:cNvSpPr>
          <p:nvPr>
            <p:ph type="body" sz="quarter" idx="10" hasCustomPrompt="1"/>
          </p:nvPr>
        </p:nvSpPr>
        <p:spPr>
          <a:xfrm>
            <a:off x="3940015" y="3199725"/>
            <a:ext cx="6213635" cy="205184"/>
          </a:xfrm>
        </p:spPr>
        <p:txBody>
          <a:bodyPr/>
          <a:lstStyle>
            <a:lvl1pPr marL="0" indent="0">
              <a:lnSpc>
                <a:spcPts val="1600"/>
              </a:lnSpc>
              <a:buNone/>
              <a:defRPr sz="1600" b="0">
                <a:solidFill>
                  <a:schemeClr val="accent5"/>
                </a:solidFill>
                <a:latin typeface="+mn-lt"/>
              </a:defRPr>
            </a:lvl1pPr>
            <a:lvl2pPr marL="187200" indent="0">
              <a:buNone/>
              <a:defRPr/>
            </a:lvl2pPr>
            <a:lvl3pPr marL="367200" indent="0">
              <a:buNone/>
              <a:defRPr/>
            </a:lvl3pPr>
            <a:lvl4pPr marL="548550" indent="0">
              <a:buNone/>
              <a:defRPr/>
            </a:lvl4pPr>
            <a:lvl5pPr marL="727075" indent="0">
              <a:buNone/>
              <a:defRPr/>
            </a:lvl5pPr>
          </a:lstStyle>
          <a:p>
            <a:pPr lvl="0"/>
            <a:r>
              <a:rPr lang="en-GB" noProof="0" dirty="0"/>
              <a:t>Subtitle | </a:t>
            </a:r>
          </a:p>
        </p:txBody>
      </p:sp>
      <p:sp>
        <p:nvSpPr>
          <p:cNvPr id="3" name="Espace réservé pour une image  2"/>
          <p:cNvSpPr>
            <a:spLocks noGrp="1"/>
          </p:cNvSpPr>
          <p:nvPr>
            <p:ph type="pic" sz="quarter" idx="11" hasCustomPrompt="1"/>
          </p:nvPr>
        </p:nvSpPr>
        <p:spPr>
          <a:xfrm>
            <a:off x="304801" y="1980041"/>
            <a:ext cx="3070800" cy="2133682"/>
          </a:xfrm>
        </p:spPr>
        <p:txBody>
          <a:bodyPr wrap="none" lIns="0" tIns="468000" anchor="t">
            <a:noAutofit/>
          </a:bodyPr>
          <a:lstStyle>
            <a:lvl1pPr marL="0" indent="0" algn="ctr">
              <a:lnSpc>
                <a:spcPct val="100000"/>
              </a:lnSpc>
              <a:spcBef>
                <a:spcPts val="0"/>
              </a:spcBef>
              <a:buNone/>
              <a:defRPr b="0">
                <a:solidFill>
                  <a:schemeClr val="accent2"/>
                </a:solidFill>
              </a:defRPr>
            </a:lvl1pPr>
          </a:lstStyle>
          <a:p>
            <a:r>
              <a:rPr lang="fr-FR" dirty="0"/>
              <a:t>Client logo</a:t>
            </a:r>
          </a:p>
        </p:txBody>
      </p:sp>
      <p:grpSp>
        <p:nvGrpSpPr>
          <p:cNvPr id="48" name="Group 47"/>
          <p:cNvGrpSpPr/>
          <p:nvPr userDrawn="1"/>
        </p:nvGrpSpPr>
        <p:grpSpPr>
          <a:xfrm>
            <a:off x="898525" y="6137275"/>
            <a:ext cx="4679950" cy="528638"/>
            <a:chOff x="898525" y="4645025"/>
            <a:chExt cx="4679950" cy="528638"/>
          </a:xfrm>
        </p:grpSpPr>
        <p:sp>
          <p:nvSpPr>
            <p:cNvPr id="49" name="Freeform 302"/>
            <p:cNvSpPr>
              <a:spLocks noEditPoints="1"/>
            </p:cNvSpPr>
            <p:nvPr userDrawn="1"/>
          </p:nvSpPr>
          <p:spPr bwMode="auto">
            <a:xfrm>
              <a:off x="2944813" y="4845050"/>
              <a:ext cx="130175" cy="141288"/>
            </a:xfrm>
            <a:custGeom>
              <a:avLst/>
              <a:gdLst>
                <a:gd name="T0" fmla="*/ 51 w 336"/>
                <a:gd name="T1" fmla="*/ 341 h 365"/>
                <a:gd name="T2" fmla="*/ 81 w 336"/>
                <a:gd name="T3" fmla="*/ 346 h 365"/>
                <a:gd name="T4" fmla="*/ 121 w 336"/>
                <a:gd name="T5" fmla="*/ 347 h 365"/>
                <a:gd name="T6" fmla="*/ 179 w 336"/>
                <a:gd name="T7" fmla="*/ 340 h 365"/>
                <a:gd name="T8" fmla="*/ 231 w 336"/>
                <a:gd name="T9" fmla="*/ 314 h 365"/>
                <a:gd name="T10" fmla="*/ 269 w 336"/>
                <a:gd name="T11" fmla="*/ 262 h 365"/>
                <a:gd name="T12" fmla="*/ 284 w 336"/>
                <a:gd name="T13" fmla="*/ 176 h 365"/>
                <a:gd name="T14" fmla="*/ 272 w 336"/>
                <a:gd name="T15" fmla="*/ 100 h 365"/>
                <a:gd name="T16" fmla="*/ 241 w 336"/>
                <a:gd name="T17" fmla="*/ 53 h 365"/>
                <a:gd name="T18" fmla="*/ 193 w 336"/>
                <a:gd name="T19" fmla="*/ 29 h 365"/>
                <a:gd name="T20" fmla="*/ 133 w 336"/>
                <a:gd name="T21" fmla="*/ 23 h 365"/>
                <a:gd name="T22" fmla="*/ 88 w 336"/>
                <a:gd name="T23" fmla="*/ 24 h 365"/>
                <a:gd name="T24" fmla="*/ 51 w 336"/>
                <a:gd name="T25" fmla="*/ 28 h 365"/>
                <a:gd name="T26" fmla="*/ 48 w 336"/>
                <a:gd name="T27" fmla="*/ 81 h 365"/>
                <a:gd name="T28" fmla="*/ 48 w 336"/>
                <a:gd name="T29" fmla="*/ 138 h 365"/>
                <a:gd name="T30" fmla="*/ 48 w 336"/>
                <a:gd name="T31" fmla="*/ 229 h 365"/>
                <a:gd name="T32" fmla="*/ 51 w 336"/>
                <a:gd name="T33" fmla="*/ 341 h 365"/>
                <a:gd name="T34" fmla="*/ 3 w 336"/>
                <a:gd name="T35" fmla="*/ 69 h 365"/>
                <a:gd name="T36" fmla="*/ 0 w 336"/>
                <a:gd name="T37" fmla="*/ 0 h 365"/>
                <a:gd name="T38" fmla="*/ 40 w 336"/>
                <a:gd name="T39" fmla="*/ 2 h 365"/>
                <a:gd name="T40" fmla="*/ 80 w 336"/>
                <a:gd name="T41" fmla="*/ 3 h 365"/>
                <a:gd name="T42" fmla="*/ 121 w 336"/>
                <a:gd name="T43" fmla="*/ 1 h 365"/>
                <a:gd name="T44" fmla="*/ 161 w 336"/>
                <a:gd name="T45" fmla="*/ 0 h 365"/>
                <a:gd name="T46" fmla="*/ 241 w 336"/>
                <a:gd name="T47" fmla="*/ 12 h 365"/>
                <a:gd name="T48" fmla="*/ 295 w 336"/>
                <a:gd name="T49" fmla="*/ 47 h 365"/>
                <a:gd name="T50" fmla="*/ 326 w 336"/>
                <a:gd name="T51" fmla="*/ 102 h 365"/>
                <a:gd name="T52" fmla="*/ 336 w 336"/>
                <a:gd name="T53" fmla="*/ 176 h 365"/>
                <a:gd name="T54" fmla="*/ 318 w 336"/>
                <a:gd name="T55" fmla="*/ 265 h 365"/>
                <a:gd name="T56" fmla="*/ 271 w 336"/>
                <a:gd name="T57" fmla="*/ 324 h 365"/>
                <a:gd name="T58" fmla="*/ 208 w 336"/>
                <a:gd name="T59" fmla="*/ 356 h 365"/>
                <a:gd name="T60" fmla="*/ 143 w 336"/>
                <a:gd name="T61" fmla="*/ 365 h 365"/>
                <a:gd name="T62" fmla="*/ 107 w 336"/>
                <a:gd name="T63" fmla="*/ 365 h 365"/>
                <a:gd name="T64" fmla="*/ 71 w 336"/>
                <a:gd name="T65" fmla="*/ 364 h 365"/>
                <a:gd name="T66" fmla="*/ 36 w 336"/>
                <a:gd name="T67" fmla="*/ 364 h 365"/>
                <a:gd name="T68" fmla="*/ 0 w 336"/>
                <a:gd name="T69" fmla="*/ 365 h 365"/>
                <a:gd name="T70" fmla="*/ 3 w 336"/>
                <a:gd name="T71" fmla="*/ 298 h 365"/>
                <a:gd name="T72" fmla="*/ 4 w 336"/>
                <a:gd name="T73" fmla="*/ 229 h 365"/>
                <a:gd name="T74" fmla="*/ 4 w 336"/>
                <a:gd name="T75" fmla="*/ 138 h 365"/>
                <a:gd name="T76" fmla="*/ 3 w 336"/>
                <a:gd name="T77" fmla="*/ 6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6" h="365">
                  <a:moveTo>
                    <a:pt x="51" y="341"/>
                  </a:moveTo>
                  <a:cubicBezTo>
                    <a:pt x="58" y="343"/>
                    <a:pt x="68" y="345"/>
                    <a:pt x="81" y="346"/>
                  </a:cubicBezTo>
                  <a:cubicBezTo>
                    <a:pt x="94" y="346"/>
                    <a:pt x="107" y="347"/>
                    <a:pt x="121" y="347"/>
                  </a:cubicBezTo>
                  <a:cubicBezTo>
                    <a:pt x="140" y="347"/>
                    <a:pt x="160" y="345"/>
                    <a:pt x="179" y="340"/>
                  </a:cubicBezTo>
                  <a:cubicBezTo>
                    <a:pt x="199" y="335"/>
                    <a:pt x="216" y="327"/>
                    <a:pt x="231" y="314"/>
                  </a:cubicBezTo>
                  <a:cubicBezTo>
                    <a:pt x="247" y="301"/>
                    <a:pt x="259" y="284"/>
                    <a:pt x="269" y="262"/>
                  </a:cubicBezTo>
                  <a:cubicBezTo>
                    <a:pt x="279" y="240"/>
                    <a:pt x="284" y="211"/>
                    <a:pt x="284" y="176"/>
                  </a:cubicBezTo>
                  <a:cubicBezTo>
                    <a:pt x="284" y="145"/>
                    <a:pt x="280" y="120"/>
                    <a:pt x="272" y="100"/>
                  </a:cubicBezTo>
                  <a:cubicBezTo>
                    <a:pt x="265" y="80"/>
                    <a:pt x="254" y="65"/>
                    <a:pt x="241" y="53"/>
                  </a:cubicBezTo>
                  <a:cubicBezTo>
                    <a:pt x="228" y="42"/>
                    <a:pt x="212" y="34"/>
                    <a:pt x="193" y="29"/>
                  </a:cubicBezTo>
                  <a:cubicBezTo>
                    <a:pt x="175" y="25"/>
                    <a:pt x="155" y="23"/>
                    <a:pt x="133" y="23"/>
                  </a:cubicBezTo>
                  <a:cubicBezTo>
                    <a:pt x="117" y="23"/>
                    <a:pt x="102" y="23"/>
                    <a:pt x="88" y="24"/>
                  </a:cubicBezTo>
                  <a:cubicBezTo>
                    <a:pt x="74" y="25"/>
                    <a:pt x="62" y="26"/>
                    <a:pt x="51" y="28"/>
                  </a:cubicBezTo>
                  <a:cubicBezTo>
                    <a:pt x="50" y="45"/>
                    <a:pt x="49" y="63"/>
                    <a:pt x="48" y="81"/>
                  </a:cubicBezTo>
                  <a:cubicBezTo>
                    <a:pt x="48" y="100"/>
                    <a:pt x="48" y="119"/>
                    <a:pt x="48" y="138"/>
                  </a:cubicBezTo>
                  <a:cubicBezTo>
                    <a:pt x="48" y="229"/>
                    <a:pt x="48" y="229"/>
                    <a:pt x="48" y="229"/>
                  </a:cubicBezTo>
                  <a:cubicBezTo>
                    <a:pt x="48" y="267"/>
                    <a:pt x="49" y="305"/>
                    <a:pt x="51" y="341"/>
                  </a:cubicBezTo>
                  <a:close/>
                  <a:moveTo>
                    <a:pt x="3" y="69"/>
                  </a:moveTo>
                  <a:cubicBezTo>
                    <a:pt x="2" y="46"/>
                    <a:pt x="1" y="23"/>
                    <a:pt x="0" y="0"/>
                  </a:cubicBezTo>
                  <a:cubicBezTo>
                    <a:pt x="14" y="1"/>
                    <a:pt x="27" y="1"/>
                    <a:pt x="40" y="2"/>
                  </a:cubicBezTo>
                  <a:cubicBezTo>
                    <a:pt x="54" y="2"/>
                    <a:pt x="67" y="3"/>
                    <a:pt x="80" y="3"/>
                  </a:cubicBezTo>
                  <a:cubicBezTo>
                    <a:pt x="94" y="3"/>
                    <a:pt x="107" y="2"/>
                    <a:pt x="121" y="1"/>
                  </a:cubicBezTo>
                  <a:cubicBezTo>
                    <a:pt x="134" y="0"/>
                    <a:pt x="147" y="0"/>
                    <a:pt x="161" y="0"/>
                  </a:cubicBezTo>
                  <a:cubicBezTo>
                    <a:pt x="192" y="0"/>
                    <a:pt x="219" y="4"/>
                    <a:pt x="241" y="12"/>
                  </a:cubicBezTo>
                  <a:cubicBezTo>
                    <a:pt x="263" y="20"/>
                    <a:pt x="281" y="32"/>
                    <a:pt x="295" y="47"/>
                  </a:cubicBezTo>
                  <a:cubicBezTo>
                    <a:pt x="309" y="62"/>
                    <a:pt x="320" y="81"/>
                    <a:pt x="326" y="102"/>
                  </a:cubicBezTo>
                  <a:cubicBezTo>
                    <a:pt x="333" y="124"/>
                    <a:pt x="336" y="149"/>
                    <a:pt x="336" y="176"/>
                  </a:cubicBezTo>
                  <a:cubicBezTo>
                    <a:pt x="336" y="211"/>
                    <a:pt x="330" y="241"/>
                    <a:pt x="318" y="265"/>
                  </a:cubicBezTo>
                  <a:cubicBezTo>
                    <a:pt x="306" y="290"/>
                    <a:pt x="290" y="309"/>
                    <a:pt x="271" y="324"/>
                  </a:cubicBezTo>
                  <a:cubicBezTo>
                    <a:pt x="252" y="339"/>
                    <a:pt x="231" y="350"/>
                    <a:pt x="208" y="356"/>
                  </a:cubicBezTo>
                  <a:cubicBezTo>
                    <a:pt x="185" y="362"/>
                    <a:pt x="164" y="365"/>
                    <a:pt x="143" y="365"/>
                  </a:cubicBezTo>
                  <a:cubicBezTo>
                    <a:pt x="131" y="365"/>
                    <a:pt x="119" y="365"/>
                    <a:pt x="107" y="365"/>
                  </a:cubicBezTo>
                  <a:cubicBezTo>
                    <a:pt x="95" y="364"/>
                    <a:pt x="83" y="364"/>
                    <a:pt x="71" y="364"/>
                  </a:cubicBezTo>
                  <a:cubicBezTo>
                    <a:pt x="59" y="364"/>
                    <a:pt x="47" y="364"/>
                    <a:pt x="36" y="364"/>
                  </a:cubicBezTo>
                  <a:cubicBezTo>
                    <a:pt x="24" y="364"/>
                    <a:pt x="12" y="365"/>
                    <a:pt x="0" y="365"/>
                  </a:cubicBezTo>
                  <a:cubicBezTo>
                    <a:pt x="1" y="343"/>
                    <a:pt x="2" y="321"/>
                    <a:pt x="3" y="298"/>
                  </a:cubicBezTo>
                  <a:cubicBezTo>
                    <a:pt x="4" y="275"/>
                    <a:pt x="4" y="252"/>
                    <a:pt x="4" y="229"/>
                  </a:cubicBezTo>
                  <a:cubicBezTo>
                    <a:pt x="4" y="138"/>
                    <a:pt x="4" y="138"/>
                    <a:pt x="4" y="138"/>
                  </a:cubicBezTo>
                  <a:cubicBezTo>
                    <a:pt x="4" y="114"/>
                    <a:pt x="4" y="91"/>
                    <a:pt x="3" y="6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0" name="Freeform 303"/>
            <p:cNvSpPr>
              <a:spLocks/>
            </p:cNvSpPr>
            <p:nvPr userDrawn="1"/>
          </p:nvSpPr>
          <p:spPr bwMode="auto">
            <a:xfrm>
              <a:off x="3114675" y="4886325"/>
              <a:ext cx="49213" cy="100013"/>
            </a:xfrm>
            <a:custGeom>
              <a:avLst/>
              <a:gdLst>
                <a:gd name="T0" fmla="*/ 111 w 129"/>
                <a:gd name="T1" fmla="*/ 44 h 258"/>
                <a:gd name="T2" fmla="*/ 96 w 129"/>
                <a:gd name="T3" fmla="*/ 41 h 258"/>
                <a:gd name="T4" fmla="*/ 73 w 129"/>
                <a:gd name="T5" fmla="*/ 47 h 258"/>
                <a:gd name="T6" fmla="*/ 56 w 129"/>
                <a:gd name="T7" fmla="*/ 63 h 258"/>
                <a:gd name="T8" fmla="*/ 45 w 129"/>
                <a:gd name="T9" fmla="*/ 86 h 258"/>
                <a:gd name="T10" fmla="*/ 41 w 129"/>
                <a:gd name="T11" fmla="*/ 115 h 258"/>
                <a:gd name="T12" fmla="*/ 41 w 129"/>
                <a:gd name="T13" fmla="*/ 173 h 258"/>
                <a:gd name="T14" fmla="*/ 42 w 129"/>
                <a:gd name="T15" fmla="*/ 228 h 258"/>
                <a:gd name="T16" fmla="*/ 44 w 129"/>
                <a:gd name="T17" fmla="*/ 258 h 258"/>
                <a:gd name="T18" fmla="*/ 22 w 129"/>
                <a:gd name="T19" fmla="*/ 257 h 258"/>
                <a:gd name="T20" fmla="*/ 0 w 129"/>
                <a:gd name="T21" fmla="*/ 258 h 258"/>
                <a:gd name="T22" fmla="*/ 2 w 129"/>
                <a:gd name="T23" fmla="*/ 209 h 258"/>
                <a:gd name="T24" fmla="*/ 2 w 129"/>
                <a:gd name="T25" fmla="*/ 133 h 258"/>
                <a:gd name="T26" fmla="*/ 2 w 129"/>
                <a:gd name="T27" fmla="*/ 116 h 258"/>
                <a:gd name="T28" fmla="*/ 2 w 129"/>
                <a:gd name="T29" fmla="*/ 68 h 258"/>
                <a:gd name="T30" fmla="*/ 0 w 129"/>
                <a:gd name="T31" fmla="*/ 6 h 258"/>
                <a:gd name="T32" fmla="*/ 11 w 129"/>
                <a:gd name="T33" fmla="*/ 8 h 258"/>
                <a:gd name="T34" fmla="*/ 22 w 129"/>
                <a:gd name="T35" fmla="*/ 8 h 258"/>
                <a:gd name="T36" fmla="*/ 32 w 129"/>
                <a:gd name="T37" fmla="*/ 8 h 258"/>
                <a:gd name="T38" fmla="*/ 44 w 129"/>
                <a:gd name="T39" fmla="*/ 6 h 258"/>
                <a:gd name="T40" fmla="*/ 41 w 129"/>
                <a:gd name="T41" fmla="*/ 36 h 258"/>
                <a:gd name="T42" fmla="*/ 40 w 129"/>
                <a:gd name="T43" fmla="*/ 57 h 258"/>
                <a:gd name="T44" fmla="*/ 42 w 129"/>
                <a:gd name="T45" fmla="*/ 58 h 258"/>
                <a:gd name="T46" fmla="*/ 112 w 129"/>
                <a:gd name="T47" fmla="*/ 0 h 258"/>
                <a:gd name="T48" fmla="*/ 120 w 129"/>
                <a:gd name="T49" fmla="*/ 1 h 258"/>
                <a:gd name="T50" fmla="*/ 129 w 129"/>
                <a:gd name="T51" fmla="*/ 4 h 258"/>
                <a:gd name="T52" fmla="*/ 126 w 129"/>
                <a:gd name="T53" fmla="*/ 23 h 258"/>
                <a:gd name="T54" fmla="*/ 125 w 129"/>
                <a:gd name="T55" fmla="*/ 47 h 258"/>
                <a:gd name="T56" fmla="*/ 122 w 129"/>
                <a:gd name="T57" fmla="*/ 50 h 258"/>
                <a:gd name="T58" fmla="*/ 111 w 129"/>
                <a:gd name="T59" fmla="*/ 4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9" h="258">
                  <a:moveTo>
                    <a:pt x="111" y="44"/>
                  </a:moveTo>
                  <a:cubicBezTo>
                    <a:pt x="106" y="42"/>
                    <a:pt x="101" y="41"/>
                    <a:pt x="96" y="41"/>
                  </a:cubicBezTo>
                  <a:cubicBezTo>
                    <a:pt x="87" y="41"/>
                    <a:pt x="79" y="43"/>
                    <a:pt x="73" y="47"/>
                  </a:cubicBezTo>
                  <a:cubicBezTo>
                    <a:pt x="66" y="51"/>
                    <a:pt x="60" y="56"/>
                    <a:pt x="56" y="63"/>
                  </a:cubicBezTo>
                  <a:cubicBezTo>
                    <a:pt x="51" y="69"/>
                    <a:pt x="47" y="77"/>
                    <a:pt x="45" y="86"/>
                  </a:cubicBezTo>
                  <a:cubicBezTo>
                    <a:pt x="43" y="95"/>
                    <a:pt x="41" y="105"/>
                    <a:pt x="41" y="115"/>
                  </a:cubicBezTo>
                  <a:cubicBezTo>
                    <a:pt x="41" y="173"/>
                    <a:pt x="41" y="173"/>
                    <a:pt x="41" y="173"/>
                  </a:cubicBezTo>
                  <a:cubicBezTo>
                    <a:pt x="41" y="197"/>
                    <a:pt x="41" y="215"/>
                    <a:pt x="42" y="228"/>
                  </a:cubicBezTo>
                  <a:cubicBezTo>
                    <a:pt x="42" y="240"/>
                    <a:pt x="43" y="250"/>
                    <a:pt x="44" y="258"/>
                  </a:cubicBezTo>
                  <a:cubicBezTo>
                    <a:pt x="37" y="258"/>
                    <a:pt x="29" y="257"/>
                    <a:pt x="22" y="257"/>
                  </a:cubicBezTo>
                  <a:cubicBezTo>
                    <a:pt x="14" y="257"/>
                    <a:pt x="7" y="258"/>
                    <a:pt x="0" y="258"/>
                  </a:cubicBezTo>
                  <a:cubicBezTo>
                    <a:pt x="1" y="246"/>
                    <a:pt x="2" y="230"/>
                    <a:pt x="2" y="209"/>
                  </a:cubicBezTo>
                  <a:cubicBezTo>
                    <a:pt x="2" y="188"/>
                    <a:pt x="2" y="163"/>
                    <a:pt x="2" y="133"/>
                  </a:cubicBezTo>
                  <a:cubicBezTo>
                    <a:pt x="2" y="116"/>
                    <a:pt x="2" y="116"/>
                    <a:pt x="2" y="116"/>
                  </a:cubicBezTo>
                  <a:cubicBezTo>
                    <a:pt x="2" y="102"/>
                    <a:pt x="2" y="86"/>
                    <a:pt x="2" y="68"/>
                  </a:cubicBezTo>
                  <a:cubicBezTo>
                    <a:pt x="2" y="50"/>
                    <a:pt x="1" y="29"/>
                    <a:pt x="0" y="6"/>
                  </a:cubicBezTo>
                  <a:cubicBezTo>
                    <a:pt x="4" y="6"/>
                    <a:pt x="7" y="7"/>
                    <a:pt x="11" y="8"/>
                  </a:cubicBezTo>
                  <a:cubicBezTo>
                    <a:pt x="15" y="8"/>
                    <a:pt x="18" y="8"/>
                    <a:pt x="22" y="8"/>
                  </a:cubicBezTo>
                  <a:cubicBezTo>
                    <a:pt x="25" y="8"/>
                    <a:pt x="29" y="8"/>
                    <a:pt x="32" y="8"/>
                  </a:cubicBezTo>
                  <a:cubicBezTo>
                    <a:pt x="36" y="7"/>
                    <a:pt x="40" y="6"/>
                    <a:pt x="44" y="6"/>
                  </a:cubicBezTo>
                  <a:cubicBezTo>
                    <a:pt x="42" y="18"/>
                    <a:pt x="41" y="29"/>
                    <a:pt x="41" y="36"/>
                  </a:cubicBezTo>
                  <a:cubicBezTo>
                    <a:pt x="41" y="43"/>
                    <a:pt x="40" y="50"/>
                    <a:pt x="40" y="57"/>
                  </a:cubicBezTo>
                  <a:cubicBezTo>
                    <a:pt x="42" y="58"/>
                    <a:pt x="42" y="58"/>
                    <a:pt x="42" y="58"/>
                  </a:cubicBezTo>
                  <a:cubicBezTo>
                    <a:pt x="63" y="19"/>
                    <a:pt x="86" y="0"/>
                    <a:pt x="112" y="0"/>
                  </a:cubicBezTo>
                  <a:cubicBezTo>
                    <a:pt x="115" y="0"/>
                    <a:pt x="118" y="1"/>
                    <a:pt x="120" y="1"/>
                  </a:cubicBezTo>
                  <a:cubicBezTo>
                    <a:pt x="123" y="1"/>
                    <a:pt x="126" y="2"/>
                    <a:pt x="129" y="4"/>
                  </a:cubicBezTo>
                  <a:cubicBezTo>
                    <a:pt x="127" y="8"/>
                    <a:pt x="126" y="14"/>
                    <a:pt x="126" y="23"/>
                  </a:cubicBezTo>
                  <a:cubicBezTo>
                    <a:pt x="126" y="32"/>
                    <a:pt x="125" y="40"/>
                    <a:pt x="125" y="47"/>
                  </a:cubicBezTo>
                  <a:cubicBezTo>
                    <a:pt x="122" y="50"/>
                    <a:pt x="122" y="50"/>
                    <a:pt x="122" y="50"/>
                  </a:cubicBezTo>
                  <a:cubicBezTo>
                    <a:pt x="120" y="47"/>
                    <a:pt x="116" y="46"/>
                    <a:pt x="111" y="4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1" name="Freeform 304"/>
            <p:cNvSpPr>
              <a:spLocks noEditPoints="1"/>
            </p:cNvSpPr>
            <p:nvPr userDrawn="1"/>
          </p:nvSpPr>
          <p:spPr bwMode="auto">
            <a:xfrm>
              <a:off x="3197225" y="4843463"/>
              <a:ext cx="20638" cy="142875"/>
            </a:xfrm>
            <a:custGeom>
              <a:avLst/>
              <a:gdLst>
                <a:gd name="T0" fmla="*/ 6 w 54"/>
                <a:gd name="T1" fmla="*/ 169 h 372"/>
                <a:gd name="T2" fmla="*/ 3 w 54"/>
                <a:gd name="T3" fmla="*/ 119 h 372"/>
                <a:gd name="T4" fmla="*/ 27 w 54"/>
                <a:gd name="T5" fmla="*/ 122 h 372"/>
                <a:gd name="T6" fmla="*/ 50 w 54"/>
                <a:gd name="T7" fmla="*/ 119 h 372"/>
                <a:gd name="T8" fmla="*/ 47 w 54"/>
                <a:gd name="T9" fmla="*/ 169 h 372"/>
                <a:gd name="T10" fmla="*/ 46 w 54"/>
                <a:gd name="T11" fmla="*/ 219 h 372"/>
                <a:gd name="T12" fmla="*/ 46 w 54"/>
                <a:gd name="T13" fmla="*/ 274 h 372"/>
                <a:gd name="T14" fmla="*/ 47 w 54"/>
                <a:gd name="T15" fmla="*/ 324 h 372"/>
                <a:gd name="T16" fmla="*/ 50 w 54"/>
                <a:gd name="T17" fmla="*/ 372 h 372"/>
                <a:gd name="T18" fmla="*/ 27 w 54"/>
                <a:gd name="T19" fmla="*/ 371 h 372"/>
                <a:gd name="T20" fmla="*/ 3 w 54"/>
                <a:gd name="T21" fmla="*/ 372 h 372"/>
                <a:gd name="T22" fmla="*/ 6 w 54"/>
                <a:gd name="T23" fmla="*/ 324 h 372"/>
                <a:gd name="T24" fmla="*/ 7 w 54"/>
                <a:gd name="T25" fmla="*/ 274 h 372"/>
                <a:gd name="T26" fmla="*/ 7 w 54"/>
                <a:gd name="T27" fmla="*/ 219 h 372"/>
                <a:gd name="T28" fmla="*/ 6 w 54"/>
                <a:gd name="T29" fmla="*/ 169 h 372"/>
                <a:gd name="T30" fmla="*/ 8 w 54"/>
                <a:gd name="T31" fmla="*/ 8 h 372"/>
                <a:gd name="T32" fmla="*/ 27 w 54"/>
                <a:gd name="T33" fmla="*/ 0 h 372"/>
                <a:gd name="T34" fmla="*/ 46 w 54"/>
                <a:gd name="T35" fmla="*/ 8 h 372"/>
                <a:gd name="T36" fmla="*/ 54 w 54"/>
                <a:gd name="T37" fmla="*/ 27 h 372"/>
                <a:gd name="T38" fmla="*/ 46 w 54"/>
                <a:gd name="T39" fmla="*/ 46 h 372"/>
                <a:gd name="T40" fmla="*/ 27 w 54"/>
                <a:gd name="T41" fmla="*/ 54 h 372"/>
                <a:gd name="T42" fmla="*/ 8 w 54"/>
                <a:gd name="T43" fmla="*/ 46 h 372"/>
                <a:gd name="T44" fmla="*/ 0 w 54"/>
                <a:gd name="T45" fmla="*/ 27 h 372"/>
                <a:gd name="T46" fmla="*/ 8 w 54"/>
                <a:gd name="T47" fmla="*/ 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372">
                  <a:moveTo>
                    <a:pt x="6" y="169"/>
                  </a:moveTo>
                  <a:cubicBezTo>
                    <a:pt x="6" y="151"/>
                    <a:pt x="5" y="135"/>
                    <a:pt x="3" y="119"/>
                  </a:cubicBezTo>
                  <a:cubicBezTo>
                    <a:pt x="13" y="121"/>
                    <a:pt x="21" y="122"/>
                    <a:pt x="27" y="122"/>
                  </a:cubicBezTo>
                  <a:cubicBezTo>
                    <a:pt x="33" y="122"/>
                    <a:pt x="41" y="121"/>
                    <a:pt x="50" y="119"/>
                  </a:cubicBezTo>
                  <a:cubicBezTo>
                    <a:pt x="49" y="135"/>
                    <a:pt x="48" y="151"/>
                    <a:pt x="47" y="169"/>
                  </a:cubicBezTo>
                  <a:cubicBezTo>
                    <a:pt x="46" y="186"/>
                    <a:pt x="46" y="203"/>
                    <a:pt x="46" y="219"/>
                  </a:cubicBezTo>
                  <a:cubicBezTo>
                    <a:pt x="46" y="274"/>
                    <a:pt x="46" y="274"/>
                    <a:pt x="46" y="274"/>
                  </a:cubicBezTo>
                  <a:cubicBezTo>
                    <a:pt x="46" y="290"/>
                    <a:pt x="46" y="307"/>
                    <a:pt x="47" y="324"/>
                  </a:cubicBezTo>
                  <a:cubicBezTo>
                    <a:pt x="48" y="342"/>
                    <a:pt x="49" y="358"/>
                    <a:pt x="50" y="372"/>
                  </a:cubicBezTo>
                  <a:cubicBezTo>
                    <a:pt x="42" y="372"/>
                    <a:pt x="34" y="371"/>
                    <a:pt x="27" y="371"/>
                  </a:cubicBezTo>
                  <a:cubicBezTo>
                    <a:pt x="19" y="371"/>
                    <a:pt x="11" y="372"/>
                    <a:pt x="3" y="372"/>
                  </a:cubicBezTo>
                  <a:cubicBezTo>
                    <a:pt x="5" y="358"/>
                    <a:pt x="6" y="342"/>
                    <a:pt x="6" y="324"/>
                  </a:cubicBezTo>
                  <a:cubicBezTo>
                    <a:pt x="7" y="307"/>
                    <a:pt x="7" y="290"/>
                    <a:pt x="7" y="274"/>
                  </a:cubicBezTo>
                  <a:cubicBezTo>
                    <a:pt x="7" y="219"/>
                    <a:pt x="7" y="219"/>
                    <a:pt x="7" y="219"/>
                  </a:cubicBezTo>
                  <a:cubicBezTo>
                    <a:pt x="7" y="203"/>
                    <a:pt x="7" y="186"/>
                    <a:pt x="6" y="169"/>
                  </a:cubicBezTo>
                  <a:close/>
                  <a:moveTo>
                    <a:pt x="8" y="8"/>
                  </a:moveTo>
                  <a:cubicBezTo>
                    <a:pt x="13" y="2"/>
                    <a:pt x="19" y="0"/>
                    <a:pt x="27" y="0"/>
                  </a:cubicBezTo>
                  <a:cubicBezTo>
                    <a:pt x="34" y="0"/>
                    <a:pt x="40" y="2"/>
                    <a:pt x="46" y="8"/>
                  </a:cubicBezTo>
                  <a:cubicBezTo>
                    <a:pt x="51" y="13"/>
                    <a:pt x="54" y="19"/>
                    <a:pt x="54" y="27"/>
                  </a:cubicBezTo>
                  <a:cubicBezTo>
                    <a:pt x="54" y="34"/>
                    <a:pt x="51" y="40"/>
                    <a:pt x="46" y="46"/>
                  </a:cubicBezTo>
                  <a:cubicBezTo>
                    <a:pt x="40" y="51"/>
                    <a:pt x="34" y="54"/>
                    <a:pt x="27" y="54"/>
                  </a:cubicBezTo>
                  <a:cubicBezTo>
                    <a:pt x="19" y="54"/>
                    <a:pt x="13" y="51"/>
                    <a:pt x="8" y="46"/>
                  </a:cubicBezTo>
                  <a:cubicBezTo>
                    <a:pt x="2" y="40"/>
                    <a:pt x="0" y="34"/>
                    <a:pt x="0" y="27"/>
                  </a:cubicBezTo>
                  <a:cubicBezTo>
                    <a:pt x="0" y="19"/>
                    <a:pt x="2" y="13"/>
                    <a:pt x="8"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2" name="Freeform 305"/>
            <p:cNvSpPr>
              <a:spLocks/>
            </p:cNvSpPr>
            <p:nvPr userDrawn="1"/>
          </p:nvSpPr>
          <p:spPr bwMode="auto">
            <a:xfrm>
              <a:off x="3249613" y="4887913"/>
              <a:ext cx="92075" cy="98425"/>
            </a:xfrm>
            <a:custGeom>
              <a:avLst/>
              <a:gdLst>
                <a:gd name="T0" fmla="*/ 54 w 243"/>
                <a:gd name="T1" fmla="*/ 128 h 253"/>
                <a:gd name="T2" fmla="*/ 0 w 243"/>
                <a:gd name="T3" fmla="*/ 0 h 253"/>
                <a:gd name="T4" fmla="*/ 13 w 243"/>
                <a:gd name="T5" fmla="*/ 2 h 253"/>
                <a:gd name="T6" fmla="*/ 26 w 243"/>
                <a:gd name="T7" fmla="*/ 3 h 253"/>
                <a:gd name="T8" fmla="*/ 38 w 243"/>
                <a:gd name="T9" fmla="*/ 2 h 253"/>
                <a:gd name="T10" fmla="*/ 50 w 243"/>
                <a:gd name="T11" fmla="*/ 0 h 253"/>
                <a:gd name="T12" fmla="*/ 86 w 243"/>
                <a:gd name="T13" fmla="*/ 104 h 253"/>
                <a:gd name="T14" fmla="*/ 129 w 243"/>
                <a:gd name="T15" fmla="*/ 208 h 253"/>
                <a:gd name="T16" fmla="*/ 150 w 243"/>
                <a:gd name="T17" fmla="*/ 161 h 253"/>
                <a:gd name="T18" fmla="*/ 171 w 243"/>
                <a:gd name="T19" fmla="*/ 108 h 253"/>
                <a:gd name="T20" fmla="*/ 191 w 243"/>
                <a:gd name="T21" fmla="*/ 54 h 253"/>
                <a:gd name="T22" fmla="*/ 210 w 243"/>
                <a:gd name="T23" fmla="*/ 0 h 253"/>
                <a:gd name="T24" fmla="*/ 227 w 243"/>
                <a:gd name="T25" fmla="*/ 3 h 253"/>
                <a:gd name="T26" fmla="*/ 243 w 243"/>
                <a:gd name="T27" fmla="*/ 0 h 253"/>
                <a:gd name="T28" fmla="*/ 187 w 243"/>
                <a:gd name="T29" fmla="*/ 128 h 253"/>
                <a:gd name="T30" fmla="*/ 136 w 243"/>
                <a:gd name="T31" fmla="*/ 253 h 253"/>
                <a:gd name="T32" fmla="*/ 120 w 243"/>
                <a:gd name="T33" fmla="*/ 252 h 253"/>
                <a:gd name="T34" fmla="*/ 103 w 243"/>
                <a:gd name="T35" fmla="*/ 253 h 253"/>
                <a:gd name="T36" fmla="*/ 54 w 243"/>
                <a:gd name="T37" fmla="*/ 12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53">
                  <a:moveTo>
                    <a:pt x="54" y="128"/>
                  </a:moveTo>
                  <a:cubicBezTo>
                    <a:pt x="37" y="86"/>
                    <a:pt x="19" y="43"/>
                    <a:pt x="0" y="0"/>
                  </a:cubicBezTo>
                  <a:cubicBezTo>
                    <a:pt x="4" y="1"/>
                    <a:pt x="9" y="2"/>
                    <a:pt x="13" y="2"/>
                  </a:cubicBezTo>
                  <a:cubicBezTo>
                    <a:pt x="17" y="3"/>
                    <a:pt x="22" y="3"/>
                    <a:pt x="26" y="3"/>
                  </a:cubicBezTo>
                  <a:cubicBezTo>
                    <a:pt x="30" y="3"/>
                    <a:pt x="34" y="3"/>
                    <a:pt x="38" y="2"/>
                  </a:cubicBezTo>
                  <a:cubicBezTo>
                    <a:pt x="42" y="2"/>
                    <a:pt x="46" y="1"/>
                    <a:pt x="50" y="0"/>
                  </a:cubicBezTo>
                  <a:cubicBezTo>
                    <a:pt x="61" y="35"/>
                    <a:pt x="73" y="70"/>
                    <a:pt x="86" y="104"/>
                  </a:cubicBezTo>
                  <a:cubicBezTo>
                    <a:pt x="98" y="138"/>
                    <a:pt x="113" y="172"/>
                    <a:pt x="129" y="208"/>
                  </a:cubicBezTo>
                  <a:cubicBezTo>
                    <a:pt x="136" y="193"/>
                    <a:pt x="143" y="178"/>
                    <a:pt x="150" y="161"/>
                  </a:cubicBezTo>
                  <a:cubicBezTo>
                    <a:pt x="157" y="144"/>
                    <a:pt x="164" y="126"/>
                    <a:pt x="171" y="108"/>
                  </a:cubicBezTo>
                  <a:cubicBezTo>
                    <a:pt x="178" y="90"/>
                    <a:pt x="184" y="72"/>
                    <a:pt x="191" y="54"/>
                  </a:cubicBezTo>
                  <a:cubicBezTo>
                    <a:pt x="197" y="36"/>
                    <a:pt x="204" y="18"/>
                    <a:pt x="210" y="0"/>
                  </a:cubicBezTo>
                  <a:cubicBezTo>
                    <a:pt x="217" y="2"/>
                    <a:pt x="222" y="3"/>
                    <a:pt x="227" y="3"/>
                  </a:cubicBezTo>
                  <a:cubicBezTo>
                    <a:pt x="231" y="3"/>
                    <a:pt x="237" y="2"/>
                    <a:pt x="243" y="0"/>
                  </a:cubicBezTo>
                  <a:cubicBezTo>
                    <a:pt x="224" y="43"/>
                    <a:pt x="205" y="86"/>
                    <a:pt x="187" y="128"/>
                  </a:cubicBezTo>
                  <a:cubicBezTo>
                    <a:pt x="168" y="169"/>
                    <a:pt x="152" y="211"/>
                    <a:pt x="136" y="253"/>
                  </a:cubicBezTo>
                  <a:cubicBezTo>
                    <a:pt x="131" y="253"/>
                    <a:pt x="126" y="252"/>
                    <a:pt x="120" y="252"/>
                  </a:cubicBezTo>
                  <a:cubicBezTo>
                    <a:pt x="114" y="252"/>
                    <a:pt x="109" y="253"/>
                    <a:pt x="103" y="253"/>
                  </a:cubicBezTo>
                  <a:cubicBezTo>
                    <a:pt x="87" y="211"/>
                    <a:pt x="70" y="169"/>
                    <a:pt x="54" y="12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3" name="Freeform 306"/>
            <p:cNvSpPr>
              <a:spLocks noEditPoints="1"/>
            </p:cNvSpPr>
            <p:nvPr userDrawn="1"/>
          </p:nvSpPr>
          <p:spPr bwMode="auto">
            <a:xfrm>
              <a:off x="3376613" y="4843463"/>
              <a:ext cx="20638" cy="142875"/>
            </a:xfrm>
            <a:custGeom>
              <a:avLst/>
              <a:gdLst>
                <a:gd name="T0" fmla="*/ 7 w 54"/>
                <a:gd name="T1" fmla="*/ 169 h 372"/>
                <a:gd name="T2" fmla="*/ 3 w 54"/>
                <a:gd name="T3" fmla="*/ 119 h 372"/>
                <a:gd name="T4" fmla="*/ 27 w 54"/>
                <a:gd name="T5" fmla="*/ 122 h 372"/>
                <a:gd name="T6" fmla="*/ 51 w 54"/>
                <a:gd name="T7" fmla="*/ 119 h 372"/>
                <a:gd name="T8" fmla="*/ 47 w 54"/>
                <a:gd name="T9" fmla="*/ 169 h 372"/>
                <a:gd name="T10" fmla="*/ 47 w 54"/>
                <a:gd name="T11" fmla="*/ 219 h 372"/>
                <a:gd name="T12" fmla="*/ 47 w 54"/>
                <a:gd name="T13" fmla="*/ 274 h 372"/>
                <a:gd name="T14" fmla="*/ 47 w 54"/>
                <a:gd name="T15" fmla="*/ 324 h 372"/>
                <a:gd name="T16" fmla="*/ 51 w 54"/>
                <a:gd name="T17" fmla="*/ 372 h 372"/>
                <a:gd name="T18" fmla="*/ 27 w 54"/>
                <a:gd name="T19" fmla="*/ 371 h 372"/>
                <a:gd name="T20" fmla="*/ 3 w 54"/>
                <a:gd name="T21" fmla="*/ 372 h 372"/>
                <a:gd name="T22" fmla="*/ 7 w 54"/>
                <a:gd name="T23" fmla="*/ 324 h 372"/>
                <a:gd name="T24" fmla="*/ 8 w 54"/>
                <a:gd name="T25" fmla="*/ 274 h 372"/>
                <a:gd name="T26" fmla="*/ 8 w 54"/>
                <a:gd name="T27" fmla="*/ 219 h 372"/>
                <a:gd name="T28" fmla="*/ 7 w 54"/>
                <a:gd name="T29" fmla="*/ 169 h 372"/>
                <a:gd name="T30" fmla="*/ 8 w 54"/>
                <a:gd name="T31" fmla="*/ 8 h 372"/>
                <a:gd name="T32" fmla="*/ 27 w 54"/>
                <a:gd name="T33" fmla="*/ 0 h 372"/>
                <a:gd name="T34" fmla="*/ 46 w 54"/>
                <a:gd name="T35" fmla="*/ 8 h 372"/>
                <a:gd name="T36" fmla="*/ 54 w 54"/>
                <a:gd name="T37" fmla="*/ 27 h 372"/>
                <a:gd name="T38" fmla="*/ 46 w 54"/>
                <a:gd name="T39" fmla="*/ 46 h 372"/>
                <a:gd name="T40" fmla="*/ 27 w 54"/>
                <a:gd name="T41" fmla="*/ 54 h 372"/>
                <a:gd name="T42" fmla="*/ 8 w 54"/>
                <a:gd name="T43" fmla="*/ 46 h 372"/>
                <a:gd name="T44" fmla="*/ 0 w 54"/>
                <a:gd name="T45" fmla="*/ 27 h 372"/>
                <a:gd name="T46" fmla="*/ 8 w 54"/>
                <a:gd name="T47" fmla="*/ 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372">
                  <a:moveTo>
                    <a:pt x="7" y="169"/>
                  </a:moveTo>
                  <a:cubicBezTo>
                    <a:pt x="6" y="151"/>
                    <a:pt x="5" y="135"/>
                    <a:pt x="3" y="119"/>
                  </a:cubicBezTo>
                  <a:cubicBezTo>
                    <a:pt x="13" y="121"/>
                    <a:pt x="21" y="122"/>
                    <a:pt x="27" y="122"/>
                  </a:cubicBezTo>
                  <a:cubicBezTo>
                    <a:pt x="33" y="122"/>
                    <a:pt x="41" y="121"/>
                    <a:pt x="51" y="119"/>
                  </a:cubicBezTo>
                  <a:cubicBezTo>
                    <a:pt x="49" y="135"/>
                    <a:pt x="48" y="151"/>
                    <a:pt x="47" y="169"/>
                  </a:cubicBezTo>
                  <a:cubicBezTo>
                    <a:pt x="47" y="186"/>
                    <a:pt x="47" y="203"/>
                    <a:pt x="47" y="219"/>
                  </a:cubicBezTo>
                  <a:cubicBezTo>
                    <a:pt x="47" y="274"/>
                    <a:pt x="47" y="274"/>
                    <a:pt x="47" y="274"/>
                  </a:cubicBezTo>
                  <a:cubicBezTo>
                    <a:pt x="47" y="290"/>
                    <a:pt x="47" y="307"/>
                    <a:pt x="47" y="324"/>
                  </a:cubicBezTo>
                  <a:cubicBezTo>
                    <a:pt x="48" y="342"/>
                    <a:pt x="49" y="358"/>
                    <a:pt x="51" y="372"/>
                  </a:cubicBezTo>
                  <a:cubicBezTo>
                    <a:pt x="43" y="372"/>
                    <a:pt x="35" y="371"/>
                    <a:pt x="27" y="371"/>
                  </a:cubicBezTo>
                  <a:cubicBezTo>
                    <a:pt x="19" y="371"/>
                    <a:pt x="11" y="372"/>
                    <a:pt x="3" y="372"/>
                  </a:cubicBezTo>
                  <a:cubicBezTo>
                    <a:pt x="5" y="358"/>
                    <a:pt x="6" y="342"/>
                    <a:pt x="7" y="324"/>
                  </a:cubicBezTo>
                  <a:cubicBezTo>
                    <a:pt x="7" y="307"/>
                    <a:pt x="8" y="290"/>
                    <a:pt x="8" y="274"/>
                  </a:cubicBezTo>
                  <a:cubicBezTo>
                    <a:pt x="8" y="219"/>
                    <a:pt x="8" y="219"/>
                    <a:pt x="8" y="219"/>
                  </a:cubicBezTo>
                  <a:cubicBezTo>
                    <a:pt x="8" y="203"/>
                    <a:pt x="7" y="186"/>
                    <a:pt x="7" y="169"/>
                  </a:cubicBezTo>
                  <a:close/>
                  <a:moveTo>
                    <a:pt x="8" y="8"/>
                  </a:moveTo>
                  <a:cubicBezTo>
                    <a:pt x="13" y="2"/>
                    <a:pt x="20" y="0"/>
                    <a:pt x="27" y="0"/>
                  </a:cubicBezTo>
                  <a:cubicBezTo>
                    <a:pt x="34" y="0"/>
                    <a:pt x="41" y="2"/>
                    <a:pt x="46" y="8"/>
                  </a:cubicBezTo>
                  <a:cubicBezTo>
                    <a:pt x="51" y="13"/>
                    <a:pt x="54" y="19"/>
                    <a:pt x="54" y="27"/>
                  </a:cubicBezTo>
                  <a:cubicBezTo>
                    <a:pt x="54" y="34"/>
                    <a:pt x="51" y="40"/>
                    <a:pt x="46" y="46"/>
                  </a:cubicBezTo>
                  <a:cubicBezTo>
                    <a:pt x="41" y="51"/>
                    <a:pt x="34" y="54"/>
                    <a:pt x="27" y="54"/>
                  </a:cubicBezTo>
                  <a:cubicBezTo>
                    <a:pt x="20" y="54"/>
                    <a:pt x="13" y="51"/>
                    <a:pt x="8" y="46"/>
                  </a:cubicBezTo>
                  <a:cubicBezTo>
                    <a:pt x="3" y="40"/>
                    <a:pt x="0" y="34"/>
                    <a:pt x="0" y="27"/>
                  </a:cubicBezTo>
                  <a:cubicBezTo>
                    <a:pt x="0" y="19"/>
                    <a:pt x="3" y="13"/>
                    <a:pt x="8"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4" name="Freeform 307"/>
            <p:cNvSpPr>
              <a:spLocks/>
            </p:cNvSpPr>
            <p:nvPr userDrawn="1"/>
          </p:nvSpPr>
          <p:spPr bwMode="auto">
            <a:xfrm>
              <a:off x="3443288" y="4886325"/>
              <a:ext cx="84138" cy="100013"/>
            </a:xfrm>
            <a:custGeom>
              <a:avLst/>
              <a:gdLst>
                <a:gd name="T0" fmla="*/ 158 w 215"/>
                <a:gd name="T1" fmla="*/ 48 h 258"/>
                <a:gd name="T2" fmla="*/ 115 w 215"/>
                <a:gd name="T3" fmla="*/ 28 h 258"/>
                <a:gd name="T4" fmla="*/ 61 w 215"/>
                <a:gd name="T5" fmla="*/ 51 h 258"/>
                <a:gd name="T6" fmla="*/ 43 w 215"/>
                <a:gd name="T7" fmla="*/ 115 h 258"/>
                <a:gd name="T8" fmla="*/ 43 w 215"/>
                <a:gd name="T9" fmla="*/ 160 h 258"/>
                <a:gd name="T10" fmla="*/ 44 w 215"/>
                <a:gd name="T11" fmla="*/ 211 h 258"/>
                <a:gd name="T12" fmla="*/ 48 w 215"/>
                <a:gd name="T13" fmla="*/ 258 h 258"/>
                <a:gd name="T14" fmla="*/ 24 w 215"/>
                <a:gd name="T15" fmla="*/ 257 h 258"/>
                <a:gd name="T16" fmla="*/ 0 w 215"/>
                <a:gd name="T17" fmla="*/ 258 h 258"/>
                <a:gd name="T18" fmla="*/ 3 w 215"/>
                <a:gd name="T19" fmla="*/ 211 h 258"/>
                <a:gd name="T20" fmla="*/ 4 w 215"/>
                <a:gd name="T21" fmla="*/ 160 h 258"/>
                <a:gd name="T22" fmla="*/ 4 w 215"/>
                <a:gd name="T23" fmla="*/ 105 h 258"/>
                <a:gd name="T24" fmla="*/ 3 w 215"/>
                <a:gd name="T25" fmla="*/ 55 h 258"/>
                <a:gd name="T26" fmla="*/ 0 w 215"/>
                <a:gd name="T27" fmla="*/ 6 h 258"/>
                <a:gd name="T28" fmla="*/ 24 w 215"/>
                <a:gd name="T29" fmla="*/ 8 h 258"/>
                <a:gd name="T30" fmla="*/ 33 w 215"/>
                <a:gd name="T31" fmla="*/ 7 h 258"/>
                <a:gd name="T32" fmla="*/ 45 w 215"/>
                <a:gd name="T33" fmla="*/ 6 h 258"/>
                <a:gd name="T34" fmla="*/ 43 w 215"/>
                <a:gd name="T35" fmla="*/ 48 h 258"/>
                <a:gd name="T36" fmla="*/ 44 w 215"/>
                <a:gd name="T37" fmla="*/ 48 h 258"/>
                <a:gd name="T38" fmla="*/ 80 w 215"/>
                <a:gd name="T39" fmla="*/ 13 h 258"/>
                <a:gd name="T40" fmla="*/ 130 w 215"/>
                <a:gd name="T41" fmla="*/ 0 h 258"/>
                <a:gd name="T42" fmla="*/ 160 w 215"/>
                <a:gd name="T43" fmla="*/ 5 h 258"/>
                <a:gd name="T44" fmla="*/ 188 w 215"/>
                <a:gd name="T45" fmla="*/ 19 h 258"/>
                <a:gd name="T46" fmla="*/ 208 w 215"/>
                <a:gd name="T47" fmla="*/ 47 h 258"/>
                <a:gd name="T48" fmla="*/ 215 w 215"/>
                <a:gd name="T49" fmla="*/ 93 h 258"/>
                <a:gd name="T50" fmla="*/ 214 w 215"/>
                <a:gd name="T51" fmla="*/ 140 h 258"/>
                <a:gd name="T52" fmla="*/ 213 w 215"/>
                <a:gd name="T53" fmla="*/ 191 h 258"/>
                <a:gd name="T54" fmla="*/ 213 w 215"/>
                <a:gd name="T55" fmla="*/ 226 h 258"/>
                <a:gd name="T56" fmla="*/ 213 w 215"/>
                <a:gd name="T57" fmla="*/ 242 h 258"/>
                <a:gd name="T58" fmla="*/ 214 w 215"/>
                <a:gd name="T59" fmla="*/ 258 h 258"/>
                <a:gd name="T60" fmla="*/ 192 w 215"/>
                <a:gd name="T61" fmla="*/ 257 h 258"/>
                <a:gd name="T62" fmla="*/ 170 w 215"/>
                <a:gd name="T63" fmla="*/ 258 h 258"/>
                <a:gd name="T64" fmla="*/ 172 w 215"/>
                <a:gd name="T65" fmla="*/ 201 h 258"/>
                <a:gd name="T66" fmla="*/ 173 w 215"/>
                <a:gd name="T67" fmla="*/ 141 h 258"/>
                <a:gd name="T68" fmla="*/ 173 w 215"/>
                <a:gd name="T69" fmla="*/ 109 h 258"/>
                <a:gd name="T70" fmla="*/ 158 w 215"/>
                <a:gd name="T71" fmla="*/ 4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5" h="258">
                  <a:moveTo>
                    <a:pt x="158" y="48"/>
                  </a:moveTo>
                  <a:cubicBezTo>
                    <a:pt x="147" y="35"/>
                    <a:pt x="133" y="28"/>
                    <a:pt x="115" y="28"/>
                  </a:cubicBezTo>
                  <a:cubicBezTo>
                    <a:pt x="90" y="28"/>
                    <a:pt x="72" y="35"/>
                    <a:pt x="61" y="51"/>
                  </a:cubicBezTo>
                  <a:cubicBezTo>
                    <a:pt x="49" y="66"/>
                    <a:pt x="43" y="87"/>
                    <a:pt x="43" y="115"/>
                  </a:cubicBezTo>
                  <a:cubicBezTo>
                    <a:pt x="43" y="160"/>
                    <a:pt x="43" y="160"/>
                    <a:pt x="43" y="160"/>
                  </a:cubicBezTo>
                  <a:cubicBezTo>
                    <a:pt x="43" y="176"/>
                    <a:pt x="44" y="193"/>
                    <a:pt x="44" y="211"/>
                  </a:cubicBezTo>
                  <a:cubicBezTo>
                    <a:pt x="45" y="228"/>
                    <a:pt x="46" y="244"/>
                    <a:pt x="48" y="258"/>
                  </a:cubicBezTo>
                  <a:cubicBezTo>
                    <a:pt x="39" y="258"/>
                    <a:pt x="32" y="257"/>
                    <a:pt x="24" y="257"/>
                  </a:cubicBezTo>
                  <a:cubicBezTo>
                    <a:pt x="16" y="257"/>
                    <a:pt x="8" y="258"/>
                    <a:pt x="0" y="258"/>
                  </a:cubicBezTo>
                  <a:cubicBezTo>
                    <a:pt x="2" y="244"/>
                    <a:pt x="3" y="228"/>
                    <a:pt x="3" y="211"/>
                  </a:cubicBezTo>
                  <a:cubicBezTo>
                    <a:pt x="4" y="193"/>
                    <a:pt x="4" y="176"/>
                    <a:pt x="4" y="160"/>
                  </a:cubicBezTo>
                  <a:cubicBezTo>
                    <a:pt x="4" y="105"/>
                    <a:pt x="4" y="105"/>
                    <a:pt x="4" y="105"/>
                  </a:cubicBezTo>
                  <a:cubicBezTo>
                    <a:pt x="4" y="89"/>
                    <a:pt x="4" y="72"/>
                    <a:pt x="3" y="55"/>
                  </a:cubicBezTo>
                  <a:cubicBezTo>
                    <a:pt x="3" y="37"/>
                    <a:pt x="2" y="21"/>
                    <a:pt x="0" y="6"/>
                  </a:cubicBezTo>
                  <a:cubicBezTo>
                    <a:pt x="10" y="7"/>
                    <a:pt x="18" y="8"/>
                    <a:pt x="24" y="8"/>
                  </a:cubicBezTo>
                  <a:cubicBezTo>
                    <a:pt x="27" y="8"/>
                    <a:pt x="30" y="8"/>
                    <a:pt x="33" y="7"/>
                  </a:cubicBezTo>
                  <a:cubicBezTo>
                    <a:pt x="36" y="7"/>
                    <a:pt x="40" y="6"/>
                    <a:pt x="45" y="6"/>
                  </a:cubicBezTo>
                  <a:cubicBezTo>
                    <a:pt x="44" y="20"/>
                    <a:pt x="43" y="34"/>
                    <a:pt x="43" y="48"/>
                  </a:cubicBezTo>
                  <a:cubicBezTo>
                    <a:pt x="44" y="48"/>
                    <a:pt x="44" y="48"/>
                    <a:pt x="44" y="48"/>
                  </a:cubicBezTo>
                  <a:cubicBezTo>
                    <a:pt x="54" y="33"/>
                    <a:pt x="66" y="21"/>
                    <a:pt x="80" y="13"/>
                  </a:cubicBezTo>
                  <a:cubicBezTo>
                    <a:pt x="94" y="5"/>
                    <a:pt x="111" y="0"/>
                    <a:pt x="130" y="0"/>
                  </a:cubicBezTo>
                  <a:cubicBezTo>
                    <a:pt x="140" y="0"/>
                    <a:pt x="150" y="2"/>
                    <a:pt x="160" y="5"/>
                  </a:cubicBezTo>
                  <a:cubicBezTo>
                    <a:pt x="170" y="7"/>
                    <a:pt x="179" y="12"/>
                    <a:pt x="188" y="19"/>
                  </a:cubicBezTo>
                  <a:cubicBezTo>
                    <a:pt x="196" y="26"/>
                    <a:pt x="203" y="35"/>
                    <a:pt x="208" y="47"/>
                  </a:cubicBezTo>
                  <a:cubicBezTo>
                    <a:pt x="213" y="59"/>
                    <a:pt x="215" y="74"/>
                    <a:pt x="215" y="93"/>
                  </a:cubicBezTo>
                  <a:cubicBezTo>
                    <a:pt x="215" y="108"/>
                    <a:pt x="215" y="124"/>
                    <a:pt x="214" y="140"/>
                  </a:cubicBezTo>
                  <a:cubicBezTo>
                    <a:pt x="213" y="156"/>
                    <a:pt x="213" y="173"/>
                    <a:pt x="213" y="191"/>
                  </a:cubicBezTo>
                  <a:cubicBezTo>
                    <a:pt x="213" y="226"/>
                    <a:pt x="213" y="226"/>
                    <a:pt x="213" y="226"/>
                  </a:cubicBezTo>
                  <a:cubicBezTo>
                    <a:pt x="213" y="231"/>
                    <a:pt x="213" y="237"/>
                    <a:pt x="213" y="242"/>
                  </a:cubicBezTo>
                  <a:cubicBezTo>
                    <a:pt x="213" y="248"/>
                    <a:pt x="214" y="253"/>
                    <a:pt x="214" y="258"/>
                  </a:cubicBezTo>
                  <a:cubicBezTo>
                    <a:pt x="207" y="258"/>
                    <a:pt x="199" y="257"/>
                    <a:pt x="192" y="257"/>
                  </a:cubicBezTo>
                  <a:cubicBezTo>
                    <a:pt x="184" y="257"/>
                    <a:pt x="177" y="258"/>
                    <a:pt x="170" y="258"/>
                  </a:cubicBezTo>
                  <a:cubicBezTo>
                    <a:pt x="170" y="240"/>
                    <a:pt x="171" y="221"/>
                    <a:pt x="172" y="201"/>
                  </a:cubicBezTo>
                  <a:cubicBezTo>
                    <a:pt x="173" y="182"/>
                    <a:pt x="173" y="162"/>
                    <a:pt x="173" y="141"/>
                  </a:cubicBezTo>
                  <a:cubicBezTo>
                    <a:pt x="173" y="109"/>
                    <a:pt x="173" y="109"/>
                    <a:pt x="173" y="109"/>
                  </a:cubicBezTo>
                  <a:cubicBezTo>
                    <a:pt x="173" y="82"/>
                    <a:pt x="168" y="62"/>
                    <a:pt x="158"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5" name="Freeform 308"/>
            <p:cNvSpPr>
              <a:spLocks noEditPoints="1"/>
            </p:cNvSpPr>
            <p:nvPr userDrawn="1"/>
          </p:nvSpPr>
          <p:spPr bwMode="auto">
            <a:xfrm>
              <a:off x="3560763" y="4886325"/>
              <a:ext cx="92075" cy="153988"/>
            </a:xfrm>
            <a:custGeom>
              <a:avLst/>
              <a:gdLst>
                <a:gd name="T0" fmla="*/ 111 w 237"/>
                <a:gd name="T1" fmla="*/ 15 h 400"/>
                <a:gd name="T2" fmla="*/ 50 w 237"/>
                <a:gd name="T3" fmla="*/ 87 h 400"/>
                <a:gd name="T4" fmla="*/ 111 w 237"/>
                <a:gd name="T5" fmla="*/ 159 h 400"/>
                <a:gd name="T6" fmla="*/ 155 w 237"/>
                <a:gd name="T7" fmla="*/ 137 h 400"/>
                <a:gd name="T8" fmla="*/ 169 w 237"/>
                <a:gd name="T9" fmla="*/ 84 h 400"/>
                <a:gd name="T10" fmla="*/ 180 w 237"/>
                <a:gd name="T11" fmla="*/ 270 h 400"/>
                <a:gd name="T12" fmla="*/ 56 w 237"/>
                <a:gd name="T13" fmla="*/ 270 h 400"/>
                <a:gd name="T14" fmla="*/ 40 w 237"/>
                <a:gd name="T15" fmla="*/ 348 h 400"/>
                <a:gd name="T16" fmla="*/ 81 w 237"/>
                <a:gd name="T17" fmla="*/ 381 h 400"/>
                <a:gd name="T18" fmla="*/ 144 w 237"/>
                <a:gd name="T19" fmla="*/ 380 h 400"/>
                <a:gd name="T20" fmla="*/ 191 w 237"/>
                <a:gd name="T21" fmla="*/ 346 h 400"/>
                <a:gd name="T22" fmla="*/ 180 w 237"/>
                <a:gd name="T23" fmla="*/ 270 h 400"/>
                <a:gd name="T24" fmla="*/ 39 w 237"/>
                <a:gd name="T25" fmla="*/ 22 h 400"/>
                <a:gd name="T26" fmla="*/ 111 w 237"/>
                <a:gd name="T27" fmla="*/ 0 h 400"/>
                <a:gd name="T28" fmla="*/ 154 w 237"/>
                <a:gd name="T29" fmla="*/ 2 h 400"/>
                <a:gd name="T30" fmla="*/ 191 w 237"/>
                <a:gd name="T31" fmla="*/ 4 h 400"/>
                <a:gd name="T32" fmla="*/ 233 w 237"/>
                <a:gd name="T33" fmla="*/ 8 h 400"/>
                <a:gd name="T34" fmla="*/ 233 w 237"/>
                <a:gd name="T35" fmla="*/ 19 h 400"/>
                <a:gd name="T36" fmla="*/ 204 w 237"/>
                <a:gd name="T37" fmla="*/ 22 h 400"/>
                <a:gd name="T38" fmla="*/ 174 w 237"/>
                <a:gd name="T39" fmla="*/ 21 h 400"/>
                <a:gd name="T40" fmla="*/ 211 w 237"/>
                <a:gd name="T41" fmla="*/ 88 h 400"/>
                <a:gd name="T42" fmla="*/ 112 w 237"/>
                <a:gd name="T43" fmla="*/ 173 h 400"/>
                <a:gd name="T44" fmla="*/ 82 w 237"/>
                <a:gd name="T45" fmla="*/ 172 h 400"/>
                <a:gd name="T46" fmla="*/ 56 w 237"/>
                <a:gd name="T47" fmla="*/ 197 h 400"/>
                <a:gd name="T48" fmla="*/ 88 w 237"/>
                <a:gd name="T49" fmla="*/ 224 h 400"/>
                <a:gd name="T50" fmla="*/ 146 w 237"/>
                <a:gd name="T51" fmla="*/ 226 h 400"/>
                <a:gd name="T52" fmla="*/ 216 w 237"/>
                <a:gd name="T53" fmla="*/ 246 h 400"/>
                <a:gd name="T54" fmla="*/ 237 w 237"/>
                <a:gd name="T55" fmla="*/ 292 h 400"/>
                <a:gd name="T56" fmla="*/ 208 w 237"/>
                <a:gd name="T57" fmla="*/ 365 h 400"/>
                <a:gd name="T58" fmla="*/ 111 w 237"/>
                <a:gd name="T59" fmla="*/ 400 h 400"/>
                <a:gd name="T60" fmla="*/ 0 w 237"/>
                <a:gd name="T61" fmla="*/ 323 h 400"/>
                <a:gd name="T62" fmla="*/ 18 w 237"/>
                <a:gd name="T63" fmla="*/ 277 h 400"/>
                <a:gd name="T64" fmla="*/ 57 w 237"/>
                <a:gd name="T65" fmla="*/ 255 h 400"/>
                <a:gd name="T66" fmla="*/ 32 w 237"/>
                <a:gd name="T67" fmla="*/ 238 h 400"/>
                <a:gd name="T68" fmla="*/ 26 w 237"/>
                <a:gd name="T69" fmla="*/ 195 h 400"/>
                <a:gd name="T70" fmla="*/ 48 w 237"/>
                <a:gd name="T71" fmla="*/ 172 h 400"/>
                <a:gd name="T72" fmla="*/ 61 w 237"/>
                <a:gd name="T73" fmla="*/ 166 h 400"/>
                <a:gd name="T74" fmla="*/ 9 w 237"/>
                <a:gd name="T75" fmla="*/ 8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7" h="400">
                  <a:moveTo>
                    <a:pt x="153" y="33"/>
                  </a:moveTo>
                  <a:cubicBezTo>
                    <a:pt x="143" y="21"/>
                    <a:pt x="129" y="15"/>
                    <a:pt x="111" y="15"/>
                  </a:cubicBezTo>
                  <a:cubicBezTo>
                    <a:pt x="92" y="15"/>
                    <a:pt x="77" y="22"/>
                    <a:pt x="66" y="35"/>
                  </a:cubicBezTo>
                  <a:cubicBezTo>
                    <a:pt x="56" y="48"/>
                    <a:pt x="50" y="65"/>
                    <a:pt x="50" y="87"/>
                  </a:cubicBezTo>
                  <a:cubicBezTo>
                    <a:pt x="50" y="109"/>
                    <a:pt x="55" y="127"/>
                    <a:pt x="65" y="140"/>
                  </a:cubicBezTo>
                  <a:cubicBezTo>
                    <a:pt x="75" y="153"/>
                    <a:pt x="90" y="159"/>
                    <a:pt x="111" y="159"/>
                  </a:cubicBezTo>
                  <a:cubicBezTo>
                    <a:pt x="121" y="159"/>
                    <a:pt x="130" y="157"/>
                    <a:pt x="137" y="153"/>
                  </a:cubicBezTo>
                  <a:cubicBezTo>
                    <a:pt x="144" y="149"/>
                    <a:pt x="150" y="143"/>
                    <a:pt x="155" y="137"/>
                  </a:cubicBezTo>
                  <a:cubicBezTo>
                    <a:pt x="160" y="130"/>
                    <a:pt x="163" y="122"/>
                    <a:pt x="166" y="113"/>
                  </a:cubicBezTo>
                  <a:cubicBezTo>
                    <a:pt x="168" y="103"/>
                    <a:pt x="169" y="94"/>
                    <a:pt x="169" y="84"/>
                  </a:cubicBezTo>
                  <a:cubicBezTo>
                    <a:pt x="169" y="62"/>
                    <a:pt x="164" y="45"/>
                    <a:pt x="153" y="33"/>
                  </a:cubicBezTo>
                  <a:close/>
                  <a:moveTo>
                    <a:pt x="180" y="270"/>
                  </a:moveTo>
                  <a:cubicBezTo>
                    <a:pt x="167" y="262"/>
                    <a:pt x="147" y="257"/>
                    <a:pt x="118" y="257"/>
                  </a:cubicBezTo>
                  <a:cubicBezTo>
                    <a:pt x="91" y="257"/>
                    <a:pt x="70" y="262"/>
                    <a:pt x="56" y="270"/>
                  </a:cubicBezTo>
                  <a:cubicBezTo>
                    <a:pt x="41" y="279"/>
                    <a:pt x="34" y="295"/>
                    <a:pt x="34" y="317"/>
                  </a:cubicBezTo>
                  <a:cubicBezTo>
                    <a:pt x="34" y="330"/>
                    <a:pt x="36" y="340"/>
                    <a:pt x="40" y="348"/>
                  </a:cubicBezTo>
                  <a:cubicBezTo>
                    <a:pt x="44" y="357"/>
                    <a:pt x="50" y="364"/>
                    <a:pt x="56" y="369"/>
                  </a:cubicBezTo>
                  <a:cubicBezTo>
                    <a:pt x="63" y="374"/>
                    <a:pt x="72" y="378"/>
                    <a:pt x="81" y="381"/>
                  </a:cubicBezTo>
                  <a:cubicBezTo>
                    <a:pt x="91" y="383"/>
                    <a:pt x="101" y="385"/>
                    <a:pt x="112" y="385"/>
                  </a:cubicBezTo>
                  <a:cubicBezTo>
                    <a:pt x="123" y="385"/>
                    <a:pt x="134" y="383"/>
                    <a:pt x="144" y="380"/>
                  </a:cubicBezTo>
                  <a:cubicBezTo>
                    <a:pt x="154" y="377"/>
                    <a:pt x="163" y="373"/>
                    <a:pt x="171" y="367"/>
                  </a:cubicBezTo>
                  <a:cubicBezTo>
                    <a:pt x="179" y="362"/>
                    <a:pt x="186" y="355"/>
                    <a:pt x="191" y="346"/>
                  </a:cubicBezTo>
                  <a:cubicBezTo>
                    <a:pt x="196" y="337"/>
                    <a:pt x="198" y="327"/>
                    <a:pt x="198" y="315"/>
                  </a:cubicBezTo>
                  <a:cubicBezTo>
                    <a:pt x="198" y="293"/>
                    <a:pt x="192" y="279"/>
                    <a:pt x="180" y="270"/>
                  </a:cubicBezTo>
                  <a:close/>
                  <a:moveTo>
                    <a:pt x="17" y="48"/>
                  </a:moveTo>
                  <a:cubicBezTo>
                    <a:pt x="22" y="38"/>
                    <a:pt x="30" y="29"/>
                    <a:pt x="39" y="22"/>
                  </a:cubicBezTo>
                  <a:cubicBezTo>
                    <a:pt x="48" y="15"/>
                    <a:pt x="59" y="9"/>
                    <a:pt x="71" y="6"/>
                  </a:cubicBezTo>
                  <a:cubicBezTo>
                    <a:pt x="84" y="2"/>
                    <a:pt x="97" y="0"/>
                    <a:pt x="111" y="0"/>
                  </a:cubicBezTo>
                  <a:cubicBezTo>
                    <a:pt x="117" y="0"/>
                    <a:pt x="124" y="0"/>
                    <a:pt x="130" y="1"/>
                  </a:cubicBezTo>
                  <a:cubicBezTo>
                    <a:pt x="136" y="1"/>
                    <a:pt x="144" y="1"/>
                    <a:pt x="154" y="2"/>
                  </a:cubicBezTo>
                  <a:cubicBezTo>
                    <a:pt x="162" y="3"/>
                    <a:pt x="169" y="3"/>
                    <a:pt x="176" y="4"/>
                  </a:cubicBezTo>
                  <a:cubicBezTo>
                    <a:pt x="182" y="4"/>
                    <a:pt x="187" y="4"/>
                    <a:pt x="191" y="4"/>
                  </a:cubicBezTo>
                  <a:cubicBezTo>
                    <a:pt x="211" y="4"/>
                    <a:pt x="225" y="4"/>
                    <a:pt x="234" y="2"/>
                  </a:cubicBezTo>
                  <a:cubicBezTo>
                    <a:pt x="234" y="4"/>
                    <a:pt x="234" y="6"/>
                    <a:pt x="233" y="8"/>
                  </a:cubicBezTo>
                  <a:cubicBezTo>
                    <a:pt x="233" y="9"/>
                    <a:pt x="233" y="11"/>
                    <a:pt x="233" y="13"/>
                  </a:cubicBezTo>
                  <a:cubicBezTo>
                    <a:pt x="233" y="15"/>
                    <a:pt x="233" y="17"/>
                    <a:pt x="233" y="19"/>
                  </a:cubicBezTo>
                  <a:cubicBezTo>
                    <a:pt x="234" y="21"/>
                    <a:pt x="234" y="23"/>
                    <a:pt x="234" y="24"/>
                  </a:cubicBezTo>
                  <a:cubicBezTo>
                    <a:pt x="224" y="24"/>
                    <a:pt x="214" y="23"/>
                    <a:pt x="204" y="22"/>
                  </a:cubicBezTo>
                  <a:cubicBezTo>
                    <a:pt x="194" y="21"/>
                    <a:pt x="185" y="20"/>
                    <a:pt x="175" y="20"/>
                  </a:cubicBezTo>
                  <a:cubicBezTo>
                    <a:pt x="174" y="21"/>
                    <a:pt x="174" y="21"/>
                    <a:pt x="174" y="21"/>
                  </a:cubicBezTo>
                  <a:cubicBezTo>
                    <a:pt x="185" y="27"/>
                    <a:pt x="194" y="36"/>
                    <a:pt x="201" y="49"/>
                  </a:cubicBezTo>
                  <a:cubicBezTo>
                    <a:pt x="207" y="62"/>
                    <a:pt x="211" y="75"/>
                    <a:pt x="211" y="88"/>
                  </a:cubicBezTo>
                  <a:cubicBezTo>
                    <a:pt x="211" y="115"/>
                    <a:pt x="202" y="136"/>
                    <a:pt x="184" y="151"/>
                  </a:cubicBezTo>
                  <a:cubicBezTo>
                    <a:pt x="166" y="166"/>
                    <a:pt x="142" y="173"/>
                    <a:pt x="112" y="173"/>
                  </a:cubicBezTo>
                  <a:cubicBezTo>
                    <a:pt x="107" y="173"/>
                    <a:pt x="102" y="173"/>
                    <a:pt x="97" y="173"/>
                  </a:cubicBezTo>
                  <a:cubicBezTo>
                    <a:pt x="92" y="173"/>
                    <a:pt x="87" y="172"/>
                    <a:pt x="82" y="172"/>
                  </a:cubicBezTo>
                  <a:cubicBezTo>
                    <a:pt x="76" y="172"/>
                    <a:pt x="70" y="175"/>
                    <a:pt x="64" y="179"/>
                  </a:cubicBezTo>
                  <a:cubicBezTo>
                    <a:pt x="59" y="184"/>
                    <a:pt x="56" y="190"/>
                    <a:pt x="56" y="197"/>
                  </a:cubicBezTo>
                  <a:cubicBezTo>
                    <a:pt x="56" y="206"/>
                    <a:pt x="58" y="213"/>
                    <a:pt x="63" y="217"/>
                  </a:cubicBezTo>
                  <a:cubicBezTo>
                    <a:pt x="67" y="221"/>
                    <a:pt x="76" y="224"/>
                    <a:pt x="88" y="224"/>
                  </a:cubicBezTo>
                  <a:cubicBezTo>
                    <a:pt x="98" y="224"/>
                    <a:pt x="107" y="225"/>
                    <a:pt x="117" y="225"/>
                  </a:cubicBezTo>
                  <a:cubicBezTo>
                    <a:pt x="127" y="225"/>
                    <a:pt x="136" y="225"/>
                    <a:pt x="146" y="226"/>
                  </a:cubicBezTo>
                  <a:cubicBezTo>
                    <a:pt x="163" y="226"/>
                    <a:pt x="177" y="228"/>
                    <a:pt x="188" y="232"/>
                  </a:cubicBezTo>
                  <a:cubicBezTo>
                    <a:pt x="200" y="235"/>
                    <a:pt x="209" y="240"/>
                    <a:pt x="216" y="246"/>
                  </a:cubicBezTo>
                  <a:cubicBezTo>
                    <a:pt x="224" y="252"/>
                    <a:pt x="229" y="259"/>
                    <a:pt x="232" y="267"/>
                  </a:cubicBezTo>
                  <a:cubicBezTo>
                    <a:pt x="236" y="274"/>
                    <a:pt x="237" y="283"/>
                    <a:pt x="237" y="292"/>
                  </a:cubicBezTo>
                  <a:cubicBezTo>
                    <a:pt x="237" y="305"/>
                    <a:pt x="235" y="317"/>
                    <a:pt x="230" y="330"/>
                  </a:cubicBezTo>
                  <a:cubicBezTo>
                    <a:pt x="225" y="343"/>
                    <a:pt x="218" y="354"/>
                    <a:pt x="208" y="365"/>
                  </a:cubicBezTo>
                  <a:cubicBezTo>
                    <a:pt x="198" y="375"/>
                    <a:pt x="185" y="383"/>
                    <a:pt x="169" y="390"/>
                  </a:cubicBezTo>
                  <a:cubicBezTo>
                    <a:pt x="153" y="397"/>
                    <a:pt x="134" y="400"/>
                    <a:pt x="111" y="400"/>
                  </a:cubicBezTo>
                  <a:cubicBezTo>
                    <a:pt x="77" y="400"/>
                    <a:pt x="49" y="393"/>
                    <a:pt x="30" y="380"/>
                  </a:cubicBezTo>
                  <a:cubicBezTo>
                    <a:pt x="10" y="366"/>
                    <a:pt x="0" y="347"/>
                    <a:pt x="0" y="323"/>
                  </a:cubicBezTo>
                  <a:cubicBezTo>
                    <a:pt x="0" y="314"/>
                    <a:pt x="1" y="306"/>
                    <a:pt x="5" y="298"/>
                  </a:cubicBezTo>
                  <a:cubicBezTo>
                    <a:pt x="8" y="290"/>
                    <a:pt x="12" y="283"/>
                    <a:pt x="18" y="277"/>
                  </a:cubicBezTo>
                  <a:cubicBezTo>
                    <a:pt x="23" y="271"/>
                    <a:pt x="29" y="266"/>
                    <a:pt x="36" y="263"/>
                  </a:cubicBezTo>
                  <a:cubicBezTo>
                    <a:pt x="43" y="259"/>
                    <a:pt x="50" y="256"/>
                    <a:pt x="57" y="255"/>
                  </a:cubicBezTo>
                  <a:cubicBezTo>
                    <a:pt x="57" y="254"/>
                    <a:pt x="57" y="254"/>
                    <a:pt x="57" y="254"/>
                  </a:cubicBezTo>
                  <a:cubicBezTo>
                    <a:pt x="46" y="251"/>
                    <a:pt x="37" y="245"/>
                    <a:pt x="32" y="238"/>
                  </a:cubicBezTo>
                  <a:cubicBezTo>
                    <a:pt x="26" y="230"/>
                    <a:pt x="23" y="222"/>
                    <a:pt x="23" y="211"/>
                  </a:cubicBezTo>
                  <a:cubicBezTo>
                    <a:pt x="23" y="205"/>
                    <a:pt x="24" y="200"/>
                    <a:pt x="26" y="195"/>
                  </a:cubicBezTo>
                  <a:cubicBezTo>
                    <a:pt x="29" y="190"/>
                    <a:pt x="32" y="185"/>
                    <a:pt x="35" y="181"/>
                  </a:cubicBezTo>
                  <a:cubicBezTo>
                    <a:pt x="39" y="177"/>
                    <a:pt x="43" y="174"/>
                    <a:pt x="48" y="172"/>
                  </a:cubicBezTo>
                  <a:cubicBezTo>
                    <a:pt x="52" y="169"/>
                    <a:pt x="57" y="167"/>
                    <a:pt x="61" y="167"/>
                  </a:cubicBezTo>
                  <a:cubicBezTo>
                    <a:pt x="61" y="166"/>
                    <a:pt x="61" y="166"/>
                    <a:pt x="61" y="166"/>
                  </a:cubicBezTo>
                  <a:cubicBezTo>
                    <a:pt x="45" y="159"/>
                    <a:pt x="32" y="149"/>
                    <a:pt x="23" y="136"/>
                  </a:cubicBezTo>
                  <a:cubicBezTo>
                    <a:pt x="13" y="123"/>
                    <a:pt x="9" y="107"/>
                    <a:pt x="9" y="87"/>
                  </a:cubicBezTo>
                  <a:cubicBezTo>
                    <a:pt x="9" y="72"/>
                    <a:pt x="11" y="59"/>
                    <a:pt x="17"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6" name="Freeform 309"/>
            <p:cNvSpPr>
              <a:spLocks/>
            </p:cNvSpPr>
            <p:nvPr userDrawn="1"/>
          </p:nvSpPr>
          <p:spPr bwMode="auto">
            <a:xfrm>
              <a:off x="3748088" y="4843463"/>
              <a:ext cx="84138" cy="146050"/>
            </a:xfrm>
            <a:custGeom>
              <a:avLst/>
              <a:gdLst>
                <a:gd name="T0" fmla="*/ 28 w 218"/>
                <a:gd name="T1" fmla="*/ 324 h 380"/>
                <a:gd name="T2" fmla="*/ 46 w 218"/>
                <a:gd name="T3" fmla="*/ 342 h 380"/>
                <a:gd name="T4" fmla="*/ 70 w 218"/>
                <a:gd name="T5" fmla="*/ 355 h 380"/>
                <a:gd name="T6" fmla="*/ 101 w 218"/>
                <a:gd name="T7" fmla="*/ 360 h 380"/>
                <a:gd name="T8" fmla="*/ 132 w 218"/>
                <a:gd name="T9" fmla="*/ 353 h 380"/>
                <a:gd name="T10" fmla="*/ 156 w 218"/>
                <a:gd name="T11" fmla="*/ 337 h 380"/>
                <a:gd name="T12" fmla="*/ 171 w 218"/>
                <a:gd name="T13" fmla="*/ 312 h 380"/>
                <a:gd name="T14" fmla="*/ 177 w 218"/>
                <a:gd name="T15" fmla="*/ 282 h 380"/>
                <a:gd name="T16" fmla="*/ 164 w 218"/>
                <a:gd name="T17" fmla="*/ 243 h 380"/>
                <a:gd name="T18" fmla="*/ 133 w 218"/>
                <a:gd name="T19" fmla="*/ 219 h 380"/>
                <a:gd name="T20" fmla="*/ 93 w 218"/>
                <a:gd name="T21" fmla="*/ 202 h 380"/>
                <a:gd name="T22" fmla="*/ 53 w 218"/>
                <a:gd name="T23" fmla="*/ 181 h 380"/>
                <a:gd name="T24" fmla="*/ 22 w 218"/>
                <a:gd name="T25" fmla="*/ 151 h 380"/>
                <a:gd name="T26" fmla="*/ 9 w 218"/>
                <a:gd name="T27" fmla="*/ 101 h 380"/>
                <a:gd name="T28" fmla="*/ 17 w 218"/>
                <a:gd name="T29" fmla="*/ 60 h 380"/>
                <a:gd name="T30" fmla="*/ 41 w 218"/>
                <a:gd name="T31" fmla="*/ 28 h 380"/>
                <a:gd name="T32" fmla="*/ 77 w 218"/>
                <a:gd name="T33" fmla="*/ 7 h 380"/>
                <a:gd name="T34" fmla="*/ 125 w 218"/>
                <a:gd name="T35" fmla="*/ 0 h 380"/>
                <a:gd name="T36" fmla="*/ 169 w 218"/>
                <a:gd name="T37" fmla="*/ 6 h 380"/>
                <a:gd name="T38" fmla="*/ 204 w 218"/>
                <a:gd name="T39" fmla="*/ 25 h 380"/>
                <a:gd name="T40" fmla="*/ 196 w 218"/>
                <a:gd name="T41" fmla="*/ 44 h 380"/>
                <a:gd name="T42" fmla="*/ 189 w 218"/>
                <a:gd name="T43" fmla="*/ 70 h 380"/>
                <a:gd name="T44" fmla="*/ 183 w 218"/>
                <a:gd name="T45" fmla="*/ 70 h 380"/>
                <a:gd name="T46" fmla="*/ 176 w 218"/>
                <a:gd name="T47" fmla="*/ 53 h 380"/>
                <a:gd name="T48" fmla="*/ 164 w 218"/>
                <a:gd name="T49" fmla="*/ 37 h 380"/>
                <a:gd name="T50" fmla="*/ 145 w 218"/>
                <a:gd name="T51" fmla="*/ 25 h 380"/>
                <a:gd name="T52" fmla="*/ 120 w 218"/>
                <a:gd name="T53" fmla="*/ 20 h 380"/>
                <a:gd name="T54" fmla="*/ 92 w 218"/>
                <a:gd name="T55" fmla="*/ 24 h 380"/>
                <a:gd name="T56" fmla="*/ 70 w 218"/>
                <a:gd name="T57" fmla="*/ 38 h 380"/>
                <a:gd name="T58" fmla="*/ 56 w 218"/>
                <a:gd name="T59" fmla="*/ 59 h 380"/>
                <a:gd name="T60" fmla="*/ 51 w 218"/>
                <a:gd name="T61" fmla="*/ 86 h 380"/>
                <a:gd name="T62" fmla="*/ 63 w 218"/>
                <a:gd name="T63" fmla="*/ 125 h 380"/>
                <a:gd name="T64" fmla="*/ 94 w 218"/>
                <a:gd name="T65" fmla="*/ 149 h 380"/>
                <a:gd name="T66" fmla="*/ 135 w 218"/>
                <a:gd name="T67" fmla="*/ 167 h 380"/>
                <a:gd name="T68" fmla="*/ 175 w 218"/>
                <a:gd name="T69" fmla="*/ 186 h 380"/>
                <a:gd name="T70" fmla="*/ 206 w 218"/>
                <a:gd name="T71" fmla="*/ 214 h 380"/>
                <a:gd name="T72" fmla="*/ 218 w 218"/>
                <a:gd name="T73" fmla="*/ 261 h 380"/>
                <a:gd name="T74" fmla="*/ 209 w 218"/>
                <a:gd name="T75" fmla="*/ 308 h 380"/>
                <a:gd name="T76" fmla="*/ 184 w 218"/>
                <a:gd name="T77" fmla="*/ 346 h 380"/>
                <a:gd name="T78" fmla="*/ 143 w 218"/>
                <a:gd name="T79" fmla="*/ 371 h 380"/>
                <a:gd name="T80" fmla="*/ 88 w 218"/>
                <a:gd name="T81" fmla="*/ 380 h 380"/>
                <a:gd name="T82" fmla="*/ 34 w 218"/>
                <a:gd name="T83" fmla="*/ 371 h 380"/>
                <a:gd name="T84" fmla="*/ 0 w 218"/>
                <a:gd name="T85" fmla="*/ 352 h 380"/>
                <a:gd name="T86" fmla="*/ 7 w 218"/>
                <a:gd name="T87" fmla="*/ 330 h 380"/>
                <a:gd name="T88" fmla="*/ 10 w 218"/>
                <a:gd name="T89" fmla="*/ 304 h 380"/>
                <a:gd name="T90" fmla="*/ 17 w 218"/>
                <a:gd name="T91" fmla="*/ 304 h 380"/>
                <a:gd name="T92" fmla="*/ 28 w 218"/>
                <a:gd name="T93" fmla="*/ 32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8" h="380">
                  <a:moveTo>
                    <a:pt x="28" y="324"/>
                  </a:moveTo>
                  <a:cubicBezTo>
                    <a:pt x="33" y="330"/>
                    <a:pt x="39" y="336"/>
                    <a:pt x="46" y="342"/>
                  </a:cubicBezTo>
                  <a:cubicBezTo>
                    <a:pt x="52" y="347"/>
                    <a:pt x="61" y="351"/>
                    <a:pt x="70" y="355"/>
                  </a:cubicBezTo>
                  <a:cubicBezTo>
                    <a:pt x="79" y="358"/>
                    <a:pt x="89" y="360"/>
                    <a:pt x="101" y="360"/>
                  </a:cubicBezTo>
                  <a:cubicBezTo>
                    <a:pt x="112" y="360"/>
                    <a:pt x="123" y="358"/>
                    <a:pt x="132" y="353"/>
                  </a:cubicBezTo>
                  <a:cubicBezTo>
                    <a:pt x="142" y="349"/>
                    <a:pt x="150" y="344"/>
                    <a:pt x="156" y="337"/>
                  </a:cubicBezTo>
                  <a:cubicBezTo>
                    <a:pt x="163" y="330"/>
                    <a:pt x="168" y="322"/>
                    <a:pt x="171" y="312"/>
                  </a:cubicBezTo>
                  <a:cubicBezTo>
                    <a:pt x="175" y="303"/>
                    <a:pt x="177" y="293"/>
                    <a:pt x="177" y="282"/>
                  </a:cubicBezTo>
                  <a:cubicBezTo>
                    <a:pt x="177" y="266"/>
                    <a:pt x="172" y="253"/>
                    <a:pt x="164" y="243"/>
                  </a:cubicBezTo>
                  <a:cubicBezTo>
                    <a:pt x="156" y="234"/>
                    <a:pt x="145" y="226"/>
                    <a:pt x="133" y="219"/>
                  </a:cubicBezTo>
                  <a:cubicBezTo>
                    <a:pt x="121" y="213"/>
                    <a:pt x="107" y="207"/>
                    <a:pt x="93" y="202"/>
                  </a:cubicBezTo>
                  <a:cubicBezTo>
                    <a:pt x="79" y="196"/>
                    <a:pt x="65" y="190"/>
                    <a:pt x="53" y="181"/>
                  </a:cubicBezTo>
                  <a:cubicBezTo>
                    <a:pt x="40" y="173"/>
                    <a:pt x="30" y="163"/>
                    <a:pt x="22" y="151"/>
                  </a:cubicBezTo>
                  <a:cubicBezTo>
                    <a:pt x="14" y="138"/>
                    <a:pt x="9" y="122"/>
                    <a:pt x="9" y="101"/>
                  </a:cubicBezTo>
                  <a:cubicBezTo>
                    <a:pt x="9" y="86"/>
                    <a:pt x="12" y="72"/>
                    <a:pt x="17" y="60"/>
                  </a:cubicBezTo>
                  <a:cubicBezTo>
                    <a:pt x="23" y="47"/>
                    <a:pt x="30" y="37"/>
                    <a:pt x="41" y="28"/>
                  </a:cubicBezTo>
                  <a:cubicBezTo>
                    <a:pt x="51" y="19"/>
                    <a:pt x="63" y="12"/>
                    <a:pt x="77" y="7"/>
                  </a:cubicBezTo>
                  <a:cubicBezTo>
                    <a:pt x="91" y="2"/>
                    <a:pt x="107" y="0"/>
                    <a:pt x="125" y="0"/>
                  </a:cubicBezTo>
                  <a:cubicBezTo>
                    <a:pt x="142" y="0"/>
                    <a:pt x="157" y="2"/>
                    <a:pt x="169" y="6"/>
                  </a:cubicBezTo>
                  <a:cubicBezTo>
                    <a:pt x="182" y="10"/>
                    <a:pt x="193" y="16"/>
                    <a:pt x="204" y="25"/>
                  </a:cubicBezTo>
                  <a:cubicBezTo>
                    <a:pt x="201" y="31"/>
                    <a:pt x="198" y="37"/>
                    <a:pt x="196" y="44"/>
                  </a:cubicBezTo>
                  <a:cubicBezTo>
                    <a:pt x="194" y="51"/>
                    <a:pt x="191" y="59"/>
                    <a:pt x="189" y="70"/>
                  </a:cubicBezTo>
                  <a:cubicBezTo>
                    <a:pt x="183" y="70"/>
                    <a:pt x="183" y="70"/>
                    <a:pt x="183" y="70"/>
                  </a:cubicBezTo>
                  <a:cubicBezTo>
                    <a:pt x="181" y="65"/>
                    <a:pt x="179" y="59"/>
                    <a:pt x="176" y="53"/>
                  </a:cubicBezTo>
                  <a:cubicBezTo>
                    <a:pt x="173" y="47"/>
                    <a:pt x="169" y="42"/>
                    <a:pt x="164" y="37"/>
                  </a:cubicBezTo>
                  <a:cubicBezTo>
                    <a:pt x="158" y="32"/>
                    <a:pt x="152" y="28"/>
                    <a:pt x="145" y="25"/>
                  </a:cubicBezTo>
                  <a:cubicBezTo>
                    <a:pt x="138" y="21"/>
                    <a:pt x="130" y="20"/>
                    <a:pt x="120" y="20"/>
                  </a:cubicBezTo>
                  <a:cubicBezTo>
                    <a:pt x="110" y="20"/>
                    <a:pt x="101" y="21"/>
                    <a:pt x="92" y="24"/>
                  </a:cubicBezTo>
                  <a:cubicBezTo>
                    <a:pt x="84" y="28"/>
                    <a:pt x="77" y="32"/>
                    <a:pt x="70" y="38"/>
                  </a:cubicBezTo>
                  <a:cubicBezTo>
                    <a:pt x="64" y="44"/>
                    <a:pt x="59" y="51"/>
                    <a:pt x="56" y="59"/>
                  </a:cubicBezTo>
                  <a:cubicBezTo>
                    <a:pt x="53" y="67"/>
                    <a:pt x="51" y="76"/>
                    <a:pt x="51" y="86"/>
                  </a:cubicBezTo>
                  <a:cubicBezTo>
                    <a:pt x="51" y="102"/>
                    <a:pt x="55" y="115"/>
                    <a:pt x="63" y="125"/>
                  </a:cubicBezTo>
                  <a:cubicBezTo>
                    <a:pt x="72" y="135"/>
                    <a:pt x="82" y="143"/>
                    <a:pt x="94" y="149"/>
                  </a:cubicBezTo>
                  <a:cubicBezTo>
                    <a:pt x="107" y="156"/>
                    <a:pt x="120" y="162"/>
                    <a:pt x="135" y="167"/>
                  </a:cubicBezTo>
                  <a:cubicBezTo>
                    <a:pt x="149" y="172"/>
                    <a:pt x="162" y="178"/>
                    <a:pt x="175" y="186"/>
                  </a:cubicBezTo>
                  <a:cubicBezTo>
                    <a:pt x="187" y="193"/>
                    <a:pt x="197" y="203"/>
                    <a:pt x="206" y="214"/>
                  </a:cubicBezTo>
                  <a:cubicBezTo>
                    <a:pt x="214" y="226"/>
                    <a:pt x="218" y="242"/>
                    <a:pt x="218" y="261"/>
                  </a:cubicBezTo>
                  <a:cubicBezTo>
                    <a:pt x="218" y="278"/>
                    <a:pt x="215" y="293"/>
                    <a:pt x="209" y="308"/>
                  </a:cubicBezTo>
                  <a:cubicBezTo>
                    <a:pt x="203" y="322"/>
                    <a:pt x="195" y="335"/>
                    <a:pt x="184" y="346"/>
                  </a:cubicBezTo>
                  <a:cubicBezTo>
                    <a:pt x="173" y="357"/>
                    <a:pt x="159" y="365"/>
                    <a:pt x="143" y="371"/>
                  </a:cubicBezTo>
                  <a:cubicBezTo>
                    <a:pt x="127" y="377"/>
                    <a:pt x="108" y="380"/>
                    <a:pt x="88" y="380"/>
                  </a:cubicBezTo>
                  <a:cubicBezTo>
                    <a:pt x="66" y="380"/>
                    <a:pt x="48" y="377"/>
                    <a:pt x="34" y="371"/>
                  </a:cubicBezTo>
                  <a:cubicBezTo>
                    <a:pt x="21" y="366"/>
                    <a:pt x="9" y="359"/>
                    <a:pt x="0" y="352"/>
                  </a:cubicBezTo>
                  <a:cubicBezTo>
                    <a:pt x="3" y="344"/>
                    <a:pt x="6" y="336"/>
                    <a:pt x="7" y="330"/>
                  </a:cubicBezTo>
                  <a:cubicBezTo>
                    <a:pt x="8" y="323"/>
                    <a:pt x="9" y="315"/>
                    <a:pt x="10" y="304"/>
                  </a:cubicBezTo>
                  <a:cubicBezTo>
                    <a:pt x="17" y="304"/>
                    <a:pt x="17" y="304"/>
                    <a:pt x="17" y="304"/>
                  </a:cubicBezTo>
                  <a:cubicBezTo>
                    <a:pt x="19" y="311"/>
                    <a:pt x="23" y="317"/>
                    <a:pt x="28" y="32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7" name="Freeform 310"/>
            <p:cNvSpPr>
              <a:spLocks/>
            </p:cNvSpPr>
            <p:nvPr userDrawn="1"/>
          </p:nvSpPr>
          <p:spPr bwMode="auto">
            <a:xfrm>
              <a:off x="3856038" y="4862513"/>
              <a:ext cx="53975" cy="125413"/>
            </a:xfrm>
            <a:custGeom>
              <a:avLst/>
              <a:gdLst>
                <a:gd name="T0" fmla="*/ 79 w 139"/>
                <a:gd name="T1" fmla="*/ 0 h 329"/>
                <a:gd name="T2" fmla="*/ 77 w 139"/>
                <a:gd name="T3" fmla="*/ 39 h 329"/>
                <a:gd name="T4" fmla="*/ 75 w 139"/>
                <a:gd name="T5" fmla="*/ 78 h 329"/>
                <a:gd name="T6" fmla="*/ 97 w 139"/>
                <a:gd name="T7" fmla="*/ 78 h 329"/>
                <a:gd name="T8" fmla="*/ 132 w 139"/>
                <a:gd name="T9" fmla="*/ 76 h 329"/>
                <a:gd name="T10" fmla="*/ 131 w 139"/>
                <a:gd name="T11" fmla="*/ 82 h 329"/>
                <a:gd name="T12" fmla="*/ 131 w 139"/>
                <a:gd name="T13" fmla="*/ 87 h 329"/>
                <a:gd name="T14" fmla="*/ 131 w 139"/>
                <a:gd name="T15" fmla="*/ 93 h 329"/>
                <a:gd name="T16" fmla="*/ 132 w 139"/>
                <a:gd name="T17" fmla="*/ 99 h 329"/>
                <a:gd name="T18" fmla="*/ 117 w 139"/>
                <a:gd name="T19" fmla="*/ 98 h 329"/>
                <a:gd name="T20" fmla="*/ 101 w 139"/>
                <a:gd name="T21" fmla="*/ 98 h 329"/>
                <a:gd name="T22" fmla="*/ 75 w 139"/>
                <a:gd name="T23" fmla="*/ 98 h 329"/>
                <a:gd name="T24" fmla="*/ 74 w 139"/>
                <a:gd name="T25" fmla="*/ 115 h 329"/>
                <a:gd name="T26" fmla="*/ 73 w 139"/>
                <a:gd name="T27" fmla="*/ 150 h 329"/>
                <a:gd name="T28" fmla="*/ 72 w 139"/>
                <a:gd name="T29" fmla="*/ 193 h 329"/>
                <a:gd name="T30" fmla="*/ 72 w 139"/>
                <a:gd name="T31" fmla="*/ 233 h 329"/>
                <a:gd name="T32" fmla="*/ 73 w 139"/>
                <a:gd name="T33" fmla="*/ 262 h 329"/>
                <a:gd name="T34" fmla="*/ 78 w 139"/>
                <a:gd name="T35" fmla="*/ 288 h 329"/>
                <a:gd name="T36" fmla="*/ 90 w 139"/>
                <a:gd name="T37" fmla="*/ 306 h 329"/>
                <a:gd name="T38" fmla="*/ 115 w 139"/>
                <a:gd name="T39" fmla="*/ 313 h 329"/>
                <a:gd name="T40" fmla="*/ 126 w 139"/>
                <a:gd name="T41" fmla="*/ 312 h 329"/>
                <a:gd name="T42" fmla="*/ 139 w 139"/>
                <a:gd name="T43" fmla="*/ 310 h 329"/>
                <a:gd name="T44" fmla="*/ 139 w 139"/>
                <a:gd name="T45" fmla="*/ 323 h 329"/>
                <a:gd name="T46" fmla="*/ 119 w 139"/>
                <a:gd name="T47" fmla="*/ 327 h 329"/>
                <a:gd name="T48" fmla="*/ 98 w 139"/>
                <a:gd name="T49" fmla="*/ 329 h 329"/>
                <a:gd name="T50" fmla="*/ 49 w 139"/>
                <a:gd name="T51" fmla="*/ 312 h 329"/>
                <a:gd name="T52" fmla="*/ 33 w 139"/>
                <a:gd name="T53" fmla="*/ 264 h 329"/>
                <a:gd name="T54" fmla="*/ 33 w 139"/>
                <a:gd name="T55" fmla="*/ 233 h 329"/>
                <a:gd name="T56" fmla="*/ 34 w 139"/>
                <a:gd name="T57" fmla="*/ 196 h 329"/>
                <a:gd name="T58" fmla="*/ 36 w 139"/>
                <a:gd name="T59" fmla="*/ 152 h 329"/>
                <a:gd name="T60" fmla="*/ 36 w 139"/>
                <a:gd name="T61" fmla="*/ 98 h 329"/>
                <a:gd name="T62" fmla="*/ 19 w 139"/>
                <a:gd name="T63" fmla="*/ 98 h 329"/>
                <a:gd name="T64" fmla="*/ 10 w 139"/>
                <a:gd name="T65" fmla="*/ 98 h 329"/>
                <a:gd name="T66" fmla="*/ 0 w 139"/>
                <a:gd name="T67" fmla="*/ 99 h 329"/>
                <a:gd name="T68" fmla="*/ 1 w 139"/>
                <a:gd name="T69" fmla="*/ 92 h 329"/>
                <a:gd name="T70" fmla="*/ 1 w 139"/>
                <a:gd name="T71" fmla="*/ 86 h 329"/>
                <a:gd name="T72" fmla="*/ 1 w 139"/>
                <a:gd name="T73" fmla="*/ 81 h 329"/>
                <a:gd name="T74" fmla="*/ 0 w 139"/>
                <a:gd name="T75" fmla="*/ 75 h 329"/>
                <a:gd name="T76" fmla="*/ 35 w 139"/>
                <a:gd name="T77" fmla="*/ 77 h 329"/>
                <a:gd name="T78" fmla="*/ 35 w 139"/>
                <a:gd name="T79" fmla="*/ 51 h 329"/>
                <a:gd name="T80" fmla="*/ 34 w 139"/>
                <a:gd name="T81" fmla="*/ 18 h 329"/>
                <a:gd name="T82" fmla="*/ 77 w 139"/>
                <a:gd name="T83" fmla="*/ 0 h 329"/>
                <a:gd name="T84" fmla="*/ 79 w 139"/>
                <a:gd name="T8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329">
                  <a:moveTo>
                    <a:pt x="79" y="0"/>
                  </a:moveTo>
                  <a:cubicBezTo>
                    <a:pt x="78" y="13"/>
                    <a:pt x="77" y="26"/>
                    <a:pt x="77" y="39"/>
                  </a:cubicBezTo>
                  <a:cubicBezTo>
                    <a:pt x="76" y="52"/>
                    <a:pt x="76" y="65"/>
                    <a:pt x="75" y="78"/>
                  </a:cubicBezTo>
                  <a:cubicBezTo>
                    <a:pt x="79" y="78"/>
                    <a:pt x="86" y="78"/>
                    <a:pt x="97" y="78"/>
                  </a:cubicBezTo>
                  <a:cubicBezTo>
                    <a:pt x="108" y="77"/>
                    <a:pt x="119" y="77"/>
                    <a:pt x="132" y="76"/>
                  </a:cubicBezTo>
                  <a:cubicBezTo>
                    <a:pt x="131" y="77"/>
                    <a:pt x="131" y="79"/>
                    <a:pt x="131" y="82"/>
                  </a:cubicBezTo>
                  <a:cubicBezTo>
                    <a:pt x="131" y="87"/>
                    <a:pt x="131" y="87"/>
                    <a:pt x="131" y="87"/>
                  </a:cubicBezTo>
                  <a:cubicBezTo>
                    <a:pt x="131" y="93"/>
                    <a:pt x="131" y="93"/>
                    <a:pt x="131" y="93"/>
                  </a:cubicBezTo>
                  <a:cubicBezTo>
                    <a:pt x="131" y="96"/>
                    <a:pt x="131" y="98"/>
                    <a:pt x="132" y="99"/>
                  </a:cubicBezTo>
                  <a:cubicBezTo>
                    <a:pt x="127" y="98"/>
                    <a:pt x="122" y="98"/>
                    <a:pt x="117" y="98"/>
                  </a:cubicBezTo>
                  <a:cubicBezTo>
                    <a:pt x="112" y="98"/>
                    <a:pt x="107" y="98"/>
                    <a:pt x="101" y="98"/>
                  </a:cubicBezTo>
                  <a:cubicBezTo>
                    <a:pt x="75" y="98"/>
                    <a:pt x="75" y="98"/>
                    <a:pt x="75" y="98"/>
                  </a:cubicBezTo>
                  <a:cubicBezTo>
                    <a:pt x="75" y="99"/>
                    <a:pt x="74" y="105"/>
                    <a:pt x="74" y="115"/>
                  </a:cubicBezTo>
                  <a:cubicBezTo>
                    <a:pt x="73" y="125"/>
                    <a:pt x="73" y="137"/>
                    <a:pt x="73" y="150"/>
                  </a:cubicBezTo>
                  <a:cubicBezTo>
                    <a:pt x="72" y="164"/>
                    <a:pt x="72" y="178"/>
                    <a:pt x="72" y="193"/>
                  </a:cubicBezTo>
                  <a:cubicBezTo>
                    <a:pt x="72" y="208"/>
                    <a:pt x="72" y="221"/>
                    <a:pt x="72" y="233"/>
                  </a:cubicBezTo>
                  <a:cubicBezTo>
                    <a:pt x="72" y="243"/>
                    <a:pt x="72" y="253"/>
                    <a:pt x="73" y="262"/>
                  </a:cubicBezTo>
                  <a:cubicBezTo>
                    <a:pt x="73" y="272"/>
                    <a:pt x="75" y="280"/>
                    <a:pt x="78" y="288"/>
                  </a:cubicBezTo>
                  <a:cubicBezTo>
                    <a:pt x="80" y="295"/>
                    <a:pt x="85" y="302"/>
                    <a:pt x="90" y="306"/>
                  </a:cubicBezTo>
                  <a:cubicBezTo>
                    <a:pt x="96" y="311"/>
                    <a:pt x="104" y="313"/>
                    <a:pt x="115" y="313"/>
                  </a:cubicBezTo>
                  <a:cubicBezTo>
                    <a:pt x="118" y="313"/>
                    <a:pt x="122" y="313"/>
                    <a:pt x="126" y="312"/>
                  </a:cubicBezTo>
                  <a:cubicBezTo>
                    <a:pt x="131" y="312"/>
                    <a:pt x="135" y="311"/>
                    <a:pt x="139" y="310"/>
                  </a:cubicBezTo>
                  <a:cubicBezTo>
                    <a:pt x="139" y="323"/>
                    <a:pt x="139" y="323"/>
                    <a:pt x="139" y="323"/>
                  </a:cubicBezTo>
                  <a:cubicBezTo>
                    <a:pt x="133" y="324"/>
                    <a:pt x="126" y="325"/>
                    <a:pt x="119" y="327"/>
                  </a:cubicBezTo>
                  <a:cubicBezTo>
                    <a:pt x="112" y="328"/>
                    <a:pt x="105" y="329"/>
                    <a:pt x="98" y="329"/>
                  </a:cubicBezTo>
                  <a:cubicBezTo>
                    <a:pt x="76" y="329"/>
                    <a:pt x="59" y="323"/>
                    <a:pt x="49" y="312"/>
                  </a:cubicBezTo>
                  <a:cubicBezTo>
                    <a:pt x="38" y="301"/>
                    <a:pt x="33" y="285"/>
                    <a:pt x="33" y="264"/>
                  </a:cubicBezTo>
                  <a:cubicBezTo>
                    <a:pt x="33" y="254"/>
                    <a:pt x="33" y="244"/>
                    <a:pt x="33" y="233"/>
                  </a:cubicBezTo>
                  <a:cubicBezTo>
                    <a:pt x="34" y="222"/>
                    <a:pt x="34" y="209"/>
                    <a:pt x="34" y="196"/>
                  </a:cubicBezTo>
                  <a:cubicBezTo>
                    <a:pt x="35" y="183"/>
                    <a:pt x="35" y="168"/>
                    <a:pt x="36" y="152"/>
                  </a:cubicBezTo>
                  <a:cubicBezTo>
                    <a:pt x="36" y="136"/>
                    <a:pt x="36" y="118"/>
                    <a:pt x="36" y="98"/>
                  </a:cubicBezTo>
                  <a:cubicBezTo>
                    <a:pt x="19" y="98"/>
                    <a:pt x="19" y="98"/>
                    <a:pt x="19" y="98"/>
                  </a:cubicBezTo>
                  <a:cubicBezTo>
                    <a:pt x="16" y="98"/>
                    <a:pt x="13" y="98"/>
                    <a:pt x="10" y="98"/>
                  </a:cubicBezTo>
                  <a:cubicBezTo>
                    <a:pt x="7" y="98"/>
                    <a:pt x="4" y="98"/>
                    <a:pt x="0" y="99"/>
                  </a:cubicBezTo>
                  <a:cubicBezTo>
                    <a:pt x="0" y="96"/>
                    <a:pt x="1" y="94"/>
                    <a:pt x="1" y="92"/>
                  </a:cubicBezTo>
                  <a:cubicBezTo>
                    <a:pt x="1" y="90"/>
                    <a:pt x="1" y="88"/>
                    <a:pt x="1" y="86"/>
                  </a:cubicBezTo>
                  <a:cubicBezTo>
                    <a:pt x="1" y="84"/>
                    <a:pt x="1" y="83"/>
                    <a:pt x="1" y="81"/>
                  </a:cubicBezTo>
                  <a:cubicBezTo>
                    <a:pt x="1" y="79"/>
                    <a:pt x="0" y="77"/>
                    <a:pt x="0" y="75"/>
                  </a:cubicBezTo>
                  <a:cubicBezTo>
                    <a:pt x="16" y="76"/>
                    <a:pt x="28" y="77"/>
                    <a:pt x="35" y="77"/>
                  </a:cubicBezTo>
                  <a:cubicBezTo>
                    <a:pt x="35" y="70"/>
                    <a:pt x="35" y="61"/>
                    <a:pt x="35" y="51"/>
                  </a:cubicBezTo>
                  <a:cubicBezTo>
                    <a:pt x="34" y="40"/>
                    <a:pt x="34" y="29"/>
                    <a:pt x="34" y="18"/>
                  </a:cubicBezTo>
                  <a:cubicBezTo>
                    <a:pt x="77" y="0"/>
                    <a:pt x="77" y="0"/>
                    <a:pt x="77" y="0"/>
                  </a:cubicBezTo>
                  <a:lnTo>
                    <a:pt x="7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8" name="Freeform 311"/>
            <p:cNvSpPr>
              <a:spLocks/>
            </p:cNvSpPr>
            <p:nvPr userDrawn="1"/>
          </p:nvSpPr>
          <p:spPr bwMode="auto">
            <a:xfrm>
              <a:off x="3938588" y="4886325"/>
              <a:ext cx="49213" cy="100013"/>
            </a:xfrm>
            <a:custGeom>
              <a:avLst/>
              <a:gdLst>
                <a:gd name="T0" fmla="*/ 111 w 129"/>
                <a:gd name="T1" fmla="*/ 44 h 258"/>
                <a:gd name="T2" fmla="*/ 96 w 129"/>
                <a:gd name="T3" fmla="*/ 41 h 258"/>
                <a:gd name="T4" fmla="*/ 73 w 129"/>
                <a:gd name="T5" fmla="*/ 47 h 258"/>
                <a:gd name="T6" fmla="*/ 56 w 129"/>
                <a:gd name="T7" fmla="*/ 63 h 258"/>
                <a:gd name="T8" fmla="*/ 45 w 129"/>
                <a:gd name="T9" fmla="*/ 86 h 258"/>
                <a:gd name="T10" fmla="*/ 41 w 129"/>
                <a:gd name="T11" fmla="*/ 115 h 258"/>
                <a:gd name="T12" fmla="*/ 41 w 129"/>
                <a:gd name="T13" fmla="*/ 173 h 258"/>
                <a:gd name="T14" fmla="*/ 42 w 129"/>
                <a:gd name="T15" fmla="*/ 228 h 258"/>
                <a:gd name="T16" fmla="*/ 44 w 129"/>
                <a:gd name="T17" fmla="*/ 258 h 258"/>
                <a:gd name="T18" fmla="*/ 22 w 129"/>
                <a:gd name="T19" fmla="*/ 257 h 258"/>
                <a:gd name="T20" fmla="*/ 0 w 129"/>
                <a:gd name="T21" fmla="*/ 258 h 258"/>
                <a:gd name="T22" fmla="*/ 2 w 129"/>
                <a:gd name="T23" fmla="*/ 209 h 258"/>
                <a:gd name="T24" fmla="*/ 2 w 129"/>
                <a:gd name="T25" fmla="*/ 133 h 258"/>
                <a:gd name="T26" fmla="*/ 2 w 129"/>
                <a:gd name="T27" fmla="*/ 116 h 258"/>
                <a:gd name="T28" fmla="*/ 2 w 129"/>
                <a:gd name="T29" fmla="*/ 68 h 258"/>
                <a:gd name="T30" fmla="*/ 0 w 129"/>
                <a:gd name="T31" fmla="*/ 6 h 258"/>
                <a:gd name="T32" fmla="*/ 11 w 129"/>
                <a:gd name="T33" fmla="*/ 8 h 258"/>
                <a:gd name="T34" fmla="*/ 22 w 129"/>
                <a:gd name="T35" fmla="*/ 8 h 258"/>
                <a:gd name="T36" fmla="*/ 33 w 129"/>
                <a:gd name="T37" fmla="*/ 8 h 258"/>
                <a:gd name="T38" fmla="*/ 44 w 129"/>
                <a:gd name="T39" fmla="*/ 6 h 258"/>
                <a:gd name="T40" fmla="*/ 41 w 129"/>
                <a:gd name="T41" fmla="*/ 36 h 258"/>
                <a:gd name="T42" fmla="*/ 41 w 129"/>
                <a:gd name="T43" fmla="*/ 57 h 258"/>
                <a:gd name="T44" fmla="*/ 42 w 129"/>
                <a:gd name="T45" fmla="*/ 58 h 258"/>
                <a:gd name="T46" fmla="*/ 112 w 129"/>
                <a:gd name="T47" fmla="*/ 0 h 258"/>
                <a:gd name="T48" fmla="*/ 120 w 129"/>
                <a:gd name="T49" fmla="*/ 1 h 258"/>
                <a:gd name="T50" fmla="*/ 129 w 129"/>
                <a:gd name="T51" fmla="*/ 4 h 258"/>
                <a:gd name="T52" fmla="*/ 126 w 129"/>
                <a:gd name="T53" fmla="*/ 23 h 258"/>
                <a:gd name="T54" fmla="*/ 125 w 129"/>
                <a:gd name="T55" fmla="*/ 47 h 258"/>
                <a:gd name="T56" fmla="*/ 122 w 129"/>
                <a:gd name="T57" fmla="*/ 50 h 258"/>
                <a:gd name="T58" fmla="*/ 111 w 129"/>
                <a:gd name="T59" fmla="*/ 4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9" h="258">
                  <a:moveTo>
                    <a:pt x="111" y="44"/>
                  </a:moveTo>
                  <a:cubicBezTo>
                    <a:pt x="106" y="42"/>
                    <a:pt x="101" y="41"/>
                    <a:pt x="96" y="41"/>
                  </a:cubicBezTo>
                  <a:cubicBezTo>
                    <a:pt x="87" y="41"/>
                    <a:pt x="79" y="43"/>
                    <a:pt x="73" y="47"/>
                  </a:cubicBezTo>
                  <a:cubicBezTo>
                    <a:pt x="66" y="51"/>
                    <a:pt x="60" y="56"/>
                    <a:pt x="56" y="63"/>
                  </a:cubicBezTo>
                  <a:cubicBezTo>
                    <a:pt x="51" y="69"/>
                    <a:pt x="48" y="77"/>
                    <a:pt x="45" y="86"/>
                  </a:cubicBezTo>
                  <a:cubicBezTo>
                    <a:pt x="43" y="95"/>
                    <a:pt x="41" y="105"/>
                    <a:pt x="41" y="115"/>
                  </a:cubicBezTo>
                  <a:cubicBezTo>
                    <a:pt x="41" y="173"/>
                    <a:pt x="41" y="173"/>
                    <a:pt x="41" y="173"/>
                  </a:cubicBezTo>
                  <a:cubicBezTo>
                    <a:pt x="41" y="197"/>
                    <a:pt x="41" y="215"/>
                    <a:pt x="42" y="228"/>
                  </a:cubicBezTo>
                  <a:cubicBezTo>
                    <a:pt x="42" y="240"/>
                    <a:pt x="43" y="250"/>
                    <a:pt x="44" y="258"/>
                  </a:cubicBezTo>
                  <a:cubicBezTo>
                    <a:pt x="37" y="258"/>
                    <a:pt x="30" y="257"/>
                    <a:pt x="22" y="257"/>
                  </a:cubicBezTo>
                  <a:cubicBezTo>
                    <a:pt x="14" y="257"/>
                    <a:pt x="7" y="258"/>
                    <a:pt x="0" y="258"/>
                  </a:cubicBezTo>
                  <a:cubicBezTo>
                    <a:pt x="1" y="246"/>
                    <a:pt x="2" y="230"/>
                    <a:pt x="2" y="209"/>
                  </a:cubicBezTo>
                  <a:cubicBezTo>
                    <a:pt x="2" y="188"/>
                    <a:pt x="2" y="163"/>
                    <a:pt x="2" y="133"/>
                  </a:cubicBezTo>
                  <a:cubicBezTo>
                    <a:pt x="2" y="116"/>
                    <a:pt x="2" y="116"/>
                    <a:pt x="2" y="116"/>
                  </a:cubicBezTo>
                  <a:cubicBezTo>
                    <a:pt x="2" y="102"/>
                    <a:pt x="2" y="86"/>
                    <a:pt x="2" y="68"/>
                  </a:cubicBezTo>
                  <a:cubicBezTo>
                    <a:pt x="2" y="50"/>
                    <a:pt x="1" y="29"/>
                    <a:pt x="0" y="6"/>
                  </a:cubicBezTo>
                  <a:cubicBezTo>
                    <a:pt x="4" y="6"/>
                    <a:pt x="7" y="7"/>
                    <a:pt x="11" y="8"/>
                  </a:cubicBezTo>
                  <a:cubicBezTo>
                    <a:pt x="15" y="8"/>
                    <a:pt x="18" y="8"/>
                    <a:pt x="22" y="8"/>
                  </a:cubicBezTo>
                  <a:cubicBezTo>
                    <a:pt x="26" y="8"/>
                    <a:pt x="29" y="8"/>
                    <a:pt x="33" y="8"/>
                  </a:cubicBezTo>
                  <a:cubicBezTo>
                    <a:pt x="36" y="7"/>
                    <a:pt x="40" y="6"/>
                    <a:pt x="44" y="6"/>
                  </a:cubicBezTo>
                  <a:cubicBezTo>
                    <a:pt x="42" y="18"/>
                    <a:pt x="41" y="29"/>
                    <a:pt x="41" y="36"/>
                  </a:cubicBezTo>
                  <a:cubicBezTo>
                    <a:pt x="41" y="43"/>
                    <a:pt x="41" y="50"/>
                    <a:pt x="41" y="57"/>
                  </a:cubicBezTo>
                  <a:cubicBezTo>
                    <a:pt x="42" y="58"/>
                    <a:pt x="42" y="58"/>
                    <a:pt x="42" y="58"/>
                  </a:cubicBezTo>
                  <a:cubicBezTo>
                    <a:pt x="63" y="19"/>
                    <a:pt x="86" y="0"/>
                    <a:pt x="112" y="0"/>
                  </a:cubicBezTo>
                  <a:cubicBezTo>
                    <a:pt x="115" y="0"/>
                    <a:pt x="118" y="1"/>
                    <a:pt x="120" y="1"/>
                  </a:cubicBezTo>
                  <a:cubicBezTo>
                    <a:pt x="123" y="1"/>
                    <a:pt x="126" y="2"/>
                    <a:pt x="129" y="4"/>
                  </a:cubicBezTo>
                  <a:cubicBezTo>
                    <a:pt x="127" y="8"/>
                    <a:pt x="126" y="14"/>
                    <a:pt x="126" y="23"/>
                  </a:cubicBezTo>
                  <a:cubicBezTo>
                    <a:pt x="126" y="32"/>
                    <a:pt x="125" y="40"/>
                    <a:pt x="125" y="47"/>
                  </a:cubicBezTo>
                  <a:cubicBezTo>
                    <a:pt x="122" y="50"/>
                    <a:pt x="122" y="50"/>
                    <a:pt x="122" y="50"/>
                  </a:cubicBezTo>
                  <a:cubicBezTo>
                    <a:pt x="120" y="47"/>
                    <a:pt x="116" y="46"/>
                    <a:pt x="111" y="4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9" name="Freeform 312"/>
            <p:cNvSpPr>
              <a:spLocks noEditPoints="1"/>
            </p:cNvSpPr>
            <p:nvPr userDrawn="1"/>
          </p:nvSpPr>
          <p:spPr bwMode="auto">
            <a:xfrm>
              <a:off x="4008438" y="4886325"/>
              <a:ext cx="87313" cy="101600"/>
            </a:xfrm>
            <a:custGeom>
              <a:avLst/>
              <a:gdLst>
                <a:gd name="T0" fmla="*/ 134 w 225"/>
                <a:gd name="T1" fmla="*/ 131 h 264"/>
                <a:gd name="T2" fmla="*/ 110 w 225"/>
                <a:gd name="T3" fmla="*/ 136 h 264"/>
                <a:gd name="T4" fmla="*/ 85 w 225"/>
                <a:gd name="T5" fmla="*/ 142 h 264"/>
                <a:gd name="T6" fmla="*/ 64 w 225"/>
                <a:gd name="T7" fmla="*/ 152 h 264"/>
                <a:gd name="T8" fmla="*/ 49 w 225"/>
                <a:gd name="T9" fmla="*/ 168 h 264"/>
                <a:gd name="T10" fmla="*/ 43 w 225"/>
                <a:gd name="T11" fmla="*/ 193 h 264"/>
                <a:gd name="T12" fmla="*/ 58 w 225"/>
                <a:gd name="T13" fmla="*/ 231 h 264"/>
                <a:gd name="T14" fmla="*/ 90 w 225"/>
                <a:gd name="T15" fmla="*/ 244 h 264"/>
                <a:gd name="T16" fmla="*/ 127 w 225"/>
                <a:gd name="T17" fmla="*/ 233 h 264"/>
                <a:gd name="T18" fmla="*/ 153 w 225"/>
                <a:gd name="T19" fmla="*/ 206 h 264"/>
                <a:gd name="T20" fmla="*/ 155 w 225"/>
                <a:gd name="T21" fmla="*/ 126 h 264"/>
                <a:gd name="T22" fmla="*/ 134 w 225"/>
                <a:gd name="T23" fmla="*/ 131 h 264"/>
                <a:gd name="T24" fmla="*/ 68 w 225"/>
                <a:gd name="T25" fmla="*/ 7 h 264"/>
                <a:gd name="T26" fmla="*/ 109 w 225"/>
                <a:gd name="T27" fmla="*/ 0 h 264"/>
                <a:gd name="T28" fmla="*/ 144 w 225"/>
                <a:gd name="T29" fmla="*/ 6 h 264"/>
                <a:gd name="T30" fmla="*/ 172 w 225"/>
                <a:gd name="T31" fmla="*/ 22 h 264"/>
                <a:gd name="T32" fmla="*/ 189 w 225"/>
                <a:gd name="T33" fmla="*/ 47 h 264"/>
                <a:gd name="T34" fmla="*/ 196 w 225"/>
                <a:gd name="T35" fmla="*/ 79 h 264"/>
                <a:gd name="T36" fmla="*/ 194 w 225"/>
                <a:gd name="T37" fmla="*/ 140 h 264"/>
                <a:gd name="T38" fmla="*/ 193 w 225"/>
                <a:gd name="T39" fmla="*/ 204 h 264"/>
                <a:gd name="T40" fmla="*/ 193 w 225"/>
                <a:gd name="T41" fmla="*/ 217 h 264"/>
                <a:gd name="T42" fmla="*/ 196 w 225"/>
                <a:gd name="T43" fmla="*/ 230 h 264"/>
                <a:gd name="T44" fmla="*/ 202 w 225"/>
                <a:gd name="T45" fmla="*/ 239 h 264"/>
                <a:gd name="T46" fmla="*/ 214 w 225"/>
                <a:gd name="T47" fmla="*/ 243 h 264"/>
                <a:gd name="T48" fmla="*/ 220 w 225"/>
                <a:gd name="T49" fmla="*/ 243 h 264"/>
                <a:gd name="T50" fmla="*/ 225 w 225"/>
                <a:gd name="T51" fmla="*/ 241 h 264"/>
                <a:gd name="T52" fmla="*/ 225 w 225"/>
                <a:gd name="T53" fmla="*/ 252 h 264"/>
                <a:gd name="T54" fmla="*/ 210 w 225"/>
                <a:gd name="T55" fmla="*/ 257 h 264"/>
                <a:gd name="T56" fmla="*/ 191 w 225"/>
                <a:gd name="T57" fmla="*/ 258 h 264"/>
                <a:gd name="T58" fmla="*/ 165 w 225"/>
                <a:gd name="T59" fmla="*/ 249 h 264"/>
                <a:gd name="T60" fmla="*/ 154 w 225"/>
                <a:gd name="T61" fmla="*/ 227 h 264"/>
                <a:gd name="T62" fmla="*/ 116 w 225"/>
                <a:gd name="T63" fmla="*/ 255 h 264"/>
                <a:gd name="T64" fmla="*/ 71 w 225"/>
                <a:gd name="T65" fmla="*/ 264 h 264"/>
                <a:gd name="T66" fmla="*/ 45 w 225"/>
                <a:gd name="T67" fmla="*/ 260 h 264"/>
                <a:gd name="T68" fmla="*/ 22 w 225"/>
                <a:gd name="T69" fmla="*/ 248 h 264"/>
                <a:gd name="T70" fmla="*/ 6 w 225"/>
                <a:gd name="T71" fmla="*/ 227 h 264"/>
                <a:gd name="T72" fmla="*/ 0 w 225"/>
                <a:gd name="T73" fmla="*/ 200 h 264"/>
                <a:gd name="T74" fmla="*/ 20 w 225"/>
                <a:gd name="T75" fmla="*/ 151 h 264"/>
                <a:gd name="T76" fmla="*/ 75 w 225"/>
                <a:gd name="T77" fmla="*/ 127 h 264"/>
                <a:gd name="T78" fmla="*/ 120 w 225"/>
                <a:gd name="T79" fmla="*/ 119 h 264"/>
                <a:gd name="T80" fmla="*/ 144 w 225"/>
                <a:gd name="T81" fmla="*/ 112 h 264"/>
                <a:gd name="T82" fmla="*/ 153 w 225"/>
                <a:gd name="T83" fmla="*/ 103 h 264"/>
                <a:gd name="T84" fmla="*/ 155 w 225"/>
                <a:gd name="T85" fmla="*/ 90 h 264"/>
                <a:gd name="T86" fmla="*/ 152 w 225"/>
                <a:gd name="T87" fmla="*/ 64 h 264"/>
                <a:gd name="T88" fmla="*/ 142 w 225"/>
                <a:gd name="T89" fmla="*/ 43 h 264"/>
                <a:gd name="T90" fmla="*/ 124 w 225"/>
                <a:gd name="T91" fmla="*/ 28 h 264"/>
                <a:gd name="T92" fmla="*/ 96 w 225"/>
                <a:gd name="T93" fmla="*/ 23 h 264"/>
                <a:gd name="T94" fmla="*/ 57 w 225"/>
                <a:gd name="T95" fmla="*/ 32 h 264"/>
                <a:gd name="T96" fmla="*/ 29 w 225"/>
                <a:gd name="T97" fmla="*/ 59 h 264"/>
                <a:gd name="T98" fmla="*/ 23 w 225"/>
                <a:gd name="T99" fmla="*/ 59 h 264"/>
                <a:gd name="T100" fmla="*/ 23 w 225"/>
                <a:gd name="T101" fmla="*/ 31 h 264"/>
                <a:gd name="T102" fmla="*/ 68 w 225"/>
                <a:gd name="T103" fmla="*/ 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5" h="264">
                  <a:moveTo>
                    <a:pt x="134" y="131"/>
                  </a:moveTo>
                  <a:cubicBezTo>
                    <a:pt x="126" y="133"/>
                    <a:pt x="118" y="134"/>
                    <a:pt x="110" y="136"/>
                  </a:cubicBezTo>
                  <a:cubicBezTo>
                    <a:pt x="101" y="138"/>
                    <a:pt x="93" y="140"/>
                    <a:pt x="85" y="142"/>
                  </a:cubicBezTo>
                  <a:cubicBezTo>
                    <a:pt x="77" y="145"/>
                    <a:pt x="70" y="148"/>
                    <a:pt x="64" y="152"/>
                  </a:cubicBezTo>
                  <a:cubicBezTo>
                    <a:pt x="58" y="157"/>
                    <a:pt x="53" y="162"/>
                    <a:pt x="49" y="168"/>
                  </a:cubicBezTo>
                  <a:cubicBezTo>
                    <a:pt x="45" y="175"/>
                    <a:pt x="43" y="183"/>
                    <a:pt x="43" y="193"/>
                  </a:cubicBezTo>
                  <a:cubicBezTo>
                    <a:pt x="43" y="210"/>
                    <a:pt x="48" y="223"/>
                    <a:pt x="58" y="231"/>
                  </a:cubicBezTo>
                  <a:cubicBezTo>
                    <a:pt x="67" y="240"/>
                    <a:pt x="78" y="244"/>
                    <a:pt x="90" y="244"/>
                  </a:cubicBezTo>
                  <a:cubicBezTo>
                    <a:pt x="103" y="244"/>
                    <a:pt x="116" y="240"/>
                    <a:pt x="127" y="233"/>
                  </a:cubicBezTo>
                  <a:cubicBezTo>
                    <a:pt x="138" y="225"/>
                    <a:pt x="147" y="216"/>
                    <a:pt x="153" y="206"/>
                  </a:cubicBezTo>
                  <a:cubicBezTo>
                    <a:pt x="155" y="126"/>
                    <a:pt x="155" y="126"/>
                    <a:pt x="155" y="126"/>
                  </a:cubicBezTo>
                  <a:cubicBezTo>
                    <a:pt x="149" y="128"/>
                    <a:pt x="142" y="130"/>
                    <a:pt x="134" y="131"/>
                  </a:cubicBezTo>
                  <a:close/>
                  <a:moveTo>
                    <a:pt x="68" y="7"/>
                  </a:moveTo>
                  <a:cubicBezTo>
                    <a:pt x="81" y="2"/>
                    <a:pt x="95" y="0"/>
                    <a:pt x="109" y="0"/>
                  </a:cubicBezTo>
                  <a:cubicBezTo>
                    <a:pt x="122" y="0"/>
                    <a:pt x="134" y="2"/>
                    <a:pt x="144" y="6"/>
                  </a:cubicBezTo>
                  <a:cubicBezTo>
                    <a:pt x="155" y="10"/>
                    <a:pt x="164" y="15"/>
                    <a:pt x="172" y="22"/>
                  </a:cubicBezTo>
                  <a:cubicBezTo>
                    <a:pt x="179" y="29"/>
                    <a:pt x="185" y="37"/>
                    <a:pt x="189" y="47"/>
                  </a:cubicBezTo>
                  <a:cubicBezTo>
                    <a:pt x="194" y="57"/>
                    <a:pt x="196" y="68"/>
                    <a:pt x="196" y="79"/>
                  </a:cubicBezTo>
                  <a:cubicBezTo>
                    <a:pt x="196" y="100"/>
                    <a:pt x="195" y="120"/>
                    <a:pt x="194" y="140"/>
                  </a:cubicBezTo>
                  <a:cubicBezTo>
                    <a:pt x="194" y="160"/>
                    <a:pt x="193" y="181"/>
                    <a:pt x="193" y="204"/>
                  </a:cubicBezTo>
                  <a:cubicBezTo>
                    <a:pt x="193" y="208"/>
                    <a:pt x="193" y="212"/>
                    <a:pt x="193" y="217"/>
                  </a:cubicBezTo>
                  <a:cubicBezTo>
                    <a:pt x="194" y="222"/>
                    <a:pt x="194" y="226"/>
                    <a:pt x="196" y="230"/>
                  </a:cubicBezTo>
                  <a:cubicBezTo>
                    <a:pt x="197" y="234"/>
                    <a:pt x="199" y="237"/>
                    <a:pt x="202" y="239"/>
                  </a:cubicBezTo>
                  <a:cubicBezTo>
                    <a:pt x="205" y="242"/>
                    <a:pt x="209" y="243"/>
                    <a:pt x="214" y="243"/>
                  </a:cubicBezTo>
                  <a:cubicBezTo>
                    <a:pt x="216" y="243"/>
                    <a:pt x="218" y="243"/>
                    <a:pt x="220" y="243"/>
                  </a:cubicBezTo>
                  <a:cubicBezTo>
                    <a:pt x="221" y="243"/>
                    <a:pt x="223" y="242"/>
                    <a:pt x="225" y="241"/>
                  </a:cubicBezTo>
                  <a:cubicBezTo>
                    <a:pt x="225" y="252"/>
                    <a:pt x="225" y="252"/>
                    <a:pt x="225" y="252"/>
                  </a:cubicBezTo>
                  <a:cubicBezTo>
                    <a:pt x="221" y="254"/>
                    <a:pt x="216" y="256"/>
                    <a:pt x="210" y="257"/>
                  </a:cubicBezTo>
                  <a:cubicBezTo>
                    <a:pt x="205" y="258"/>
                    <a:pt x="198" y="258"/>
                    <a:pt x="191" y="258"/>
                  </a:cubicBezTo>
                  <a:cubicBezTo>
                    <a:pt x="179" y="258"/>
                    <a:pt x="171" y="255"/>
                    <a:pt x="165" y="249"/>
                  </a:cubicBezTo>
                  <a:cubicBezTo>
                    <a:pt x="159" y="243"/>
                    <a:pt x="155" y="236"/>
                    <a:pt x="154" y="227"/>
                  </a:cubicBezTo>
                  <a:cubicBezTo>
                    <a:pt x="141" y="239"/>
                    <a:pt x="129" y="249"/>
                    <a:pt x="116" y="255"/>
                  </a:cubicBezTo>
                  <a:cubicBezTo>
                    <a:pt x="104" y="261"/>
                    <a:pt x="89" y="264"/>
                    <a:pt x="71" y="264"/>
                  </a:cubicBezTo>
                  <a:cubicBezTo>
                    <a:pt x="62" y="264"/>
                    <a:pt x="53" y="263"/>
                    <a:pt x="45" y="260"/>
                  </a:cubicBezTo>
                  <a:cubicBezTo>
                    <a:pt x="36" y="258"/>
                    <a:pt x="29" y="254"/>
                    <a:pt x="22" y="248"/>
                  </a:cubicBezTo>
                  <a:cubicBezTo>
                    <a:pt x="16" y="242"/>
                    <a:pt x="10" y="235"/>
                    <a:pt x="6" y="227"/>
                  </a:cubicBezTo>
                  <a:cubicBezTo>
                    <a:pt x="2" y="220"/>
                    <a:pt x="0" y="210"/>
                    <a:pt x="0" y="200"/>
                  </a:cubicBezTo>
                  <a:cubicBezTo>
                    <a:pt x="0" y="179"/>
                    <a:pt x="7" y="162"/>
                    <a:pt x="20" y="151"/>
                  </a:cubicBezTo>
                  <a:cubicBezTo>
                    <a:pt x="33" y="139"/>
                    <a:pt x="52" y="131"/>
                    <a:pt x="75" y="127"/>
                  </a:cubicBezTo>
                  <a:cubicBezTo>
                    <a:pt x="94" y="124"/>
                    <a:pt x="109" y="121"/>
                    <a:pt x="120" y="119"/>
                  </a:cubicBezTo>
                  <a:cubicBezTo>
                    <a:pt x="131" y="117"/>
                    <a:pt x="139" y="114"/>
                    <a:pt x="144" y="112"/>
                  </a:cubicBezTo>
                  <a:cubicBezTo>
                    <a:pt x="149" y="109"/>
                    <a:pt x="152" y="106"/>
                    <a:pt x="153" y="103"/>
                  </a:cubicBezTo>
                  <a:cubicBezTo>
                    <a:pt x="154" y="100"/>
                    <a:pt x="155" y="95"/>
                    <a:pt x="155" y="90"/>
                  </a:cubicBezTo>
                  <a:cubicBezTo>
                    <a:pt x="155" y="81"/>
                    <a:pt x="154" y="72"/>
                    <a:pt x="152" y="64"/>
                  </a:cubicBezTo>
                  <a:cubicBezTo>
                    <a:pt x="150" y="56"/>
                    <a:pt x="146" y="49"/>
                    <a:pt x="142" y="43"/>
                  </a:cubicBezTo>
                  <a:cubicBezTo>
                    <a:pt x="137" y="37"/>
                    <a:pt x="131" y="32"/>
                    <a:pt x="124" y="28"/>
                  </a:cubicBezTo>
                  <a:cubicBezTo>
                    <a:pt x="116" y="25"/>
                    <a:pt x="107" y="23"/>
                    <a:pt x="96" y="23"/>
                  </a:cubicBezTo>
                  <a:cubicBezTo>
                    <a:pt x="82" y="23"/>
                    <a:pt x="69" y="26"/>
                    <a:pt x="57" y="32"/>
                  </a:cubicBezTo>
                  <a:cubicBezTo>
                    <a:pt x="44" y="39"/>
                    <a:pt x="35" y="48"/>
                    <a:pt x="29" y="59"/>
                  </a:cubicBezTo>
                  <a:cubicBezTo>
                    <a:pt x="23" y="59"/>
                    <a:pt x="23" y="59"/>
                    <a:pt x="23" y="59"/>
                  </a:cubicBezTo>
                  <a:cubicBezTo>
                    <a:pt x="23" y="31"/>
                    <a:pt x="23" y="31"/>
                    <a:pt x="23" y="31"/>
                  </a:cubicBezTo>
                  <a:cubicBezTo>
                    <a:pt x="39" y="19"/>
                    <a:pt x="54" y="11"/>
                    <a:pt x="68" y="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0" name="Freeform 313"/>
            <p:cNvSpPr>
              <a:spLocks/>
            </p:cNvSpPr>
            <p:nvPr userDrawn="1"/>
          </p:nvSpPr>
          <p:spPr bwMode="auto">
            <a:xfrm>
              <a:off x="4117975" y="4862513"/>
              <a:ext cx="53975" cy="125413"/>
            </a:xfrm>
            <a:custGeom>
              <a:avLst/>
              <a:gdLst>
                <a:gd name="T0" fmla="*/ 79 w 139"/>
                <a:gd name="T1" fmla="*/ 0 h 329"/>
                <a:gd name="T2" fmla="*/ 77 w 139"/>
                <a:gd name="T3" fmla="*/ 39 h 329"/>
                <a:gd name="T4" fmla="*/ 75 w 139"/>
                <a:gd name="T5" fmla="*/ 78 h 329"/>
                <a:gd name="T6" fmla="*/ 97 w 139"/>
                <a:gd name="T7" fmla="*/ 78 h 329"/>
                <a:gd name="T8" fmla="*/ 131 w 139"/>
                <a:gd name="T9" fmla="*/ 76 h 329"/>
                <a:gd name="T10" fmla="*/ 131 w 139"/>
                <a:gd name="T11" fmla="*/ 82 h 329"/>
                <a:gd name="T12" fmla="*/ 131 w 139"/>
                <a:gd name="T13" fmla="*/ 87 h 329"/>
                <a:gd name="T14" fmla="*/ 131 w 139"/>
                <a:gd name="T15" fmla="*/ 93 h 329"/>
                <a:gd name="T16" fmla="*/ 131 w 139"/>
                <a:gd name="T17" fmla="*/ 99 h 329"/>
                <a:gd name="T18" fmla="*/ 117 w 139"/>
                <a:gd name="T19" fmla="*/ 98 h 329"/>
                <a:gd name="T20" fmla="*/ 101 w 139"/>
                <a:gd name="T21" fmla="*/ 98 h 329"/>
                <a:gd name="T22" fmla="*/ 75 w 139"/>
                <a:gd name="T23" fmla="*/ 98 h 329"/>
                <a:gd name="T24" fmla="*/ 74 w 139"/>
                <a:gd name="T25" fmla="*/ 115 h 329"/>
                <a:gd name="T26" fmla="*/ 72 w 139"/>
                <a:gd name="T27" fmla="*/ 150 h 329"/>
                <a:gd name="T28" fmla="*/ 72 w 139"/>
                <a:gd name="T29" fmla="*/ 193 h 329"/>
                <a:gd name="T30" fmla="*/ 71 w 139"/>
                <a:gd name="T31" fmla="*/ 233 h 329"/>
                <a:gd name="T32" fmla="*/ 72 w 139"/>
                <a:gd name="T33" fmla="*/ 262 h 329"/>
                <a:gd name="T34" fmla="*/ 77 w 139"/>
                <a:gd name="T35" fmla="*/ 288 h 329"/>
                <a:gd name="T36" fmla="*/ 90 w 139"/>
                <a:gd name="T37" fmla="*/ 306 h 329"/>
                <a:gd name="T38" fmla="*/ 115 w 139"/>
                <a:gd name="T39" fmla="*/ 313 h 329"/>
                <a:gd name="T40" fmla="*/ 126 w 139"/>
                <a:gd name="T41" fmla="*/ 312 h 329"/>
                <a:gd name="T42" fmla="*/ 139 w 139"/>
                <a:gd name="T43" fmla="*/ 310 h 329"/>
                <a:gd name="T44" fmla="*/ 139 w 139"/>
                <a:gd name="T45" fmla="*/ 323 h 329"/>
                <a:gd name="T46" fmla="*/ 119 w 139"/>
                <a:gd name="T47" fmla="*/ 327 h 329"/>
                <a:gd name="T48" fmla="*/ 98 w 139"/>
                <a:gd name="T49" fmla="*/ 329 h 329"/>
                <a:gd name="T50" fmla="*/ 48 w 139"/>
                <a:gd name="T51" fmla="*/ 312 h 329"/>
                <a:gd name="T52" fmla="*/ 32 w 139"/>
                <a:gd name="T53" fmla="*/ 264 h 329"/>
                <a:gd name="T54" fmla="*/ 33 w 139"/>
                <a:gd name="T55" fmla="*/ 233 h 329"/>
                <a:gd name="T56" fmla="*/ 34 w 139"/>
                <a:gd name="T57" fmla="*/ 196 h 329"/>
                <a:gd name="T58" fmla="*/ 35 w 139"/>
                <a:gd name="T59" fmla="*/ 152 h 329"/>
                <a:gd name="T60" fmla="*/ 36 w 139"/>
                <a:gd name="T61" fmla="*/ 98 h 329"/>
                <a:gd name="T62" fmla="*/ 19 w 139"/>
                <a:gd name="T63" fmla="*/ 98 h 329"/>
                <a:gd name="T64" fmla="*/ 10 w 139"/>
                <a:gd name="T65" fmla="*/ 98 h 329"/>
                <a:gd name="T66" fmla="*/ 0 w 139"/>
                <a:gd name="T67" fmla="*/ 99 h 329"/>
                <a:gd name="T68" fmla="*/ 1 w 139"/>
                <a:gd name="T69" fmla="*/ 92 h 329"/>
                <a:gd name="T70" fmla="*/ 1 w 139"/>
                <a:gd name="T71" fmla="*/ 86 h 329"/>
                <a:gd name="T72" fmla="*/ 1 w 139"/>
                <a:gd name="T73" fmla="*/ 81 h 329"/>
                <a:gd name="T74" fmla="*/ 0 w 139"/>
                <a:gd name="T75" fmla="*/ 75 h 329"/>
                <a:gd name="T76" fmla="*/ 35 w 139"/>
                <a:gd name="T77" fmla="*/ 77 h 329"/>
                <a:gd name="T78" fmla="*/ 34 w 139"/>
                <a:gd name="T79" fmla="*/ 51 h 329"/>
                <a:gd name="T80" fmla="*/ 33 w 139"/>
                <a:gd name="T81" fmla="*/ 18 h 329"/>
                <a:gd name="T82" fmla="*/ 76 w 139"/>
                <a:gd name="T83" fmla="*/ 0 h 329"/>
                <a:gd name="T84" fmla="*/ 79 w 139"/>
                <a:gd name="T8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329">
                  <a:moveTo>
                    <a:pt x="79" y="0"/>
                  </a:moveTo>
                  <a:cubicBezTo>
                    <a:pt x="78" y="13"/>
                    <a:pt x="77" y="26"/>
                    <a:pt x="77" y="39"/>
                  </a:cubicBezTo>
                  <a:cubicBezTo>
                    <a:pt x="76" y="52"/>
                    <a:pt x="76" y="65"/>
                    <a:pt x="75" y="78"/>
                  </a:cubicBezTo>
                  <a:cubicBezTo>
                    <a:pt x="79" y="78"/>
                    <a:pt x="86" y="78"/>
                    <a:pt x="97" y="78"/>
                  </a:cubicBezTo>
                  <a:cubicBezTo>
                    <a:pt x="107" y="77"/>
                    <a:pt x="119" y="77"/>
                    <a:pt x="131" y="76"/>
                  </a:cubicBezTo>
                  <a:cubicBezTo>
                    <a:pt x="131" y="77"/>
                    <a:pt x="131" y="79"/>
                    <a:pt x="131" y="82"/>
                  </a:cubicBezTo>
                  <a:cubicBezTo>
                    <a:pt x="131" y="87"/>
                    <a:pt x="131" y="87"/>
                    <a:pt x="131" y="87"/>
                  </a:cubicBezTo>
                  <a:cubicBezTo>
                    <a:pt x="131" y="93"/>
                    <a:pt x="131" y="93"/>
                    <a:pt x="131" y="93"/>
                  </a:cubicBezTo>
                  <a:cubicBezTo>
                    <a:pt x="131" y="96"/>
                    <a:pt x="131" y="98"/>
                    <a:pt x="131" y="99"/>
                  </a:cubicBezTo>
                  <a:cubicBezTo>
                    <a:pt x="127" y="98"/>
                    <a:pt x="122" y="98"/>
                    <a:pt x="117" y="98"/>
                  </a:cubicBezTo>
                  <a:cubicBezTo>
                    <a:pt x="112" y="98"/>
                    <a:pt x="107" y="98"/>
                    <a:pt x="101" y="98"/>
                  </a:cubicBezTo>
                  <a:cubicBezTo>
                    <a:pt x="75" y="98"/>
                    <a:pt x="75" y="98"/>
                    <a:pt x="75" y="98"/>
                  </a:cubicBezTo>
                  <a:cubicBezTo>
                    <a:pt x="74" y="99"/>
                    <a:pt x="74" y="105"/>
                    <a:pt x="74" y="115"/>
                  </a:cubicBezTo>
                  <a:cubicBezTo>
                    <a:pt x="73" y="125"/>
                    <a:pt x="73" y="137"/>
                    <a:pt x="72" y="150"/>
                  </a:cubicBezTo>
                  <a:cubicBezTo>
                    <a:pt x="72" y="164"/>
                    <a:pt x="72" y="178"/>
                    <a:pt x="72" y="193"/>
                  </a:cubicBezTo>
                  <a:cubicBezTo>
                    <a:pt x="72" y="208"/>
                    <a:pt x="71" y="221"/>
                    <a:pt x="71" y="233"/>
                  </a:cubicBezTo>
                  <a:cubicBezTo>
                    <a:pt x="71" y="243"/>
                    <a:pt x="72" y="253"/>
                    <a:pt x="72" y="262"/>
                  </a:cubicBezTo>
                  <a:cubicBezTo>
                    <a:pt x="73" y="272"/>
                    <a:pt x="75" y="280"/>
                    <a:pt x="77" y="288"/>
                  </a:cubicBezTo>
                  <a:cubicBezTo>
                    <a:pt x="80" y="295"/>
                    <a:pt x="84" y="302"/>
                    <a:pt x="90" y="306"/>
                  </a:cubicBezTo>
                  <a:cubicBezTo>
                    <a:pt x="96" y="311"/>
                    <a:pt x="104" y="313"/>
                    <a:pt x="115" y="313"/>
                  </a:cubicBezTo>
                  <a:cubicBezTo>
                    <a:pt x="117" y="313"/>
                    <a:pt x="121" y="313"/>
                    <a:pt x="126" y="312"/>
                  </a:cubicBezTo>
                  <a:cubicBezTo>
                    <a:pt x="131" y="312"/>
                    <a:pt x="135" y="311"/>
                    <a:pt x="139" y="310"/>
                  </a:cubicBezTo>
                  <a:cubicBezTo>
                    <a:pt x="139" y="323"/>
                    <a:pt x="139" y="323"/>
                    <a:pt x="139" y="323"/>
                  </a:cubicBezTo>
                  <a:cubicBezTo>
                    <a:pt x="133" y="324"/>
                    <a:pt x="126" y="325"/>
                    <a:pt x="119" y="327"/>
                  </a:cubicBezTo>
                  <a:cubicBezTo>
                    <a:pt x="111" y="328"/>
                    <a:pt x="104" y="329"/>
                    <a:pt x="98" y="329"/>
                  </a:cubicBezTo>
                  <a:cubicBezTo>
                    <a:pt x="75" y="329"/>
                    <a:pt x="59" y="323"/>
                    <a:pt x="48" y="312"/>
                  </a:cubicBezTo>
                  <a:cubicBezTo>
                    <a:pt x="38" y="301"/>
                    <a:pt x="32" y="285"/>
                    <a:pt x="32" y="264"/>
                  </a:cubicBezTo>
                  <a:cubicBezTo>
                    <a:pt x="32" y="254"/>
                    <a:pt x="33" y="244"/>
                    <a:pt x="33" y="233"/>
                  </a:cubicBezTo>
                  <a:cubicBezTo>
                    <a:pt x="33" y="222"/>
                    <a:pt x="34" y="209"/>
                    <a:pt x="34" y="196"/>
                  </a:cubicBezTo>
                  <a:cubicBezTo>
                    <a:pt x="35" y="183"/>
                    <a:pt x="35" y="168"/>
                    <a:pt x="35" y="152"/>
                  </a:cubicBezTo>
                  <a:cubicBezTo>
                    <a:pt x="36" y="136"/>
                    <a:pt x="36" y="118"/>
                    <a:pt x="36" y="98"/>
                  </a:cubicBezTo>
                  <a:cubicBezTo>
                    <a:pt x="19" y="98"/>
                    <a:pt x="19" y="98"/>
                    <a:pt x="19" y="98"/>
                  </a:cubicBezTo>
                  <a:cubicBezTo>
                    <a:pt x="16" y="98"/>
                    <a:pt x="13" y="98"/>
                    <a:pt x="10" y="98"/>
                  </a:cubicBezTo>
                  <a:cubicBezTo>
                    <a:pt x="7" y="98"/>
                    <a:pt x="3" y="98"/>
                    <a:pt x="0" y="99"/>
                  </a:cubicBezTo>
                  <a:cubicBezTo>
                    <a:pt x="0" y="96"/>
                    <a:pt x="0" y="94"/>
                    <a:pt x="1" y="92"/>
                  </a:cubicBezTo>
                  <a:cubicBezTo>
                    <a:pt x="1" y="90"/>
                    <a:pt x="1" y="88"/>
                    <a:pt x="1" y="86"/>
                  </a:cubicBezTo>
                  <a:cubicBezTo>
                    <a:pt x="1" y="84"/>
                    <a:pt x="1" y="83"/>
                    <a:pt x="1" y="81"/>
                  </a:cubicBezTo>
                  <a:cubicBezTo>
                    <a:pt x="0" y="79"/>
                    <a:pt x="0" y="77"/>
                    <a:pt x="0" y="75"/>
                  </a:cubicBezTo>
                  <a:cubicBezTo>
                    <a:pt x="16" y="76"/>
                    <a:pt x="27" y="77"/>
                    <a:pt x="35" y="77"/>
                  </a:cubicBezTo>
                  <a:cubicBezTo>
                    <a:pt x="35" y="70"/>
                    <a:pt x="34" y="61"/>
                    <a:pt x="34" y="51"/>
                  </a:cubicBezTo>
                  <a:cubicBezTo>
                    <a:pt x="34" y="40"/>
                    <a:pt x="34" y="29"/>
                    <a:pt x="33" y="18"/>
                  </a:cubicBezTo>
                  <a:cubicBezTo>
                    <a:pt x="76" y="0"/>
                    <a:pt x="76" y="0"/>
                    <a:pt x="76" y="0"/>
                  </a:cubicBezTo>
                  <a:lnTo>
                    <a:pt x="7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1" name="Freeform 314"/>
            <p:cNvSpPr>
              <a:spLocks noEditPoints="1"/>
            </p:cNvSpPr>
            <p:nvPr userDrawn="1"/>
          </p:nvSpPr>
          <p:spPr bwMode="auto">
            <a:xfrm>
              <a:off x="4191000" y="4886325"/>
              <a:ext cx="88900" cy="101600"/>
            </a:xfrm>
            <a:custGeom>
              <a:avLst/>
              <a:gdLst>
                <a:gd name="T0" fmla="*/ 89 w 231"/>
                <a:gd name="T1" fmla="*/ 26 h 264"/>
                <a:gd name="T2" fmla="*/ 67 w 231"/>
                <a:gd name="T3" fmla="*/ 49 h 264"/>
                <a:gd name="T4" fmla="*/ 54 w 231"/>
                <a:gd name="T5" fmla="*/ 79 h 264"/>
                <a:gd name="T6" fmla="*/ 48 w 231"/>
                <a:gd name="T7" fmla="*/ 109 h 264"/>
                <a:gd name="T8" fmla="*/ 82 w 231"/>
                <a:gd name="T9" fmla="*/ 110 h 264"/>
                <a:gd name="T10" fmla="*/ 117 w 231"/>
                <a:gd name="T11" fmla="*/ 111 h 264"/>
                <a:gd name="T12" fmla="*/ 153 w 231"/>
                <a:gd name="T13" fmla="*/ 110 h 264"/>
                <a:gd name="T14" fmla="*/ 188 w 231"/>
                <a:gd name="T15" fmla="*/ 109 h 264"/>
                <a:gd name="T16" fmla="*/ 185 w 231"/>
                <a:gd name="T17" fmla="*/ 79 h 264"/>
                <a:gd name="T18" fmla="*/ 176 w 231"/>
                <a:gd name="T19" fmla="*/ 49 h 264"/>
                <a:gd name="T20" fmla="*/ 156 w 231"/>
                <a:gd name="T21" fmla="*/ 26 h 264"/>
                <a:gd name="T22" fmla="*/ 122 w 231"/>
                <a:gd name="T23" fmla="*/ 17 h 264"/>
                <a:gd name="T24" fmla="*/ 89 w 231"/>
                <a:gd name="T25" fmla="*/ 26 h 264"/>
                <a:gd name="T26" fmla="*/ 31 w 231"/>
                <a:gd name="T27" fmla="*/ 38 h 264"/>
                <a:gd name="T28" fmla="*/ 121 w 231"/>
                <a:gd name="T29" fmla="*/ 0 h 264"/>
                <a:gd name="T30" fmla="*/ 170 w 231"/>
                <a:gd name="T31" fmla="*/ 9 h 264"/>
                <a:gd name="T32" fmla="*/ 204 w 231"/>
                <a:gd name="T33" fmla="*/ 32 h 264"/>
                <a:gd name="T34" fmla="*/ 224 w 231"/>
                <a:gd name="T35" fmla="*/ 67 h 264"/>
                <a:gd name="T36" fmla="*/ 231 w 231"/>
                <a:gd name="T37" fmla="*/ 109 h 264"/>
                <a:gd name="T38" fmla="*/ 231 w 231"/>
                <a:gd name="T39" fmla="*/ 119 h 264"/>
                <a:gd name="T40" fmla="*/ 230 w 231"/>
                <a:gd name="T41" fmla="*/ 129 h 264"/>
                <a:gd name="T42" fmla="*/ 173 w 231"/>
                <a:gd name="T43" fmla="*/ 128 h 264"/>
                <a:gd name="T44" fmla="*/ 117 w 231"/>
                <a:gd name="T45" fmla="*/ 128 h 264"/>
                <a:gd name="T46" fmla="*/ 82 w 231"/>
                <a:gd name="T47" fmla="*/ 128 h 264"/>
                <a:gd name="T48" fmla="*/ 47 w 231"/>
                <a:gd name="T49" fmla="*/ 129 h 264"/>
                <a:gd name="T50" fmla="*/ 46 w 231"/>
                <a:gd name="T51" fmla="*/ 137 h 264"/>
                <a:gd name="T52" fmla="*/ 46 w 231"/>
                <a:gd name="T53" fmla="*/ 144 h 264"/>
                <a:gd name="T54" fmla="*/ 53 w 231"/>
                <a:gd name="T55" fmla="*/ 184 h 264"/>
                <a:gd name="T56" fmla="*/ 70 w 231"/>
                <a:gd name="T57" fmla="*/ 215 h 264"/>
                <a:gd name="T58" fmla="*/ 99 w 231"/>
                <a:gd name="T59" fmla="*/ 236 h 264"/>
                <a:gd name="T60" fmla="*/ 138 w 231"/>
                <a:gd name="T61" fmla="*/ 244 h 264"/>
                <a:gd name="T62" fmla="*/ 160 w 231"/>
                <a:gd name="T63" fmla="*/ 241 h 264"/>
                <a:gd name="T64" fmla="*/ 182 w 231"/>
                <a:gd name="T65" fmla="*/ 233 h 264"/>
                <a:gd name="T66" fmla="*/ 202 w 231"/>
                <a:gd name="T67" fmla="*/ 221 h 264"/>
                <a:gd name="T68" fmla="*/ 218 w 231"/>
                <a:gd name="T69" fmla="*/ 205 h 264"/>
                <a:gd name="T70" fmla="*/ 221 w 231"/>
                <a:gd name="T71" fmla="*/ 207 h 264"/>
                <a:gd name="T72" fmla="*/ 217 w 231"/>
                <a:gd name="T73" fmla="*/ 233 h 264"/>
                <a:gd name="T74" fmla="*/ 178 w 231"/>
                <a:gd name="T75" fmla="*/ 255 h 264"/>
                <a:gd name="T76" fmla="*/ 129 w 231"/>
                <a:gd name="T77" fmla="*/ 264 h 264"/>
                <a:gd name="T78" fmla="*/ 76 w 231"/>
                <a:gd name="T79" fmla="*/ 255 h 264"/>
                <a:gd name="T80" fmla="*/ 36 w 231"/>
                <a:gd name="T81" fmla="*/ 230 h 264"/>
                <a:gd name="T82" fmla="*/ 9 w 231"/>
                <a:gd name="T83" fmla="*/ 190 h 264"/>
                <a:gd name="T84" fmla="*/ 0 w 231"/>
                <a:gd name="T85" fmla="*/ 140 h 264"/>
                <a:gd name="T86" fmla="*/ 31 w 231"/>
                <a:gd name="T87" fmla="*/ 3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1" h="264">
                  <a:moveTo>
                    <a:pt x="89" y="26"/>
                  </a:moveTo>
                  <a:cubicBezTo>
                    <a:pt x="80" y="32"/>
                    <a:pt x="73" y="40"/>
                    <a:pt x="67" y="49"/>
                  </a:cubicBezTo>
                  <a:cubicBezTo>
                    <a:pt x="61" y="58"/>
                    <a:pt x="57" y="68"/>
                    <a:pt x="54" y="79"/>
                  </a:cubicBezTo>
                  <a:cubicBezTo>
                    <a:pt x="51" y="89"/>
                    <a:pt x="49" y="100"/>
                    <a:pt x="48" y="109"/>
                  </a:cubicBezTo>
                  <a:cubicBezTo>
                    <a:pt x="59" y="110"/>
                    <a:pt x="70" y="110"/>
                    <a:pt x="82" y="110"/>
                  </a:cubicBezTo>
                  <a:cubicBezTo>
                    <a:pt x="94" y="111"/>
                    <a:pt x="106" y="111"/>
                    <a:pt x="117" y="111"/>
                  </a:cubicBezTo>
                  <a:cubicBezTo>
                    <a:pt x="129" y="111"/>
                    <a:pt x="141" y="111"/>
                    <a:pt x="153" y="110"/>
                  </a:cubicBezTo>
                  <a:cubicBezTo>
                    <a:pt x="165" y="110"/>
                    <a:pt x="176" y="110"/>
                    <a:pt x="188" y="109"/>
                  </a:cubicBezTo>
                  <a:cubicBezTo>
                    <a:pt x="188" y="100"/>
                    <a:pt x="187" y="90"/>
                    <a:pt x="185" y="79"/>
                  </a:cubicBezTo>
                  <a:cubicBezTo>
                    <a:pt x="184" y="68"/>
                    <a:pt x="181" y="58"/>
                    <a:pt x="176" y="49"/>
                  </a:cubicBezTo>
                  <a:cubicBezTo>
                    <a:pt x="171" y="40"/>
                    <a:pt x="164" y="32"/>
                    <a:pt x="156" y="26"/>
                  </a:cubicBezTo>
                  <a:cubicBezTo>
                    <a:pt x="147" y="20"/>
                    <a:pt x="136" y="17"/>
                    <a:pt x="122" y="17"/>
                  </a:cubicBezTo>
                  <a:cubicBezTo>
                    <a:pt x="109" y="17"/>
                    <a:pt x="98" y="20"/>
                    <a:pt x="89" y="26"/>
                  </a:cubicBezTo>
                  <a:close/>
                  <a:moveTo>
                    <a:pt x="31" y="38"/>
                  </a:moveTo>
                  <a:cubicBezTo>
                    <a:pt x="52" y="13"/>
                    <a:pt x="82" y="0"/>
                    <a:pt x="121" y="0"/>
                  </a:cubicBezTo>
                  <a:cubicBezTo>
                    <a:pt x="140" y="0"/>
                    <a:pt x="156" y="3"/>
                    <a:pt x="170" y="9"/>
                  </a:cubicBezTo>
                  <a:cubicBezTo>
                    <a:pt x="183" y="15"/>
                    <a:pt x="195" y="23"/>
                    <a:pt x="204" y="32"/>
                  </a:cubicBezTo>
                  <a:cubicBezTo>
                    <a:pt x="213" y="42"/>
                    <a:pt x="220" y="54"/>
                    <a:pt x="224" y="67"/>
                  </a:cubicBezTo>
                  <a:cubicBezTo>
                    <a:pt x="229" y="80"/>
                    <a:pt x="231" y="94"/>
                    <a:pt x="231" y="109"/>
                  </a:cubicBezTo>
                  <a:cubicBezTo>
                    <a:pt x="231" y="112"/>
                    <a:pt x="231" y="116"/>
                    <a:pt x="231" y="119"/>
                  </a:cubicBezTo>
                  <a:cubicBezTo>
                    <a:pt x="231" y="122"/>
                    <a:pt x="230" y="126"/>
                    <a:pt x="230" y="129"/>
                  </a:cubicBezTo>
                  <a:cubicBezTo>
                    <a:pt x="211" y="129"/>
                    <a:pt x="192" y="128"/>
                    <a:pt x="173" y="128"/>
                  </a:cubicBezTo>
                  <a:cubicBezTo>
                    <a:pt x="155" y="128"/>
                    <a:pt x="136" y="128"/>
                    <a:pt x="117" y="128"/>
                  </a:cubicBezTo>
                  <a:cubicBezTo>
                    <a:pt x="105" y="128"/>
                    <a:pt x="93" y="128"/>
                    <a:pt x="82" y="128"/>
                  </a:cubicBezTo>
                  <a:cubicBezTo>
                    <a:pt x="71" y="128"/>
                    <a:pt x="59" y="129"/>
                    <a:pt x="47" y="129"/>
                  </a:cubicBezTo>
                  <a:cubicBezTo>
                    <a:pt x="47" y="131"/>
                    <a:pt x="46" y="134"/>
                    <a:pt x="46" y="137"/>
                  </a:cubicBezTo>
                  <a:cubicBezTo>
                    <a:pt x="46" y="144"/>
                    <a:pt x="46" y="144"/>
                    <a:pt x="46" y="144"/>
                  </a:cubicBezTo>
                  <a:cubicBezTo>
                    <a:pt x="46" y="158"/>
                    <a:pt x="48" y="171"/>
                    <a:pt x="53" y="184"/>
                  </a:cubicBezTo>
                  <a:cubicBezTo>
                    <a:pt x="57" y="196"/>
                    <a:pt x="63" y="206"/>
                    <a:pt x="70" y="215"/>
                  </a:cubicBezTo>
                  <a:cubicBezTo>
                    <a:pt x="78" y="224"/>
                    <a:pt x="88" y="231"/>
                    <a:pt x="99" y="236"/>
                  </a:cubicBezTo>
                  <a:cubicBezTo>
                    <a:pt x="110" y="241"/>
                    <a:pt x="123" y="244"/>
                    <a:pt x="138" y="244"/>
                  </a:cubicBezTo>
                  <a:cubicBezTo>
                    <a:pt x="145" y="244"/>
                    <a:pt x="153" y="243"/>
                    <a:pt x="160" y="241"/>
                  </a:cubicBezTo>
                  <a:cubicBezTo>
                    <a:pt x="167" y="239"/>
                    <a:pt x="175" y="236"/>
                    <a:pt x="182" y="233"/>
                  </a:cubicBezTo>
                  <a:cubicBezTo>
                    <a:pt x="189" y="229"/>
                    <a:pt x="195" y="225"/>
                    <a:pt x="202" y="221"/>
                  </a:cubicBezTo>
                  <a:cubicBezTo>
                    <a:pt x="208" y="216"/>
                    <a:pt x="213" y="211"/>
                    <a:pt x="218" y="205"/>
                  </a:cubicBezTo>
                  <a:cubicBezTo>
                    <a:pt x="221" y="207"/>
                    <a:pt x="221" y="207"/>
                    <a:pt x="221" y="207"/>
                  </a:cubicBezTo>
                  <a:cubicBezTo>
                    <a:pt x="217" y="233"/>
                    <a:pt x="217" y="233"/>
                    <a:pt x="217" y="233"/>
                  </a:cubicBezTo>
                  <a:cubicBezTo>
                    <a:pt x="207" y="242"/>
                    <a:pt x="194" y="249"/>
                    <a:pt x="178" y="255"/>
                  </a:cubicBezTo>
                  <a:cubicBezTo>
                    <a:pt x="162" y="261"/>
                    <a:pt x="146" y="264"/>
                    <a:pt x="129" y="264"/>
                  </a:cubicBezTo>
                  <a:cubicBezTo>
                    <a:pt x="110" y="264"/>
                    <a:pt x="92" y="261"/>
                    <a:pt x="76" y="255"/>
                  </a:cubicBezTo>
                  <a:cubicBezTo>
                    <a:pt x="61" y="249"/>
                    <a:pt x="47" y="241"/>
                    <a:pt x="36" y="230"/>
                  </a:cubicBezTo>
                  <a:cubicBezTo>
                    <a:pt x="24" y="218"/>
                    <a:pt x="15" y="205"/>
                    <a:pt x="9" y="190"/>
                  </a:cubicBezTo>
                  <a:cubicBezTo>
                    <a:pt x="3" y="175"/>
                    <a:pt x="0" y="158"/>
                    <a:pt x="0" y="140"/>
                  </a:cubicBezTo>
                  <a:cubicBezTo>
                    <a:pt x="0" y="97"/>
                    <a:pt x="10" y="62"/>
                    <a:pt x="31" y="3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2" name="Freeform 315"/>
            <p:cNvSpPr>
              <a:spLocks noEditPoints="1"/>
            </p:cNvSpPr>
            <p:nvPr userDrawn="1"/>
          </p:nvSpPr>
          <p:spPr bwMode="auto">
            <a:xfrm>
              <a:off x="4305300" y="4886325"/>
              <a:ext cx="92075" cy="153988"/>
            </a:xfrm>
            <a:custGeom>
              <a:avLst/>
              <a:gdLst>
                <a:gd name="T0" fmla="*/ 112 w 238"/>
                <a:gd name="T1" fmla="*/ 15 h 400"/>
                <a:gd name="T2" fmla="*/ 51 w 238"/>
                <a:gd name="T3" fmla="*/ 87 h 400"/>
                <a:gd name="T4" fmla="*/ 111 w 238"/>
                <a:gd name="T5" fmla="*/ 159 h 400"/>
                <a:gd name="T6" fmla="*/ 156 w 238"/>
                <a:gd name="T7" fmla="*/ 137 h 400"/>
                <a:gd name="T8" fmla="*/ 170 w 238"/>
                <a:gd name="T9" fmla="*/ 84 h 400"/>
                <a:gd name="T10" fmla="*/ 180 w 238"/>
                <a:gd name="T11" fmla="*/ 270 h 400"/>
                <a:gd name="T12" fmla="*/ 56 w 238"/>
                <a:gd name="T13" fmla="*/ 270 h 400"/>
                <a:gd name="T14" fmla="*/ 40 w 238"/>
                <a:gd name="T15" fmla="*/ 348 h 400"/>
                <a:gd name="T16" fmla="*/ 82 w 238"/>
                <a:gd name="T17" fmla="*/ 381 h 400"/>
                <a:gd name="T18" fmla="*/ 144 w 238"/>
                <a:gd name="T19" fmla="*/ 380 h 400"/>
                <a:gd name="T20" fmla="*/ 191 w 238"/>
                <a:gd name="T21" fmla="*/ 346 h 400"/>
                <a:gd name="T22" fmla="*/ 180 w 238"/>
                <a:gd name="T23" fmla="*/ 270 h 400"/>
                <a:gd name="T24" fmla="*/ 39 w 238"/>
                <a:gd name="T25" fmla="*/ 22 h 400"/>
                <a:gd name="T26" fmla="*/ 111 w 238"/>
                <a:gd name="T27" fmla="*/ 0 h 400"/>
                <a:gd name="T28" fmla="*/ 154 w 238"/>
                <a:gd name="T29" fmla="*/ 2 h 400"/>
                <a:gd name="T30" fmla="*/ 192 w 238"/>
                <a:gd name="T31" fmla="*/ 4 h 400"/>
                <a:gd name="T32" fmla="*/ 234 w 238"/>
                <a:gd name="T33" fmla="*/ 8 h 400"/>
                <a:gd name="T34" fmla="*/ 234 w 238"/>
                <a:gd name="T35" fmla="*/ 19 h 400"/>
                <a:gd name="T36" fmla="*/ 205 w 238"/>
                <a:gd name="T37" fmla="*/ 22 h 400"/>
                <a:gd name="T38" fmla="*/ 175 w 238"/>
                <a:gd name="T39" fmla="*/ 21 h 400"/>
                <a:gd name="T40" fmla="*/ 211 w 238"/>
                <a:gd name="T41" fmla="*/ 88 h 400"/>
                <a:gd name="T42" fmla="*/ 112 w 238"/>
                <a:gd name="T43" fmla="*/ 173 h 400"/>
                <a:gd name="T44" fmla="*/ 83 w 238"/>
                <a:gd name="T45" fmla="*/ 172 h 400"/>
                <a:gd name="T46" fmla="*/ 57 w 238"/>
                <a:gd name="T47" fmla="*/ 197 h 400"/>
                <a:gd name="T48" fmla="*/ 88 w 238"/>
                <a:gd name="T49" fmla="*/ 224 h 400"/>
                <a:gd name="T50" fmla="*/ 147 w 238"/>
                <a:gd name="T51" fmla="*/ 226 h 400"/>
                <a:gd name="T52" fmla="*/ 217 w 238"/>
                <a:gd name="T53" fmla="*/ 246 h 400"/>
                <a:gd name="T54" fmla="*/ 238 w 238"/>
                <a:gd name="T55" fmla="*/ 292 h 400"/>
                <a:gd name="T56" fmla="*/ 208 w 238"/>
                <a:gd name="T57" fmla="*/ 365 h 400"/>
                <a:gd name="T58" fmla="*/ 112 w 238"/>
                <a:gd name="T59" fmla="*/ 400 h 400"/>
                <a:gd name="T60" fmla="*/ 0 w 238"/>
                <a:gd name="T61" fmla="*/ 323 h 400"/>
                <a:gd name="T62" fmla="*/ 18 w 238"/>
                <a:gd name="T63" fmla="*/ 277 h 400"/>
                <a:gd name="T64" fmla="*/ 57 w 238"/>
                <a:gd name="T65" fmla="*/ 255 h 400"/>
                <a:gd name="T66" fmla="*/ 32 w 238"/>
                <a:gd name="T67" fmla="*/ 238 h 400"/>
                <a:gd name="T68" fmla="*/ 27 w 238"/>
                <a:gd name="T69" fmla="*/ 195 h 400"/>
                <a:gd name="T70" fmla="*/ 48 w 238"/>
                <a:gd name="T71" fmla="*/ 172 h 400"/>
                <a:gd name="T72" fmla="*/ 62 w 238"/>
                <a:gd name="T73" fmla="*/ 166 h 400"/>
                <a:gd name="T74" fmla="*/ 9 w 238"/>
                <a:gd name="T75" fmla="*/ 8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8" h="400">
                  <a:moveTo>
                    <a:pt x="154" y="33"/>
                  </a:moveTo>
                  <a:cubicBezTo>
                    <a:pt x="143" y="21"/>
                    <a:pt x="129" y="15"/>
                    <a:pt x="112" y="15"/>
                  </a:cubicBezTo>
                  <a:cubicBezTo>
                    <a:pt x="93" y="15"/>
                    <a:pt x="78" y="22"/>
                    <a:pt x="67" y="35"/>
                  </a:cubicBezTo>
                  <a:cubicBezTo>
                    <a:pt x="56" y="48"/>
                    <a:pt x="51" y="65"/>
                    <a:pt x="51" y="87"/>
                  </a:cubicBezTo>
                  <a:cubicBezTo>
                    <a:pt x="51" y="109"/>
                    <a:pt x="56" y="127"/>
                    <a:pt x="66" y="140"/>
                  </a:cubicBezTo>
                  <a:cubicBezTo>
                    <a:pt x="75" y="153"/>
                    <a:pt x="91" y="159"/>
                    <a:pt x="111" y="159"/>
                  </a:cubicBezTo>
                  <a:cubicBezTo>
                    <a:pt x="122" y="159"/>
                    <a:pt x="130" y="157"/>
                    <a:pt x="138" y="153"/>
                  </a:cubicBezTo>
                  <a:cubicBezTo>
                    <a:pt x="145" y="149"/>
                    <a:pt x="151" y="143"/>
                    <a:pt x="156" y="137"/>
                  </a:cubicBezTo>
                  <a:cubicBezTo>
                    <a:pt x="161" y="130"/>
                    <a:pt x="164" y="122"/>
                    <a:pt x="166" y="113"/>
                  </a:cubicBezTo>
                  <a:cubicBezTo>
                    <a:pt x="169" y="103"/>
                    <a:pt x="170" y="94"/>
                    <a:pt x="170" y="84"/>
                  </a:cubicBezTo>
                  <a:cubicBezTo>
                    <a:pt x="170" y="62"/>
                    <a:pt x="165" y="45"/>
                    <a:pt x="154" y="33"/>
                  </a:cubicBezTo>
                  <a:close/>
                  <a:moveTo>
                    <a:pt x="180" y="270"/>
                  </a:moveTo>
                  <a:cubicBezTo>
                    <a:pt x="168" y="262"/>
                    <a:pt x="147" y="257"/>
                    <a:pt x="118" y="257"/>
                  </a:cubicBezTo>
                  <a:cubicBezTo>
                    <a:pt x="92" y="257"/>
                    <a:pt x="71" y="262"/>
                    <a:pt x="56" y="270"/>
                  </a:cubicBezTo>
                  <a:cubicBezTo>
                    <a:pt x="42" y="279"/>
                    <a:pt x="34" y="295"/>
                    <a:pt x="34" y="317"/>
                  </a:cubicBezTo>
                  <a:cubicBezTo>
                    <a:pt x="34" y="330"/>
                    <a:pt x="36" y="340"/>
                    <a:pt x="40" y="348"/>
                  </a:cubicBezTo>
                  <a:cubicBezTo>
                    <a:pt x="45" y="357"/>
                    <a:pt x="50" y="364"/>
                    <a:pt x="57" y="369"/>
                  </a:cubicBezTo>
                  <a:cubicBezTo>
                    <a:pt x="64" y="374"/>
                    <a:pt x="72" y="378"/>
                    <a:pt x="82" y="381"/>
                  </a:cubicBezTo>
                  <a:cubicBezTo>
                    <a:pt x="92" y="383"/>
                    <a:pt x="102" y="385"/>
                    <a:pt x="113" y="385"/>
                  </a:cubicBezTo>
                  <a:cubicBezTo>
                    <a:pt x="124" y="385"/>
                    <a:pt x="134" y="383"/>
                    <a:pt x="144" y="380"/>
                  </a:cubicBezTo>
                  <a:cubicBezTo>
                    <a:pt x="155" y="377"/>
                    <a:pt x="164" y="373"/>
                    <a:pt x="172" y="367"/>
                  </a:cubicBezTo>
                  <a:cubicBezTo>
                    <a:pt x="180" y="362"/>
                    <a:pt x="187" y="355"/>
                    <a:pt x="191" y="346"/>
                  </a:cubicBezTo>
                  <a:cubicBezTo>
                    <a:pt x="196" y="337"/>
                    <a:pt x="199" y="327"/>
                    <a:pt x="199" y="315"/>
                  </a:cubicBezTo>
                  <a:cubicBezTo>
                    <a:pt x="199" y="293"/>
                    <a:pt x="193" y="279"/>
                    <a:pt x="180" y="270"/>
                  </a:cubicBezTo>
                  <a:close/>
                  <a:moveTo>
                    <a:pt x="17" y="48"/>
                  </a:moveTo>
                  <a:cubicBezTo>
                    <a:pt x="23" y="38"/>
                    <a:pt x="30" y="29"/>
                    <a:pt x="39" y="22"/>
                  </a:cubicBezTo>
                  <a:cubicBezTo>
                    <a:pt x="49" y="15"/>
                    <a:pt x="60" y="9"/>
                    <a:pt x="72" y="6"/>
                  </a:cubicBezTo>
                  <a:cubicBezTo>
                    <a:pt x="84" y="2"/>
                    <a:pt x="97" y="0"/>
                    <a:pt x="111" y="0"/>
                  </a:cubicBezTo>
                  <a:cubicBezTo>
                    <a:pt x="118" y="0"/>
                    <a:pt x="124" y="0"/>
                    <a:pt x="131" y="1"/>
                  </a:cubicBezTo>
                  <a:cubicBezTo>
                    <a:pt x="137" y="1"/>
                    <a:pt x="145" y="1"/>
                    <a:pt x="154" y="2"/>
                  </a:cubicBezTo>
                  <a:cubicBezTo>
                    <a:pt x="163" y="3"/>
                    <a:pt x="170" y="3"/>
                    <a:pt x="176" y="4"/>
                  </a:cubicBezTo>
                  <a:cubicBezTo>
                    <a:pt x="183" y="4"/>
                    <a:pt x="188" y="4"/>
                    <a:pt x="192" y="4"/>
                  </a:cubicBezTo>
                  <a:cubicBezTo>
                    <a:pt x="212" y="4"/>
                    <a:pt x="226" y="4"/>
                    <a:pt x="235" y="2"/>
                  </a:cubicBezTo>
                  <a:cubicBezTo>
                    <a:pt x="235" y="4"/>
                    <a:pt x="234" y="6"/>
                    <a:pt x="234" y="8"/>
                  </a:cubicBezTo>
                  <a:cubicBezTo>
                    <a:pt x="234" y="9"/>
                    <a:pt x="234" y="11"/>
                    <a:pt x="234" y="13"/>
                  </a:cubicBezTo>
                  <a:cubicBezTo>
                    <a:pt x="234" y="15"/>
                    <a:pt x="234" y="17"/>
                    <a:pt x="234" y="19"/>
                  </a:cubicBezTo>
                  <a:cubicBezTo>
                    <a:pt x="234" y="21"/>
                    <a:pt x="235" y="23"/>
                    <a:pt x="235" y="24"/>
                  </a:cubicBezTo>
                  <a:cubicBezTo>
                    <a:pt x="225" y="24"/>
                    <a:pt x="215" y="23"/>
                    <a:pt x="205" y="22"/>
                  </a:cubicBezTo>
                  <a:cubicBezTo>
                    <a:pt x="195" y="21"/>
                    <a:pt x="185" y="20"/>
                    <a:pt x="176" y="20"/>
                  </a:cubicBezTo>
                  <a:cubicBezTo>
                    <a:pt x="175" y="21"/>
                    <a:pt x="175" y="21"/>
                    <a:pt x="175" y="21"/>
                  </a:cubicBezTo>
                  <a:cubicBezTo>
                    <a:pt x="186" y="27"/>
                    <a:pt x="195" y="36"/>
                    <a:pt x="201" y="49"/>
                  </a:cubicBezTo>
                  <a:cubicBezTo>
                    <a:pt x="208" y="62"/>
                    <a:pt x="211" y="75"/>
                    <a:pt x="211" y="88"/>
                  </a:cubicBezTo>
                  <a:cubicBezTo>
                    <a:pt x="211" y="115"/>
                    <a:pt x="202" y="136"/>
                    <a:pt x="185" y="151"/>
                  </a:cubicBezTo>
                  <a:cubicBezTo>
                    <a:pt x="167" y="166"/>
                    <a:pt x="142" y="173"/>
                    <a:pt x="112" y="173"/>
                  </a:cubicBezTo>
                  <a:cubicBezTo>
                    <a:pt x="107" y="173"/>
                    <a:pt x="102" y="173"/>
                    <a:pt x="98" y="173"/>
                  </a:cubicBezTo>
                  <a:cubicBezTo>
                    <a:pt x="93" y="173"/>
                    <a:pt x="88" y="172"/>
                    <a:pt x="83" y="172"/>
                  </a:cubicBezTo>
                  <a:cubicBezTo>
                    <a:pt x="77" y="172"/>
                    <a:pt x="71" y="175"/>
                    <a:pt x="65" y="179"/>
                  </a:cubicBezTo>
                  <a:cubicBezTo>
                    <a:pt x="60" y="184"/>
                    <a:pt x="57" y="190"/>
                    <a:pt x="57" y="197"/>
                  </a:cubicBezTo>
                  <a:cubicBezTo>
                    <a:pt x="57" y="206"/>
                    <a:pt x="59" y="213"/>
                    <a:pt x="63" y="217"/>
                  </a:cubicBezTo>
                  <a:cubicBezTo>
                    <a:pt x="68" y="221"/>
                    <a:pt x="76" y="224"/>
                    <a:pt x="88" y="224"/>
                  </a:cubicBezTo>
                  <a:cubicBezTo>
                    <a:pt x="98" y="224"/>
                    <a:pt x="108" y="225"/>
                    <a:pt x="118" y="225"/>
                  </a:cubicBezTo>
                  <a:cubicBezTo>
                    <a:pt x="127" y="225"/>
                    <a:pt x="137" y="225"/>
                    <a:pt x="147" y="226"/>
                  </a:cubicBezTo>
                  <a:cubicBezTo>
                    <a:pt x="163" y="226"/>
                    <a:pt x="177" y="228"/>
                    <a:pt x="189" y="232"/>
                  </a:cubicBezTo>
                  <a:cubicBezTo>
                    <a:pt x="200" y="235"/>
                    <a:pt x="210" y="240"/>
                    <a:pt x="217" y="246"/>
                  </a:cubicBezTo>
                  <a:cubicBezTo>
                    <a:pt x="224" y="252"/>
                    <a:pt x="230" y="259"/>
                    <a:pt x="233" y="267"/>
                  </a:cubicBezTo>
                  <a:cubicBezTo>
                    <a:pt x="236" y="274"/>
                    <a:pt x="238" y="283"/>
                    <a:pt x="238" y="292"/>
                  </a:cubicBezTo>
                  <a:cubicBezTo>
                    <a:pt x="238" y="305"/>
                    <a:pt x="236" y="317"/>
                    <a:pt x="231" y="330"/>
                  </a:cubicBezTo>
                  <a:cubicBezTo>
                    <a:pt x="226" y="343"/>
                    <a:pt x="219" y="354"/>
                    <a:pt x="208" y="365"/>
                  </a:cubicBezTo>
                  <a:cubicBezTo>
                    <a:pt x="198" y="375"/>
                    <a:pt x="185" y="383"/>
                    <a:pt x="169" y="390"/>
                  </a:cubicBezTo>
                  <a:cubicBezTo>
                    <a:pt x="153" y="397"/>
                    <a:pt x="134" y="400"/>
                    <a:pt x="112" y="400"/>
                  </a:cubicBezTo>
                  <a:cubicBezTo>
                    <a:pt x="77" y="400"/>
                    <a:pt x="50" y="393"/>
                    <a:pt x="30" y="380"/>
                  </a:cubicBezTo>
                  <a:cubicBezTo>
                    <a:pt x="10" y="366"/>
                    <a:pt x="0" y="347"/>
                    <a:pt x="0" y="323"/>
                  </a:cubicBezTo>
                  <a:cubicBezTo>
                    <a:pt x="0" y="314"/>
                    <a:pt x="2" y="306"/>
                    <a:pt x="5" y="298"/>
                  </a:cubicBezTo>
                  <a:cubicBezTo>
                    <a:pt x="9" y="290"/>
                    <a:pt x="13" y="283"/>
                    <a:pt x="18" y="277"/>
                  </a:cubicBezTo>
                  <a:cubicBezTo>
                    <a:pt x="24" y="271"/>
                    <a:pt x="30" y="266"/>
                    <a:pt x="36" y="263"/>
                  </a:cubicBezTo>
                  <a:cubicBezTo>
                    <a:pt x="43" y="259"/>
                    <a:pt x="50" y="256"/>
                    <a:pt x="57" y="255"/>
                  </a:cubicBezTo>
                  <a:cubicBezTo>
                    <a:pt x="57" y="254"/>
                    <a:pt x="57" y="254"/>
                    <a:pt x="57" y="254"/>
                  </a:cubicBezTo>
                  <a:cubicBezTo>
                    <a:pt x="46" y="251"/>
                    <a:pt x="38" y="245"/>
                    <a:pt x="32" y="238"/>
                  </a:cubicBezTo>
                  <a:cubicBezTo>
                    <a:pt x="26" y="230"/>
                    <a:pt x="24" y="222"/>
                    <a:pt x="24" y="211"/>
                  </a:cubicBezTo>
                  <a:cubicBezTo>
                    <a:pt x="24" y="205"/>
                    <a:pt x="25" y="200"/>
                    <a:pt x="27" y="195"/>
                  </a:cubicBezTo>
                  <a:cubicBezTo>
                    <a:pt x="29" y="190"/>
                    <a:pt x="32" y="185"/>
                    <a:pt x="36" y="181"/>
                  </a:cubicBezTo>
                  <a:cubicBezTo>
                    <a:pt x="39" y="177"/>
                    <a:pt x="44" y="174"/>
                    <a:pt x="48" y="172"/>
                  </a:cubicBezTo>
                  <a:cubicBezTo>
                    <a:pt x="53" y="169"/>
                    <a:pt x="57" y="167"/>
                    <a:pt x="62" y="167"/>
                  </a:cubicBezTo>
                  <a:cubicBezTo>
                    <a:pt x="62" y="166"/>
                    <a:pt x="62" y="166"/>
                    <a:pt x="62" y="166"/>
                  </a:cubicBezTo>
                  <a:cubicBezTo>
                    <a:pt x="45" y="159"/>
                    <a:pt x="32" y="149"/>
                    <a:pt x="23" y="136"/>
                  </a:cubicBezTo>
                  <a:cubicBezTo>
                    <a:pt x="14" y="123"/>
                    <a:pt x="9" y="107"/>
                    <a:pt x="9" y="87"/>
                  </a:cubicBezTo>
                  <a:cubicBezTo>
                    <a:pt x="9" y="72"/>
                    <a:pt x="12" y="59"/>
                    <a:pt x="17"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3" name="Freeform 316"/>
            <p:cNvSpPr>
              <a:spLocks/>
            </p:cNvSpPr>
            <p:nvPr userDrawn="1"/>
          </p:nvSpPr>
          <p:spPr bwMode="auto">
            <a:xfrm>
              <a:off x="4418013" y="4887913"/>
              <a:ext cx="93663" cy="152400"/>
            </a:xfrm>
            <a:custGeom>
              <a:avLst/>
              <a:gdLst>
                <a:gd name="T0" fmla="*/ 91 w 242"/>
                <a:gd name="T1" fmla="*/ 217 h 394"/>
                <a:gd name="T2" fmla="*/ 71 w 242"/>
                <a:gd name="T3" fmla="*/ 168 h 394"/>
                <a:gd name="T4" fmla="*/ 49 w 242"/>
                <a:gd name="T5" fmla="*/ 117 h 394"/>
                <a:gd name="T6" fmla="*/ 28 w 242"/>
                <a:gd name="T7" fmla="*/ 67 h 394"/>
                <a:gd name="T8" fmla="*/ 11 w 242"/>
                <a:gd name="T9" fmla="*/ 26 h 394"/>
                <a:gd name="T10" fmla="*/ 0 w 242"/>
                <a:gd name="T11" fmla="*/ 0 h 394"/>
                <a:gd name="T12" fmla="*/ 12 w 242"/>
                <a:gd name="T13" fmla="*/ 2 h 394"/>
                <a:gd name="T14" fmla="*/ 24 w 242"/>
                <a:gd name="T15" fmla="*/ 3 h 394"/>
                <a:gd name="T16" fmla="*/ 36 w 242"/>
                <a:gd name="T17" fmla="*/ 2 h 394"/>
                <a:gd name="T18" fmla="*/ 48 w 242"/>
                <a:gd name="T19" fmla="*/ 0 h 394"/>
                <a:gd name="T20" fmla="*/ 85 w 242"/>
                <a:gd name="T21" fmla="*/ 102 h 394"/>
                <a:gd name="T22" fmla="*/ 128 w 242"/>
                <a:gd name="T23" fmla="*/ 205 h 394"/>
                <a:gd name="T24" fmla="*/ 171 w 242"/>
                <a:gd name="T25" fmla="*/ 105 h 394"/>
                <a:gd name="T26" fmla="*/ 207 w 242"/>
                <a:gd name="T27" fmla="*/ 0 h 394"/>
                <a:gd name="T28" fmla="*/ 225 w 242"/>
                <a:gd name="T29" fmla="*/ 3 h 394"/>
                <a:gd name="T30" fmla="*/ 242 w 242"/>
                <a:gd name="T31" fmla="*/ 0 h 394"/>
                <a:gd name="T32" fmla="*/ 230 w 242"/>
                <a:gd name="T33" fmla="*/ 26 h 394"/>
                <a:gd name="T34" fmla="*/ 211 w 242"/>
                <a:gd name="T35" fmla="*/ 68 h 394"/>
                <a:gd name="T36" fmla="*/ 186 w 242"/>
                <a:gd name="T37" fmla="*/ 123 h 394"/>
                <a:gd name="T38" fmla="*/ 158 w 242"/>
                <a:gd name="T39" fmla="*/ 185 h 394"/>
                <a:gd name="T40" fmla="*/ 130 w 242"/>
                <a:gd name="T41" fmla="*/ 248 h 394"/>
                <a:gd name="T42" fmla="*/ 104 w 242"/>
                <a:gd name="T43" fmla="*/ 307 h 394"/>
                <a:gd name="T44" fmla="*/ 84 w 242"/>
                <a:gd name="T45" fmla="*/ 358 h 394"/>
                <a:gd name="T46" fmla="*/ 71 w 242"/>
                <a:gd name="T47" fmla="*/ 394 h 394"/>
                <a:gd name="T48" fmla="*/ 53 w 242"/>
                <a:gd name="T49" fmla="*/ 390 h 394"/>
                <a:gd name="T50" fmla="*/ 35 w 242"/>
                <a:gd name="T51" fmla="*/ 394 h 394"/>
                <a:gd name="T52" fmla="*/ 106 w 242"/>
                <a:gd name="T53" fmla="*/ 254 h 394"/>
                <a:gd name="T54" fmla="*/ 91 w 242"/>
                <a:gd name="T55" fmla="*/ 21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2" h="394">
                  <a:moveTo>
                    <a:pt x="91" y="217"/>
                  </a:moveTo>
                  <a:cubicBezTo>
                    <a:pt x="85" y="201"/>
                    <a:pt x="78" y="185"/>
                    <a:pt x="71" y="168"/>
                  </a:cubicBezTo>
                  <a:cubicBezTo>
                    <a:pt x="64" y="152"/>
                    <a:pt x="56" y="134"/>
                    <a:pt x="49" y="117"/>
                  </a:cubicBezTo>
                  <a:cubicBezTo>
                    <a:pt x="42" y="99"/>
                    <a:pt x="35" y="83"/>
                    <a:pt x="28" y="67"/>
                  </a:cubicBezTo>
                  <a:cubicBezTo>
                    <a:pt x="21" y="52"/>
                    <a:pt x="16" y="38"/>
                    <a:pt x="11" y="26"/>
                  </a:cubicBezTo>
                  <a:cubicBezTo>
                    <a:pt x="6" y="15"/>
                    <a:pt x="2" y="6"/>
                    <a:pt x="0" y="0"/>
                  </a:cubicBezTo>
                  <a:cubicBezTo>
                    <a:pt x="4" y="1"/>
                    <a:pt x="8" y="2"/>
                    <a:pt x="12" y="2"/>
                  </a:cubicBezTo>
                  <a:cubicBezTo>
                    <a:pt x="16" y="3"/>
                    <a:pt x="20" y="3"/>
                    <a:pt x="24" y="3"/>
                  </a:cubicBezTo>
                  <a:cubicBezTo>
                    <a:pt x="28" y="3"/>
                    <a:pt x="32" y="3"/>
                    <a:pt x="36" y="2"/>
                  </a:cubicBezTo>
                  <a:cubicBezTo>
                    <a:pt x="40" y="2"/>
                    <a:pt x="44" y="1"/>
                    <a:pt x="48" y="0"/>
                  </a:cubicBezTo>
                  <a:cubicBezTo>
                    <a:pt x="59" y="34"/>
                    <a:pt x="72" y="68"/>
                    <a:pt x="85" y="102"/>
                  </a:cubicBezTo>
                  <a:cubicBezTo>
                    <a:pt x="99" y="135"/>
                    <a:pt x="113" y="169"/>
                    <a:pt x="128" y="205"/>
                  </a:cubicBezTo>
                  <a:cubicBezTo>
                    <a:pt x="143" y="174"/>
                    <a:pt x="157" y="140"/>
                    <a:pt x="171" y="105"/>
                  </a:cubicBezTo>
                  <a:cubicBezTo>
                    <a:pt x="184" y="69"/>
                    <a:pt x="196" y="34"/>
                    <a:pt x="207" y="0"/>
                  </a:cubicBezTo>
                  <a:cubicBezTo>
                    <a:pt x="214" y="2"/>
                    <a:pt x="220" y="3"/>
                    <a:pt x="225" y="3"/>
                  </a:cubicBezTo>
                  <a:cubicBezTo>
                    <a:pt x="229" y="3"/>
                    <a:pt x="235" y="2"/>
                    <a:pt x="242" y="0"/>
                  </a:cubicBezTo>
                  <a:cubicBezTo>
                    <a:pt x="240" y="5"/>
                    <a:pt x="236" y="14"/>
                    <a:pt x="230" y="26"/>
                  </a:cubicBezTo>
                  <a:cubicBezTo>
                    <a:pt x="225" y="38"/>
                    <a:pt x="218" y="52"/>
                    <a:pt x="211" y="68"/>
                  </a:cubicBezTo>
                  <a:cubicBezTo>
                    <a:pt x="203" y="85"/>
                    <a:pt x="195" y="103"/>
                    <a:pt x="186" y="123"/>
                  </a:cubicBezTo>
                  <a:cubicBezTo>
                    <a:pt x="176" y="143"/>
                    <a:pt x="167" y="164"/>
                    <a:pt x="158" y="185"/>
                  </a:cubicBezTo>
                  <a:cubicBezTo>
                    <a:pt x="148" y="206"/>
                    <a:pt x="139" y="227"/>
                    <a:pt x="130" y="248"/>
                  </a:cubicBezTo>
                  <a:cubicBezTo>
                    <a:pt x="121" y="269"/>
                    <a:pt x="112" y="288"/>
                    <a:pt x="104" y="307"/>
                  </a:cubicBezTo>
                  <a:cubicBezTo>
                    <a:pt x="97" y="326"/>
                    <a:pt x="90" y="343"/>
                    <a:pt x="84" y="358"/>
                  </a:cubicBezTo>
                  <a:cubicBezTo>
                    <a:pt x="78" y="373"/>
                    <a:pt x="74" y="385"/>
                    <a:pt x="71" y="394"/>
                  </a:cubicBezTo>
                  <a:cubicBezTo>
                    <a:pt x="64" y="391"/>
                    <a:pt x="58" y="390"/>
                    <a:pt x="53" y="390"/>
                  </a:cubicBezTo>
                  <a:cubicBezTo>
                    <a:pt x="48" y="390"/>
                    <a:pt x="42" y="391"/>
                    <a:pt x="35" y="394"/>
                  </a:cubicBezTo>
                  <a:cubicBezTo>
                    <a:pt x="63" y="347"/>
                    <a:pt x="86" y="301"/>
                    <a:pt x="106" y="254"/>
                  </a:cubicBezTo>
                  <a:cubicBezTo>
                    <a:pt x="102" y="244"/>
                    <a:pt x="97" y="232"/>
                    <a:pt x="91" y="2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4" name="Freeform 317"/>
            <p:cNvSpPr>
              <a:spLocks/>
            </p:cNvSpPr>
            <p:nvPr userDrawn="1"/>
          </p:nvSpPr>
          <p:spPr bwMode="auto">
            <a:xfrm>
              <a:off x="4602163" y="4845050"/>
              <a:ext cx="104775" cy="141288"/>
            </a:xfrm>
            <a:custGeom>
              <a:avLst/>
              <a:gdLst>
                <a:gd name="T0" fmla="*/ 114 w 275"/>
                <a:gd name="T1" fmla="*/ 27 h 365"/>
                <a:gd name="T2" fmla="*/ 85 w 275"/>
                <a:gd name="T3" fmla="*/ 28 h 365"/>
                <a:gd name="T4" fmla="*/ 54 w 275"/>
                <a:gd name="T5" fmla="*/ 29 h 365"/>
                <a:gd name="T6" fmla="*/ 25 w 275"/>
                <a:gd name="T7" fmla="*/ 31 h 365"/>
                <a:gd name="T8" fmla="*/ 0 w 275"/>
                <a:gd name="T9" fmla="*/ 34 h 365"/>
                <a:gd name="T10" fmla="*/ 2 w 275"/>
                <a:gd name="T11" fmla="*/ 17 h 365"/>
                <a:gd name="T12" fmla="*/ 0 w 275"/>
                <a:gd name="T13" fmla="*/ 0 h 365"/>
                <a:gd name="T14" fmla="*/ 68 w 275"/>
                <a:gd name="T15" fmla="*/ 2 h 365"/>
                <a:gd name="T16" fmla="*/ 137 w 275"/>
                <a:gd name="T17" fmla="*/ 3 h 365"/>
                <a:gd name="T18" fmla="*/ 206 w 275"/>
                <a:gd name="T19" fmla="*/ 2 h 365"/>
                <a:gd name="T20" fmla="*/ 275 w 275"/>
                <a:gd name="T21" fmla="*/ 0 h 365"/>
                <a:gd name="T22" fmla="*/ 272 w 275"/>
                <a:gd name="T23" fmla="*/ 17 h 365"/>
                <a:gd name="T24" fmla="*/ 275 w 275"/>
                <a:gd name="T25" fmla="*/ 34 h 365"/>
                <a:gd name="T26" fmla="*/ 250 w 275"/>
                <a:gd name="T27" fmla="*/ 31 h 365"/>
                <a:gd name="T28" fmla="*/ 220 w 275"/>
                <a:gd name="T29" fmla="*/ 29 h 365"/>
                <a:gd name="T30" fmla="*/ 190 w 275"/>
                <a:gd name="T31" fmla="*/ 28 h 365"/>
                <a:gd name="T32" fmla="*/ 161 w 275"/>
                <a:gd name="T33" fmla="*/ 27 h 365"/>
                <a:gd name="T34" fmla="*/ 159 w 275"/>
                <a:gd name="T35" fmla="*/ 138 h 365"/>
                <a:gd name="T36" fmla="*/ 159 w 275"/>
                <a:gd name="T37" fmla="*/ 229 h 365"/>
                <a:gd name="T38" fmla="*/ 161 w 275"/>
                <a:gd name="T39" fmla="*/ 298 h 365"/>
                <a:gd name="T40" fmla="*/ 164 w 275"/>
                <a:gd name="T41" fmla="*/ 365 h 365"/>
                <a:gd name="T42" fmla="*/ 137 w 275"/>
                <a:gd name="T43" fmla="*/ 364 h 365"/>
                <a:gd name="T44" fmla="*/ 111 w 275"/>
                <a:gd name="T45" fmla="*/ 365 h 365"/>
                <a:gd name="T46" fmla="*/ 114 w 275"/>
                <a:gd name="T47" fmla="*/ 298 h 365"/>
                <a:gd name="T48" fmla="*/ 115 w 275"/>
                <a:gd name="T49" fmla="*/ 229 h 365"/>
                <a:gd name="T50" fmla="*/ 116 w 275"/>
                <a:gd name="T51" fmla="*/ 138 h 365"/>
                <a:gd name="T52" fmla="*/ 114 w 275"/>
                <a:gd name="T53" fmla="*/ 27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5" h="365">
                  <a:moveTo>
                    <a:pt x="114" y="27"/>
                  </a:moveTo>
                  <a:cubicBezTo>
                    <a:pt x="104" y="27"/>
                    <a:pt x="95" y="28"/>
                    <a:pt x="85" y="28"/>
                  </a:cubicBezTo>
                  <a:cubicBezTo>
                    <a:pt x="75" y="28"/>
                    <a:pt x="64" y="28"/>
                    <a:pt x="54" y="29"/>
                  </a:cubicBezTo>
                  <a:cubicBezTo>
                    <a:pt x="44" y="29"/>
                    <a:pt x="34" y="30"/>
                    <a:pt x="25" y="31"/>
                  </a:cubicBezTo>
                  <a:cubicBezTo>
                    <a:pt x="16" y="32"/>
                    <a:pt x="7" y="32"/>
                    <a:pt x="0" y="34"/>
                  </a:cubicBezTo>
                  <a:cubicBezTo>
                    <a:pt x="1" y="27"/>
                    <a:pt x="2" y="21"/>
                    <a:pt x="2" y="17"/>
                  </a:cubicBezTo>
                  <a:cubicBezTo>
                    <a:pt x="2" y="13"/>
                    <a:pt x="1" y="7"/>
                    <a:pt x="0" y="0"/>
                  </a:cubicBezTo>
                  <a:cubicBezTo>
                    <a:pt x="23" y="1"/>
                    <a:pt x="46" y="1"/>
                    <a:pt x="68" y="2"/>
                  </a:cubicBezTo>
                  <a:cubicBezTo>
                    <a:pt x="91" y="2"/>
                    <a:pt x="114" y="3"/>
                    <a:pt x="137" y="3"/>
                  </a:cubicBezTo>
                  <a:cubicBezTo>
                    <a:pt x="161" y="3"/>
                    <a:pt x="184" y="2"/>
                    <a:pt x="206" y="2"/>
                  </a:cubicBezTo>
                  <a:cubicBezTo>
                    <a:pt x="229" y="1"/>
                    <a:pt x="252" y="1"/>
                    <a:pt x="275" y="0"/>
                  </a:cubicBezTo>
                  <a:cubicBezTo>
                    <a:pt x="273" y="7"/>
                    <a:pt x="272" y="13"/>
                    <a:pt x="272" y="17"/>
                  </a:cubicBezTo>
                  <a:cubicBezTo>
                    <a:pt x="272" y="22"/>
                    <a:pt x="273" y="27"/>
                    <a:pt x="275" y="34"/>
                  </a:cubicBezTo>
                  <a:cubicBezTo>
                    <a:pt x="268" y="32"/>
                    <a:pt x="259" y="32"/>
                    <a:pt x="250" y="31"/>
                  </a:cubicBezTo>
                  <a:cubicBezTo>
                    <a:pt x="240" y="30"/>
                    <a:pt x="231" y="29"/>
                    <a:pt x="220" y="29"/>
                  </a:cubicBezTo>
                  <a:cubicBezTo>
                    <a:pt x="210" y="28"/>
                    <a:pt x="200" y="28"/>
                    <a:pt x="190" y="28"/>
                  </a:cubicBezTo>
                  <a:cubicBezTo>
                    <a:pt x="180" y="28"/>
                    <a:pt x="170" y="27"/>
                    <a:pt x="161" y="27"/>
                  </a:cubicBezTo>
                  <a:cubicBezTo>
                    <a:pt x="160" y="64"/>
                    <a:pt x="159" y="101"/>
                    <a:pt x="159" y="138"/>
                  </a:cubicBezTo>
                  <a:cubicBezTo>
                    <a:pt x="159" y="229"/>
                    <a:pt x="159" y="229"/>
                    <a:pt x="159" y="229"/>
                  </a:cubicBezTo>
                  <a:cubicBezTo>
                    <a:pt x="159" y="252"/>
                    <a:pt x="160" y="275"/>
                    <a:pt x="161" y="298"/>
                  </a:cubicBezTo>
                  <a:cubicBezTo>
                    <a:pt x="162" y="321"/>
                    <a:pt x="163" y="343"/>
                    <a:pt x="164" y="365"/>
                  </a:cubicBezTo>
                  <a:cubicBezTo>
                    <a:pt x="155" y="365"/>
                    <a:pt x="147" y="364"/>
                    <a:pt x="137" y="364"/>
                  </a:cubicBezTo>
                  <a:cubicBezTo>
                    <a:pt x="128" y="364"/>
                    <a:pt x="119" y="365"/>
                    <a:pt x="111" y="365"/>
                  </a:cubicBezTo>
                  <a:cubicBezTo>
                    <a:pt x="112" y="343"/>
                    <a:pt x="113" y="321"/>
                    <a:pt x="114" y="298"/>
                  </a:cubicBezTo>
                  <a:cubicBezTo>
                    <a:pt x="115" y="275"/>
                    <a:pt x="115" y="252"/>
                    <a:pt x="115" y="229"/>
                  </a:cubicBezTo>
                  <a:cubicBezTo>
                    <a:pt x="116" y="138"/>
                    <a:pt x="116" y="138"/>
                    <a:pt x="116" y="138"/>
                  </a:cubicBezTo>
                  <a:cubicBezTo>
                    <a:pt x="116" y="101"/>
                    <a:pt x="115" y="64"/>
                    <a:pt x="114" y="2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5" name="Freeform 318"/>
            <p:cNvSpPr>
              <a:spLocks noEditPoints="1"/>
            </p:cNvSpPr>
            <p:nvPr userDrawn="1"/>
          </p:nvSpPr>
          <p:spPr bwMode="auto">
            <a:xfrm>
              <a:off x="4710113" y="4886325"/>
              <a:ext cx="100013" cy="101600"/>
            </a:xfrm>
            <a:custGeom>
              <a:avLst/>
              <a:gdLst>
                <a:gd name="T0" fmla="*/ 50 w 259"/>
                <a:gd name="T1" fmla="*/ 176 h 264"/>
                <a:gd name="T2" fmla="*/ 64 w 259"/>
                <a:gd name="T3" fmla="*/ 213 h 264"/>
                <a:gd name="T4" fmla="*/ 90 w 259"/>
                <a:gd name="T5" fmla="*/ 239 h 264"/>
                <a:gd name="T6" fmla="*/ 129 w 259"/>
                <a:gd name="T7" fmla="*/ 248 h 264"/>
                <a:gd name="T8" fmla="*/ 169 w 259"/>
                <a:gd name="T9" fmla="*/ 239 h 264"/>
                <a:gd name="T10" fmla="*/ 195 w 259"/>
                <a:gd name="T11" fmla="*/ 213 h 264"/>
                <a:gd name="T12" fmla="*/ 209 w 259"/>
                <a:gd name="T13" fmla="*/ 176 h 264"/>
                <a:gd name="T14" fmla="*/ 213 w 259"/>
                <a:gd name="T15" fmla="*/ 133 h 264"/>
                <a:gd name="T16" fmla="*/ 209 w 259"/>
                <a:gd name="T17" fmla="*/ 89 h 264"/>
                <a:gd name="T18" fmla="*/ 195 w 259"/>
                <a:gd name="T19" fmla="*/ 52 h 264"/>
                <a:gd name="T20" fmla="*/ 169 w 259"/>
                <a:gd name="T21" fmla="*/ 27 h 264"/>
                <a:gd name="T22" fmla="*/ 129 w 259"/>
                <a:gd name="T23" fmla="*/ 17 h 264"/>
                <a:gd name="T24" fmla="*/ 90 w 259"/>
                <a:gd name="T25" fmla="*/ 27 h 264"/>
                <a:gd name="T26" fmla="*/ 64 w 259"/>
                <a:gd name="T27" fmla="*/ 52 h 264"/>
                <a:gd name="T28" fmla="*/ 50 w 259"/>
                <a:gd name="T29" fmla="*/ 89 h 264"/>
                <a:gd name="T30" fmla="*/ 46 w 259"/>
                <a:gd name="T31" fmla="*/ 133 h 264"/>
                <a:gd name="T32" fmla="*/ 50 w 259"/>
                <a:gd name="T33" fmla="*/ 176 h 264"/>
                <a:gd name="T34" fmla="*/ 11 w 259"/>
                <a:gd name="T35" fmla="*/ 71 h 264"/>
                <a:gd name="T36" fmla="*/ 41 w 259"/>
                <a:gd name="T37" fmla="*/ 30 h 264"/>
                <a:gd name="T38" fmla="*/ 83 w 259"/>
                <a:gd name="T39" fmla="*/ 8 h 264"/>
                <a:gd name="T40" fmla="*/ 129 w 259"/>
                <a:gd name="T41" fmla="*/ 0 h 264"/>
                <a:gd name="T42" fmla="*/ 176 w 259"/>
                <a:gd name="T43" fmla="*/ 8 h 264"/>
                <a:gd name="T44" fmla="*/ 217 w 259"/>
                <a:gd name="T45" fmla="*/ 30 h 264"/>
                <a:gd name="T46" fmla="*/ 248 w 259"/>
                <a:gd name="T47" fmla="*/ 71 h 264"/>
                <a:gd name="T48" fmla="*/ 259 w 259"/>
                <a:gd name="T49" fmla="*/ 133 h 264"/>
                <a:gd name="T50" fmla="*/ 248 w 259"/>
                <a:gd name="T51" fmla="*/ 194 h 264"/>
                <a:gd name="T52" fmla="*/ 217 w 259"/>
                <a:gd name="T53" fmla="*/ 235 h 264"/>
                <a:gd name="T54" fmla="*/ 176 w 259"/>
                <a:gd name="T55" fmla="*/ 258 h 264"/>
                <a:gd name="T56" fmla="*/ 129 w 259"/>
                <a:gd name="T57" fmla="*/ 264 h 264"/>
                <a:gd name="T58" fmla="*/ 83 w 259"/>
                <a:gd name="T59" fmla="*/ 258 h 264"/>
                <a:gd name="T60" fmla="*/ 41 w 259"/>
                <a:gd name="T61" fmla="*/ 235 h 264"/>
                <a:gd name="T62" fmla="*/ 11 w 259"/>
                <a:gd name="T63" fmla="*/ 194 h 264"/>
                <a:gd name="T64" fmla="*/ 0 w 259"/>
                <a:gd name="T65" fmla="*/ 133 h 264"/>
                <a:gd name="T66" fmla="*/ 11 w 259"/>
                <a:gd name="T67" fmla="*/ 7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9" h="264">
                  <a:moveTo>
                    <a:pt x="50" y="176"/>
                  </a:moveTo>
                  <a:cubicBezTo>
                    <a:pt x="53" y="190"/>
                    <a:pt x="57" y="202"/>
                    <a:pt x="64" y="213"/>
                  </a:cubicBezTo>
                  <a:cubicBezTo>
                    <a:pt x="70" y="224"/>
                    <a:pt x="79" y="232"/>
                    <a:pt x="90" y="239"/>
                  </a:cubicBezTo>
                  <a:cubicBezTo>
                    <a:pt x="100" y="245"/>
                    <a:pt x="114" y="248"/>
                    <a:pt x="129" y="248"/>
                  </a:cubicBezTo>
                  <a:cubicBezTo>
                    <a:pt x="145" y="248"/>
                    <a:pt x="158" y="245"/>
                    <a:pt x="169" y="239"/>
                  </a:cubicBezTo>
                  <a:cubicBezTo>
                    <a:pt x="180" y="232"/>
                    <a:pt x="188" y="224"/>
                    <a:pt x="195" y="213"/>
                  </a:cubicBezTo>
                  <a:cubicBezTo>
                    <a:pt x="201" y="202"/>
                    <a:pt x="206" y="190"/>
                    <a:pt x="209" y="176"/>
                  </a:cubicBezTo>
                  <a:cubicBezTo>
                    <a:pt x="211" y="162"/>
                    <a:pt x="213" y="147"/>
                    <a:pt x="213" y="133"/>
                  </a:cubicBezTo>
                  <a:cubicBezTo>
                    <a:pt x="213" y="118"/>
                    <a:pt x="211" y="103"/>
                    <a:pt x="209" y="89"/>
                  </a:cubicBezTo>
                  <a:cubicBezTo>
                    <a:pt x="206" y="76"/>
                    <a:pt x="201" y="63"/>
                    <a:pt x="195" y="52"/>
                  </a:cubicBezTo>
                  <a:cubicBezTo>
                    <a:pt x="188" y="42"/>
                    <a:pt x="180" y="33"/>
                    <a:pt x="169" y="27"/>
                  </a:cubicBezTo>
                  <a:cubicBezTo>
                    <a:pt x="158" y="20"/>
                    <a:pt x="145" y="17"/>
                    <a:pt x="129" y="17"/>
                  </a:cubicBezTo>
                  <a:cubicBezTo>
                    <a:pt x="114" y="17"/>
                    <a:pt x="100" y="20"/>
                    <a:pt x="90" y="27"/>
                  </a:cubicBezTo>
                  <a:cubicBezTo>
                    <a:pt x="79" y="33"/>
                    <a:pt x="70" y="42"/>
                    <a:pt x="64" y="52"/>
                  </a:cubicBezTo>
                  <a:cubicBezTo>
                    <a:pt x="57" y="63"/>
                    <a:pt x="53" y="76"/>
                    <a:pt x="50" y="89"/>
                  </a:cubicBezTo>
                  <a:cubicBezTo>
                    <a:pt x="48" y="103"/>
                    <a:pt x="46" y="118"/>
                    <a:pt x="46" y="133"/>
                  </a:cubicBezTo>
                  <a:cubicBezTo>
                    <a:pt x="46" y="147"/>
                    <a:pt x="48" y="162"/>
                    <a:pt x="50" y="176"/>
                  </a:cubicBezTo>
                  <a:close/>
                  <a:moveTo>
                    <a:pt x="11" y="71"/>
                  </a:moveTo>
                  <a:cubicBezTo>
                    <a:pt x="19" y="55"/>
                    <a:pt x="29" y="41"/>
                    <a:pt x="41" y="30"/>
                  </a:cubicBezTo>
                  <a:cubicBezTo>
                    <a:pt x="54" y="20"/>
                    <a:pt x="68" y="12"/>
                    <a:pt x="83" y="8"/>
                  </a:cubicBezTo>
                  <a:cubicBezTo>
                    <a:pt x="99" y="3"/>
                    <a:pt x="114" y="0"/>
                    <a:pt x="129" y="0"/>
                  </a:cubicBezTo>
                  <a:cubicBezTo>
                    <a:pt x="145" y="0"/>
                    <a:pt x="161" y="3"/>
                    <a:pt x="176" y="8"/>
                  </a:cubicBezTo>
                  <a:cubicBezTo>
                    <a:pt x="191" y="12"/>
                    <a:pt x="205" y="20"/>
                    <a:pt x="217" y="30"/>
                  </a:cubicBezTo>
                  <a:cubicBezTo>
                    <a:pt x="230" y="41"/>
                    <a:pt x="240" y="55"/>
                    <a:pt x="248" y="71"/>
                  </a:cubicBezTo>
                  <a:cubicBezTo>
                    <a:pt x="255" y="88"/>
                    <a:pt x="259" y="109"/>
                    <a:pt x="259" y="133"/>
                  </a:cubicBezTo>
                  <a:cubicBezTo>
                    <a:pt x="259" y="157"/>
                    <a:pt x="255" y="178"/>
                    <a:pt x="248" y="194"/>
                  </a:cubicBezTo>
                  <a:cubicBezTo>
                    <a:pt x="240" y="211"/>
                    <a:pt x="230" y="225"/>
                    <a:pt x="217" y="235"/>
                  </a:cubicBezTo>
                  <a:cubicBezTo>
                    <a:pt x="205" y="246"/>
                    <a:pt x="191" y="253"/>
                    <a:pt x="176" y="258"/>
                  </a:cubicBezTo>
                  <a:cubicBezTo>
                    <a:pt x="161" y="262"/>
                    <a:pt x="145" y="264"/>
                    <a:pt x="129" y="264"/>
                  </a:cubicBezTo>
                  <a:cubicBezTo>
                    <a:pt x="114" y="264"/>
                    <a:pt x="99" y="262"/>
                    <a:pt x="83" y="258"/>
                  </a:cubicBezTo>
                  <a:cubicBezTo>
                    <a:pt x="68" y="253"/>
                    <a:pt x="54" y="246"/>
                    <a:pt x="41" y="235"/>
                  </a:cubicBezTo>
                  <a:cubicBezTo>
                    <a:pt x="29" y="225"/>
                    <a:pt x="19" y="211"/>
                    <a:pt x="11" y="194"/>
                  </a:cubicBezTo>
                  <a:cubicBezTo>
                    <a:pt x="3" y="178"/>
                    <a:pt x="0" y="157"/>
                    <a:pt x="0" y="133"/>
                  </a:cubicBezTo>
                  <a:cubicBezTo>
                    <a:pt x="0" y="109"/>
                    <a:pt x="3" y="88"/>
                    <a:pt x="11" y="7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6" name="Freeform 319"/>
            <p:cNvSpPr>
              <a:spLocks noEditPoints="1"/>
            </p:cNvSpPr>
            <p:nvPr userDrawn="1"/>
          </p:nvSpPr>
          <p:spPr bwMode="auto">
            <a:xfrm>
              <a:off x="4916488" y="4845050"/>
              <a:ext cx="103188" cy="141288"/>
            </a:xfrm>
            <a:custGeom>
              <a:avLst/>
              <a:gdLst>
                <a:gd name="T0" fmla="*/ 64 w 268"/>
                <a:gd name="T1" fmla="*/ 171 h 365"/>
                <a:gd name="T2" fmla="*/ 83 w 268"/>
                <a:gd name="T3" fmla="*/ 171 h 365"/>
                <a:gd name="T4" fmla="*/ 118 w 268"/>
                <a:gd name="T5" fmla="*/ 167 h 365"/>
                <a:gd name="T6" fmla="*/ 150 w 268"/>
                <a:gd name="T7" fmla="*/ 154 h 365"/>
                <a:gd name="T8" fmla="*/ 175 w 268"/>
                <a:gd name="T9" fmla="*/ 129 h 365"/>
                <a:gd name="T10" fmla="*/ 185 w 268"/>
                <a:gd name="T11" fmla="*/ 90 h 365"/>
                <a:gd name="T12" fmla="*/ 177 w 268"/>
                <a:gd name="T13" fmla="*/ 55 h 365"/>
                <a:gd name="T14" fmla="*/ 157 w 268"/>
                <a:gd name="T15" fmla="*/ 34 h 365"/>
                <a:gd name="T16" fmla="*/ 131 w 268"/>
                <a:gd name="T17" fmla="*/ 23 h 365"/>
                <a:gd name="T18" fmla="*/ 103 w 268"/>
                <a:gd name="T19" fmla="*/ 20 h 365"/>
                <a:gd name="T20" fmla="*/ 72 w 268"/>
                <a:gd name="T21" fmla="*/ 21 h 365"/>
                <a:gd name="T22" fmla="*/ 51 w 268"/>
                <a:gd name="T23" fmla="*/ 23 h 365"/>
                <a:gd name="T24" fmla="*/ 49 w 268"/>
                <a:gd name="T25" fmla="*/ 81 h 365"/>
                <a:gd name="T26" fmla="*/ 48 w 268"/>
                <a:gd name="T27" fmla="*/ 138 h 365"/>
                <a:gd name="T28" fmla="*/ 48 w 268"/>
                <a:gd name="T29" fmla="*/ 169 h 365"/>
                <a:gd name="T30" fmla="*/ 64 w 268"/>
                <a:gd name="T31" fmla="*/ 171 h 365"/>
                <a:gd name="T32" fmla="*/ 3 w 268"/>
                <a:gd name="T33" fmla="*/ 69 h 365"/>
                <a:gd name="T34" fmla="*/ 0 w 268"/>
                <a:gd name="T35" fmla="*/ 0 h 365"/>
                <a:gd name="T36" fmla="*/ 30 w 268"/>
                <a:gd name="T37" fmla="*/ 2 h 365"/>
                <a:gd name="T38" fmla="*/ 60 w 268"/>
                <a:gd name="T39" fmla="*/ 3 h 365"/>
                <a:gd name="T40" fmla="*/ 90 w 268"/>
                <a:gd name="T41" fmla="*/ 1 h 365"/>
                <a:gd name="T42" fmla="*/ 121 w 268"/>
                <a:gd name="T43" fmla="*/ 0 h 365"/>
                <a:gd name="T44" fmla="*/ 163 w 268"/>
                <a:gd name="T45" fmla="*/ 4 h 365"/>
                <a:gd name="T46" fmla="*/ 199 w 268"/>
                <a:gd name="T47" fmla="*/ 18 h 365"/>
                <a:gd name="T48" fmla="*/ 223 w 268"/>
                <a:gd name="T49" fmla="*/ 44 h 365"/>
                <a:gd name="T50" fmla="*/ 232 w 268"/>
                <a:gd name="T51" fmla="*/ 84 h 365"/>
                <a:gd name="T52" fmla="*/ 220 w 268"/>
                <a:gd name="T53" fmla="*/ 128 h 365"/>
                <a:gd name="T54" fmla="*/ 192 w 268"/>
                <a:gd name="T55" fmla="*/ 158 h 365"/>
                <a:gd name="T56" fmla="*/ 157 w 268"/>
                <a:gd name="T57" fmla="*/ 177 h 365"/>
                <a:gd name="T58" fmla="*/ 122 w 268"/>
                <a:gd name="T59" fmla="*/ 186 h 365"/>
                <a:gd name="T60" fmla="*/ 140 w 268"/>
                <a:gd name="T61" fmla="*/ 208 h 365"/>
                <a:gd name="T62" fmla="*/ 165 w 268"/>
                <a:gd name="T63" fmla="*/ 239 h 365"/>
                <a:gd name="T64" fmla="*/ 194 w 268"/>
                <a:gd name="T65" fmla="*/ 276 h 365"/>
                <a:gd name="T66" fmla="*/ 222 w 268"/>
                <a:gd name="T67" fmla="*/ 312 h 365"/>
                <a:gd name="T68" fmla="*/ 249 w 268"/>
                <a:gd name="T69" fmla="*/ 343 h 365"/>
                <a:gd name="T70" fmla="*/ 268 w 268"/>
                <a:gd name="T71" fmla="*/ 365 h 365"/>
                <a:gd name="T72" fmla="*/ 252 w 268"/>
                <a:gd name="T73" fmla="*/ 364 h 365"/>
                <a:gd name="T74" fmla="*/ 236 w 268"/>
                <a:gd name="T75" fmla="*/ 364 h 365"/>
                <a:gd name="T76" fmla="*/ 221 w 268"/>
                <a:gd name="T77" fmla="*/ 364 h 365"/>
                <a:gd name="T78" fmla="*/ 205 w 268"/>
                <a:gd name="T79" fmla="*/ 365 h 365"/>
                <a:gd name="T80" fmla="*/ 181 w 268"/>
                <a:gd name="T81" fmla="*/ 332 h 365"/>
                <a:gd name="T82" fmla="*/ 145 w 268"/>
                <a:gd name="T83" fmla="*/ 284 h 365"/>
                <a:gd name="T84" fmla="*/ 105 w 268"/>
                <a:gd name="T85" fmla="*/ 233 h 365"/>
                <a:gd name="T86" fmla="*/ 68 w 268"/>
                <a:gd name="T87" fmla="*/ 190 h 365"/>
                <a:gd name="T88" fmla="*/ 48 w 268"/>
                <a:gd name="T89" fmla="*/ 190 h 365"/>
                <a:gd name="T90" fmla="*/ 48 w 268"/>
                <a:gd name="T91" fmla="*/ 229 h 365"/>
                <a:gd name="T92" fmla="*/ 49 w 268"/>
                <a:gd name="T93" fmla="*/ 298 h 365"/>
                <a:gd name="T94" fmla="*/ 52 w 268"/>
                <a:gd name="T95" fmla="*/ 365 h 365"/>
                <a:gd name="T96" fmla="*/ 26 w 268"/>
                <a:gd name="T97" fmla="*/ 364 h 365"/>
                <a:gd name="T98" fmla="*/ 0 w 268"/>
                <a:gd name="T99" fmla="*/ 365 h 365"/>
                <a:gd name="T100" fmla="*/ 3 w 268"/>
                <a:gd name="T101" fmla="*/ 298 h 365"/>
                <a:gd name="T102" fmla="*/ 5 w 268"/>
                <a:gd name="T103" fmla="*/ 229 h 365"/>
                <a:gd name="T104" fmla="*/ 5 w 268"/>
                <a:gd name="T105" fmla="*/ 138 h 365"/>
                <a:gd name="T106" fmla="*/ 3 w 268"/>
                <a:gd name="T107" fmla="*/ 6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8" h="365">
                  <a:moveTo>
                    <a:pt x="64" y="171"/>
                  </a:moveTo>
                  <a:cubicBezTo>
                    <a:pt x="70" y="171"/>
                    <a:pt x="76" y="171"/>
                    <a:pt x="83" y="171"/>
                  </a:cubicBezTo>
                  <a:cubicBezTo>
                    <a:pt x="94" y="171"/>
                    <a:pt x="106" y="170"/>
                    <a:pt x="118" y="167"/>
                  </a:cubicBezTo>
                  <a:cubicBezTo>
                    <a:pt x="130" y="165"/>
                    <a:pt x="140" y="161"/>
                    <a:pt x="150" y="154"/>
                  </a:cubicBezTo>
                  <a:cubicBezTo>
                    <a:pt x="160" y="148"/>
                    <a:pt x="169" y="140"/>
                    <a:pt x="175" y="129"/>
                  </a:cubicBezTo>
                  <a:cubicBezTo>
                    <a:pt x="182" y="119"/>
                    <a:pt x="185" y="106"/>
                    <a:pt x="185" y="90"/>
                  </a:cubicBezTo>
                  <a:cubicBezTo>
                    <a:pt x="185" y="76"/>
                    <a:pt x="182" y="64"/>
                    <a:pt x="177" y="55"/>
                  </a:cubicBezTo>
                  <a:cubicBezTo>
                    <a:pt x="172" y="46"/>
                    <a:pt x="165" y="39"/>
                    <a:pt x="157" y="34"/>
                  </a:cubicBezTo>
                  <a:cubicBezTo>
                    <a:pt x="149" y="29"/>
                    <a:pt x="140" y="25"/>
                    <a:pt x="131" y="23"/>
                  </a:cubicBezTo>
                  <a:cubicBezTo>
                    <a:pt x="121" y="21"/>
                    <a:pt x="112" y="20"/>
                    <a:pt x="103" y="20"/>
                  </a:cubicBezTo>
                  <a:cubicBezTo>
                    <a:pt x="90" y="20"/>
                    <a:pt x="80" y="20"/>
                    <a:pt x="72" y="21"/>
                  </a:cubicBezTo>
                  <a:cubicBezTo>
                    <a:pt x="64" y="21"/>
                    <a:pt x="57" y="22"/>
                    <a:pt x="51" y="23"/>
                  </a:cubicBezTo>
                  <a:cubicBezTo>
                    <a:pt x="50" y="42"/>
                    <a:pt x="50" y="62"/>
                    <a:pt x="49" y="81"/>
                  </a:cubicBezTo>
                  <a:cubicBezTo>
                    <a:pt x="48" y="100"/>
                    <a:pt x="48" y="119"/>
                    <a:pt x="48" y="138"/>
                  </a:cubicBezTo>
                  <a:cubicBezTo>
                    <a:pt x="48" y="169"/>
                    <a:pt x="48" y="169"/>
                    <a:pt x="48" y="169"/>
                  </a:cubicBezTo>
                  <a:cubicBezTo>
                    <a:pt x="53" y="170"/>
                    <a:pt x="58" y="170"/>
                    <a:pt x="64" y="171"/>
                  </a:cubicBezTo>
                  <a:close/>
                  <a:moveTo>
                    <a:pt x="3" y="69"/>
                  </a:moveTo>
                  <a:cubicBezTo>
                    <a:pt x="2" y="46"/>
                    <a:pt x="1" y="23"/>
                    <a:pt x="0" y="0"/>
                  </a:cubicBezTo>
                  <a:cubicBezTo>
                    <a:pt x="10" y="1"/>
                    <a:pt x="20" y="1"/>
                    <a:pt x="30" y="2"/>
                  </a:cubicBezTo>
                  <a:cubicBezTo>
                    <a:pt x="40" y="2"/>
                    <a:pt x="50" y="3"/>
                    <a:pt x="60" y="3"/>
                  </a:cubicBezTo>
                  <a:cubicBezTo>
                    <a:pt x="70" y="3"/>
                    <a:pt x="81" y="2"/>
                    <a:pt x="90" y="1"/>
                  </a:cubicBezTo>
                  <a:cubicBezTo>
                    <a:pt x="100" y="0"/>
                    <a:pt x="111" y="0"/>
                    <a:pt x="121" y="0"/>
                  </a:cubicBezTo>
                  <a:cubicBezTo>
                    <a:pt x="136" y="0"/>
                    <a:pt x="150" y="1"/>
                    <a:pt x="163" y="4"/>
                  </a:cubicBezTo>
                  <a:cubicBezTo>
                    <a:pt x="177" y="7"/>
                    <a:pt x="189" y="12"/>
                    <a:pt x="199" y="18"/>
                  </a:cubicBezTo>
                  <a:cubicBezTo>
                    <a:pt x="209" y="25"/>
                    <a:pt x="217" y="34"/>
                    <a:pt x="223" y="44"/>
                  </a:cubicBezTo>
                  <a:cubicBezTo>
                    <a:pt x="229" y="55"/>
                    <a:pt x="232" y="68"/>
                    <a:pt x="232" y="84"/>
                  </a:cubicBezTo>
                  <a:cubicBezTo>
                    <a:pt x="232" y="101"/>
                    <a:pt x="228" y="116"/>
                    <a:pt x="220" y="128"/>
                  </a:cubicBezTo>
                  <a:cubicBezTo>
                    <a:pt x="212" y="140"/>
                    <a:pt x="203" y="150"/>
                    <a:pt x="192" y="158"/>
                  </a:cubicBezTo>
                  <a:cubicBezTo>
                    <a:pt x="181" y="166"/>
                    <a:pt x="169" y="172"/>
                    <a:pt x="157" y="177"/>
                  </a:cubicBezTo>
                  <a:cubicBezTo>
                    <a:pt x="144" y="181"/>
                    <a:pt x="133" y="184"/>
                    <a:pt x="122" y="186"/>
                  </a:cubicBezTo>
                  <a:cubicBezTo>
                    <a:pt x="127" y="191"/>
                    <a:pt x="133" y="198"/>
                    <a:pt x="140" y="208"/>
                  </a:cubicBezTo>
                  <a:cubicBezTo>
                    <a:pt x="147" y="217"/>
                    <a:pt x="156" y="228"/>
                    <a:pt x="165" y="239"/>
                  </a:cubicBezTo>
                  <a:cubicBezTo>
                    <a:pt x="174" y="251"/>
                    <a:pt x="184" y="263"/>
                    <a:pt x="194" y="276"/>
                  </a:cubicBezTo>
                  <a:cubicBezTo>
                    <a:pt x="204" y="288"/>
                    <a:pt x="213" y="300"/>
                    <a:pt x="222" y="312"/>
                  </a:cubicBezTo>
                  <a:cubicBezTo>
                    <a:pt x="232" y="323"/>
                    <a:pt x="240" y="334"/>
                    <a:pt x="249" y="343"/>
                  </a:cubicBezTo>
                  <a:cubicBezTo>
                    <a:pt x="257" y="353"/>
                    <a:pt x="263" y="360"/>
                    <a:pt x="268" y="365"/>
                  </a:cubicBezTo>
                  <a:cubicBezTo>
                    <a:pt x="263" y="365"/>
                    <a:pt x="258" y="364"/>
                    <a:pt x="252" y="364"/>
                  </a:cubicBezTo>
                  <a:cubicBezTo>
                    <a:pt x="247" y="364"/>
                    <a:pt x="242" y="364"/>
                    <a:pt x="236" y="364"/>
                  </a:cubicBezTo>
                  <a:cubicBezTo>
                    <a:pt x="231" y="364"/>
                    <a:pt x="226" y="364"/>
                    <a:pt x="221" y="364"/>
                  </a:cubicBezTo>
                  <a:cubicBezTo>
                    <a:pt x="216" y="364"/>
                    <a:pt x="210" y="365"/>
                    <a:pt x="205" y="365"/>
                  </a:cubicBezTo>
                  <a:cubicBezTo>
                    <a:pt x="200" y="358"/>
                    <a:pt x="192" y="346"/>
                    <a:pt x="181" y="332"/>
                  </a:cubicBezTo>
                  <a:cubicBezTo>
                    <a:pt x="170" y="317"/>
                    <a:pt x="158" y="301"/>
                    <a:pt x="145" y="284"/>
                  </a:cubicBezTo>
                  <a:cubicBezTo>
                    <a:pt x="132" y="267"/>
                    <a:pt x="119" y="250"/>
                    <a:pt x="105" y="233"/>
                  </a:cubicBezTo>
                  <a:cubicBezTo>
                    <a:pt x="92" y="216"/>
                    <a:pt x="79" y="202"/>
                    <a:pt x="68" y="190"/>
                  </a:cubicBezTo>
                  <a:cubicBezTo>
                    <a:pt x="48" y="190"/>
                    <a:pt x="48" y="190"/>
                    <a:pt x="48" y="190"/>
                  </a:cubicBezTo>
                  <a:cubicBezTo>
                    <a:pt x="48" y="229"/>
                    <a:pt x="48" y="229"/>
                    <a:pt x="48" y="229"/>
                  </a:cubicBezTo>
                  <a:cubicBezTo>
                    <a:pt x="48" y="252"/>
                    <a:pt x="48" y="275"/>
                    <a:pt x="49" y="298"/>
                  </a:cubicBezTo>
                  <a:cubicBezTo>
                    <a:pt x="50" y="321"/>
                    <a:pt x="51" y="343"/>
                    <a:pt x="52" y="365"/>
                  </a:cubicBezTo>
                  <a:cubicBezTo>
                    <a:pt x="44" y="365"/>
                    <a:pt x="35" y="364"/>
                    <a:pt x="26" y="364"/>
                  </a:cubicBezTo>
                  <a:cubicBezTo>
                    <a:pt x="16" y="364"/>
                    <a:pt x="8" y="365"/>
                    <a:pt x="0" y="365"/>
                  </a:cubicBezTo>
                  <a:cubicBezTo>
                    <a:pt x="1" y="343"/>
                    <a:pt x="2" y="321"/>
                    <a:pt x="3" y="298"/>
                  </a:cubicBezTo>
                  <a:cubicBezTo>
                    <a:pt x="4" y="275"/>
                    <a:pt x="5" y="252"/>
                    <a:pt x="5" y="229"/>
                  </a:cubicBezTo>
                  <a:cubicBezTo>
                    <a:pt x="5" y="138"/>
                    <a:pt x="5" y="138"/>
                    <a:pt x="5" y="138"/>
                  </a:cubicBezTo>
                  <a:cubicBezTo>
                    <a:pt x="5" y="114"/>
                    <a:pt x="4" y="91"/>
                    <a:pt x="3" y="6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7" name="Freeform 320"/>
            <p:cNvSpPr>
              <a:spLocks noEditPoints="1"/>
            </p:cNvSpPr>
            <p:nvPr userDrawn="1"/>
          </p:nvSpPr>
          <p:spPr bwMode="auto">
            <a:xfrm>
              <a:off x="5043488" y="4886325"/>
              <a:ext cx="88900" cy="101600"/>
            </a:xfrm>
            <a:custGeom>
              <a:avLst/>
              <a:gdLst>
                <a:gd name="T0" fmla="*/ 90 w 232"/>
                <a:gd name="T1" fmla="*/ 26 h 264"/>
                <a:gd name="T2" fmla="*/ 67 w 232"/>
                <a:gd name="T3" fmla="*/ 49 h 264"/>
                <a:gd name="T4" fmla="*/ 54 w 232"/>
                <a:gd name="T5" fmla="*/ 79 h 264"/>
                <a:gd name="T6" fmla="*/ 49 w 232"/>
                <a:gd name="T7" fmla="*/ 109 h 264"/>
                <a:gd name="T8" fmla="*/ 83 w 232"/>
                <a:gd name="T9" fmla="*/ 110 h 264"/>
                <a:gd name="T10" fmla="*/ 118 w 232"/>
                <a:gd name="T11" fmla="*/ 111 h 264"/>
                <a:gd name="T12" fmla="*/ 153 w 232"/>
                <a:gd name="T13" fmla="*/ 110 h 264"/>
                <a:gd name="T14" fmla="*/ 188 w 232"/>
                <a:gd name="T15" fmla="*/ 109 h 264"/>
                <a:gd name="T16" fmla="*/ 186 w 232"/>
                <a:gd name="T17" fmla="*/ 79 h 264"/>
                <a:gd name="T18" fmla="*/ 176 w 232"/>
                <a:gd name="T19" fmla="*/ 49 h 264"/>
                <a:gd name="T20" fmla="*/ 156 w 232"/>
                <a:gd name="T21" fmla="*/ 26 h 264"/>
                <a:gd name="T22" fmla="*/ 123 w 232"/>
                <a:gd name="T23" fmla="*/ 17 h 264"/>
                <a:gd name="T24" fmla="*/ 90 w 232"/>
                <a:gd name="T25" fmla="*/ 26 h 264"/>
                <a:gd name="T26" fmla="*/ 31 w 232"/>
                <a:gd name="T27" fmla="*/ 38 h 264"/>
                <a:gd name="T28" fmla="*/ 122 w 232"/>
                <a:gd name="T29" fmla="*/ 0 h 264"/>
                <a:gd name="T30" fmla="*/ 170 w 232"/>
                <a:gd name="T31" fmla="*/ 9 h 264"/>
                <a:gd name="T32" fmla="*/ 204 w 232"/>
                <a:gd name="T33" fmla="*/ 32 h 264"/>
                <a:gd name="T34" fmla="*/ 225 w 232"/>
                <a:gd name="T35" fmla="*/ 67 h 264"/>
                <a:gd name="T36" fmla="*/ 232 w 232"/>
                <a:gd name="T37" fmla="*/ 109 h 264"/>
                <a:gd name="T38" fmla="*/ 231 w 232"/>
                <a:gd name="T39" fmla="*/ 119 h 264"/>
                <a:gd name="T40" fmla="*/ 231 w 232"/>
                <a:gd name="T41" fmla="*/ 129 h 264"/>
                <a:gd name="T42" fmla="*/ 174 w 232"/>
                <a:gd name="T43" fmla="*/ 128 h 264"/>
                <a:gd name="T44" fmla="*/ 117 w 232"/>
                <a:gd name="T45" fmla="*/ 128 h 264"/>
                <a:gd name="T46" fmla="*/ 82 w 232"/>
                <a:gd name="T47" fmla="*/ 128 h 264"/>
                <a:gd name="T48" fmla="*/ 48 w 232"/>
                <a:gd name="T49" fmla="*/ 129 h 264"/>
                <a:gd name="T50" fmla="*/ 47 w 232"/>
                <a:gd name="T51" fmla="*/ 137 h 264"/>
                <a:gd name="T52" fmla="*/ 47 w 232"/>
                <a:gd name="T53" fmla="*/ 144 h 264"/>
                <a:gd name="T54" fmla="*/ 53 w 232"/>
                <a:gd name="T55" fmla="*/ 184 h 264"/>
                <a:gd name="T56" fmla="*/ 71 w 232"/>
                <a:gd name="T57" fmla="*/ 215 h 264"/>
                <a:gd name="T58" fmla="*/ 99 w 232"/>
                <a:gd name="T59" fmla="*/ 236 h 264"/>
                <a:gd name="T60" fmla="*/ 139 w 232"/>
                <a:gd name="T61" fmla="*/ 244 h 264"/>
                <a:gd name="T62" fmla="*/ 160 w 232"/>
                <a:gd name="T63" fmla="*/ 241 h 264"/>
                <a:gd name="T64" fmla="*/ 182 w 232"/>
                <a:gd name="T65" fmla="*/ 233 h 264"/>
                <a:gd name="T66" fmla="*/ 202 w 232"/>
                <a:gd name="T67" fmla="*/ 221 h 264"/>
                <a:gd name="T68" fmla="*/ 218 w 232"/>
                <a:gd name="T69" fmla="*/ 205 h 264"/>
                <a:gd name="T70" fmla="*/ 221 w 232"/>
                <a:gd name="T71" fmla="*/ 207 h 264"/>
                <a:gd name="T72" fmla="*/ 218 w 232"/>
                <a:gd name="T73" fmla="*/ 233 h 264"/>
                <a:gd name="T74" fmla="*/ 178 w 232"/>
                <a:gd name="T75" fmla="*/ 255 h 264"/>
                <a:gd name="T76" fmla="*/ 129 w 232"/>
                <a:gd name="T77" fmla="*/ 264 h 264"/>
                <a:gd name="T78" fmla="*/ 77 w 232"/>
                <a:gd name="T79" fmla="*/ 255 h 264"/>
                <a:gd name="T80" fmla="*/ 36 w 232"/>
                <a:gd name="T81" fmla="*/ 230 h 264"/>
                <a:gd name="T82" fmla="*/ 10 w 232"/>
                <a:gd name="T83" fmla="*/ 190 h 264"/>
                <a:gd name="T84" fmla="*/ 0 w 232"/>
                <a:gd name="T85" fmla="*/ 140 h 264"/>
                <a:gd name="T86" fmla="*/ 31 w 232"/>
                <a:gd name="T87" fmla="*/ 3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264">
                  <a:moveTo>
                    <a:pt x="90" y="26"/>
                  </a:moveTo>
                  <a:cubicBezTo>
                    <a:pt x="81" y="32"/>
                    <a:pt x="73" y="40"/>
                    <a:pt x="67" y="49"/>
                  </a:cubicBezTo>
                  <a:cubicBezTo>
                    <a:pt x="62" y="58"/>
                    <a:pt x="57" y="68"/>
                    <a:pt x="54" y="79"/>
                  </a:cubicBezTo>
                  <a:cubicBezTo>
                    <a:pt x="51" y="89"/>
                    <a:pt x="49" y="100"/>
                    <a:pt x="49" y="109"/>
                  </a:cubicBezTo>
                  <a:cubicBezTo>
                    <a:pt x="60" y="110"/>
                    <a:pt x="71" y="110"/>
                    <a:pt x="83" y="110"/>
                  </a:cubicBezTo>
                  <a:cubicBezTo>
                    <a:pt x="95" y="111"/>
                    <a:pt x="106" y="111"/>
                    <a:pt x="118" y="111"/>
                  </a:cubicBezTo>
                  <a:cubicBezTo>
                    <a:pt x="129" y="111"/>
                    <a:pt x="141" y="111"/>
                    <a:pt x="153" y="110"/>
                  </a:cubicBezTo>
                  <a:cubicBezTo>
                    <a:pt x="165" y="110"/>
                    <a:pt x="177" y="110"/>
                    <a:pt x="188" y="109"/>
                  </a:cubicBezTo>
                  <a:cubicBezTo>
                    <a:pt x="188" y="100"/>
                    <a:pt x="187" y="90"/>
                    <a:pt x="186" y="79"/>
                  </a:cubicBezTo>
                  <a:cubicBezTo>
                    <a:pt x="184" y="68"/>
                    <a:pt x="181" y="58"/>
                    <a:pt x="176" y="49"/>
                  </a:cubicBezTo>
                  <a:cubicBezTo>
                    <a:pt x="172" y="40"/>
                    <a:pt x="165" y="32"/>
                    <a:pt x="156" y="26"/>
                  </a:cubicBezTo>
                  <a:cubicBezTo>
                    <a:pt x="148" y="20"/>
                    <a:pt x="137" y="17"/>
                    <a:pt x="123" y="17"/>
                  </a:cubicBezTo>
                  <a:cubicBezTo>
                    <a:pt x="110" y="17"/>
                    <a:pt x="99" y="20"/>
                    <a:pt x="90" y="26"/>
                  </a:cubicBezTo>
                  <a:close/>
                  <a:moveTo>
                    <a:pt x="31" y="38"/>
                  </a:moveTo>
                  <a:cubicBezTo>
                    <a:pt x="52" y="13"/>
                    <a:pt x="82" y="0"/>
                    <a:pt x="122" y="0"/>
                  </a:cubicBezTo>
                  <a:cubicBezTo>
                    <a:pt x="140" y="0"/>
                    <a:pt x="157" y="3"/>
                    <a:pt x="170" y="9"/>
                  </a:cubicBezTo>
                  <a:cubicBezTo>
                    <a:pt x="184" y="15"/>
                    <a:pt x="195" y="23"/>
                    <a:pt x="204" y="32"/>
                  </a:cubicBezTo>
                  <a:cubicBezTo>
                    <a:pt x="214" y="42"/>
                    <a:pt x="220" y="54"/>
                    <a:pt x="225" y="67"/>
                  </a:cubicBezTo>
                  <a:cubicBezTo>
                    <a:pt x="229" y="80"/>
                    <a:pt x="232" y="94"/>
                    <a:pt x="232" y="109"/>
                  </a:cubicBezTo>
                  <a:cubicBezTo>
                    <a:pt x="232" y="112"/>
                    <a:pt x="231" y="116"/>
                    <a:pt x="231" y="119"/>
                  </a:cubicBezTo>
                  <a:cubicBezTo>
                    <a:pt x="231" y="122"/>
                    <a:pt x="231" y="126"/>
                    <a:pt x="231" y="129"/>
                  </a:cubicBezTo>
                  <a:cubicBezTo>
                    <a:pt x="212" y="129"/>
                    <a:pt x="193" y="128"/>
                    <a:pt x="174" y="128"/>
                  </a:cubicBezTo>
                  <a:cubicBezTo>
                    <a:pt x="155" y="128"/>
                    <a:pt x="136" y="128"/>
                    <a:pt x="117" y="128"/>
                  </a:cubicBezTo>
                  <a:cubicBezTo>
                    <a:pt x="106" y="128"/>
                    <a:pt x="94" y="128"/>
                    <a:pt x="82" y="128"/>
                  </a:cubicBezTo>
                  <a:cubicBezTo>
                    <a:pt x="71" y="128"/>
                    <a:pt x="59" y="129"/>
                    <a:pt x="48" y="129"/>
                  </a:cubicBezTo>
                  <a:cubicBezTo>
                    <a:pt x="47" y="131"/>
                    <a:pt x="47" y="134"/>
                    <a:pt x="47" y="137"/>
                  </a:cubicBezTo>
                  <a:cubicBezTo>
                    <a:pt x="47" y="144"/>
                    <a:pt x="47" y="144"/>
                    <a:pt x="47" y="144"/>
                  </a:cubicBezTo>
                  <a:cubicBezTo>
                    <a:pt x="47" y="158"/>
                    <a:pt x="49" y="171"/>
                    <a:pt x="53" y="184"/>
                  </a:cubicBezTo>
                  <a:cubicBezTo>
                    <a:pt x="57" y="196"/>
                    <a:pt x="63" y="206"/>
                    <a:pt x="71" y="215"/>
                  </a:cubicBezTo>
                  <a:cubicBezTo>
                    <a:pt x="79" y="224"/>
                    <a:pt x="88" y="231"/>
                    <a:pt x="99" y="236"/>
                  </a:cubicBezTo>
                  <a:cubicBezTo>
                    <a:pt x="111" y="241"/>
                    <a:pt x="124" y="244"/>
                    <a:pt x="139" y="244"/>
                  </a:cubicBezTo>
                  <a:cubicBezTo>
                    <a:pt x="146" y="244"/>
                    <a:pt x="153" y="243"/>
                    <a:pt x="160" y="241"/>
                  </a:cubicBezTo>
                  <a:cubicBezTo>
                    <a:pt x="168" y="239"/>
                    <a:pt x="175" y="236"/>
                    <a:pt x="182" y="233"/>
                  </a:cubicBezTo>
                  <a:cubicBezTo>
                    <a:pt x="189" y="229"/>
                    <a:pt x="196" y="225"/>
                    <a:pt x="202" y="221"/>
                  </a:cubicBezTo>
                  <a:cubicBezTo>
                    <a:pt x="208" y="216"/>
                    <a:pt x="214" y="211"/>
                    <a:pt x="218" y="205"/>
                  </a:cubicBezTo>
                  <a:cubicBezTo>
                    <a:pt x="221" y="207"/>
                    <a:pt x="221" y="207"/>
                    <a:pt x="221" y="207"/>
                  </a:cubicBezTo>
                  <a:cubicBezTo>
                    <a:pt x="218" y="233"/>
                    <a:pt x="218" y="233"/>
                    <a:pt x="218" y="233"/>
                  </a:cubicBezTo>
                  <a:cubicBezTo>
                    <a:pt x="207" y="242"/>
                    <a:pt x="194" y="249"/>
                    <a:pt x="178" y="255"/>
                  </a:cubicBezTo>
                  <a:cubicBezTo>
                    <a:pt x="163" y="261"/>
                    <a:pt x="146" y="264"/>
                    <a:pt x="129" y="264"/>
                  </a:cubicBezTo>
                  <a:cubicBezTo>
                    <a:pt x="110" y="264"/>
                    <a:pt x="93" y="261"/>
                    <a:pt x="77" y="255"/>
                  </a:cubicBezTo>
                  <a:cubicBezTo>
                    <a:pt x="61" y="249"/>
                    <a:pt x="48" y="241"/>
                    <a:pt x="36" y="230"/>
                  </a:cubicBezTo>
                  <a:cubicBezTo>
                    <a:pt x="25" y="218"/>
                    <a:pt x="16" y="205"/>
                    <a:pt x="10" y="190"/>
                  </a:cubicBezTo>
                  <a:cubicBezTo>
                    <a:pt x="3" y="175"/>
                    <a:pt x="0" y="158"/>
                    <a:pt x="0" y="140"/>
                  </a:cubicBezTo>
                  <a:cubicBezTo>
                    <a:pt x="0" y="97"/>
                    <a:pt x="11" y="62"/>
                    <a:pt x="31" y="3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8" name="Freeform 321"/>
            <p:cNvSpPr>
              <a:spLocks/>
            </p:cNvSpPr>
            <p:nvPr userDrawn="1"/>
          </p:nvSpPr>
          <p:spPr bwMode="auto">
            <a:xfrm>
              <a:off x="5159375" y="4886325"/>
              <a:ext cx="63500" cy="101600"/>
            </a:xfrm>
            <a:custGeom>
              <a:avLst/>
              <a:gdLst>
                <a:gd name="T0" fmla="*/ 24 w 164"/>
                <a:gd name="T1" fmla="*/ 221 h 264"/>
                <a:gd name="T2" fmla="*/ 38 w 164"/>
                <a:gd name="T3" fmla="*/ 233 h 264"/>
                <a:gd name="T4" fmla="*/ 55 w 164"/>
                <a:gd name="T5" fmla="*/ 242 h 264"/>
                <a:gd name="T6" fmla="*/ 76 w 164"/>
                <a:gd name="T7" fmla="*/ 246 h 264"/>
                <a:gd name="T8" fmla="*/ 95 w 164"/>
                <a:gd name="T9" fmla="*/ 242 h 264"/>
                <a:gd name="T10" fmla="*/ 112 w 164"/>
                <a:gd name="T11" fmla="*/ 233 h 264"/>
                <a:gd name="T12" fmla="*/ 123 w 164"/>
                <a:gd name="T13" fmla="*/ 219 h 264"/>
                <a:gd name="T14" fmla="*/ 127 w 164"/>
                <a:gd name="T15" fmla="*/ 198 h 264"/>
                <a:gd name="T16" fmla="*/ 118 w 164"/>
                <a:gd name="T17" fmla="*/ 172 h 264"/>
                <a:gd name="T18" fmla="*/ 95 w 164"/>
                <a:gd name="T19" fmla="*/ 158 h 264"/>
                <a:gd name="T20" fmla="*/ 65 w 164"/>
                <a:gd name="T21" fmla="*/ 148 h 264"/>
                <a:gd name="T22" fmla="*/ 35 w 164"/>
                <a:gd name="T23" fmla="*/ 136 h 264"/>
                <a:gd name="T24" fmla="*/ 12 w 164"/>
                <a:gd name="T25" fmla="*/ 116 h 264"/>
                <a:gd name="T26" fmla="*/ 2 w 164"/>
                <a:gd name="T27" fmla="*/ 81 h 264"/>
                <a:gd name="T28" fmla="*/ 8 w 164"/>
                <a:gd name="T29" fmla="*/ 48 h 264"/>
                <a:gd name="T30" fmla="*/ 25 w 164"/>
                <a:gd name="T31" fmla="*/ 23 h 264"/>
                <a:gd name="T32" fmla="*/ 53 w 164"/>
                <a:gd name="T33" fmla="*/ 6 h 264"/>
                <a:gd name="T34" fmla="*/ 90 w 164"/>
                <a:gd name="T35" fmla="*/ 0 h 264"/>
                <a:gd name="T36" fmla="*/ 123 w 164"/>
                <a:gd name="T37" fmla="*/ 6 h 264"/>
                <a:gd name="T38" fmla="*/ 149 w 164"/>
                <a:gd name="T39" fmla="*/ 15 h 264"/>
                <a:gd name="T40" fmla="*/ 141 w 164"/>
                <a:gd name="T41" fmla="*/ 35 h 264"/>
                <a:gd name="T42" fmla="*/ 136 w 164"/>
                <a:gd name="T43" fmla="*/ 53 h 264"/>
                <a:gd name="T44" fmla="*/ 130 w 164"/>
                <a:gd name="T45" fmla="*/ 53 h 264"/>
                <a:gd name="T46" fmla="*/ 113 w 164"/>
                <a:gd name="T47" fmla="*/ 30 h 264"/>
                <a:gd name="T48" fmla="*/ 83 w 164"/>
                <a:gd name="T49" fmla="*/ 20 h 264"/>
                <a:gd name="T50" fmla="*/ 68 w 164"/>
                <a:gd name="T51" fmla="*/ 23 h 264"/>
                <a:gd name="T52" fmla="*/ 54 w 164"/>
                <a:gd name="T53" fmla="*/ 31 h 264"/>
                <a:gd name="T54" fmla="*/ 43 w 164"/>
                <a:gd name="T55" fmla="*/ 45 h 264"/>
                <a:gd name="T56" fmla="*/ 39 w 164"/>
                <a:gd name="T57" fmla="*/ 65 h 264"/>
                <a:gd name="T58" fmla="*/ 48 w 164"/>
                <a:gd name="T59" fmla="*/ 91 h 264"/>
                <a:gd name="T60" fmla="*/ 71 w 164"/>
                <a:gd name="T61" fmla="*/ 106 h 264"/>
                <a:gd name="T62" fmla="*/ 101 w 164"/>
                <a:gd name="T63" fmla="*/ 115 h 264"/>
                <a:gd name="T64" fmla="*/ 131 w 164"/>
                <a:gd name="T65" fmla="*/ 126 h 264"/>
                <a:gd name="T66" fmla="*/ 154 w 164"/>
                <a:gd name="T67" fmla="*/ 146 h 264"/>
                <a:gd name="T68" fmla="*/ 164 w 164"/>
                <a:gd name="T69" fmla="*/ 181 h 264"/>
                <a:gd name="T70" fmla="*/ 157 w 164"/>
                <a:gd name="T71" fmla="*/ 212 h 264"/>
                <a:gd name="T72" fmla="*/ 138 w 164"/>
                <a:gd name="T73" fmla="*/ 239 h 264"/>
                <a:gd name="T74" fmla="*/ 108 w 164"/>
                <a:gd name="T75" fmla="*/ 257 h 264"/>
                <a:gd name="T76" fmla="*/ 68 w 164"/>
                <a:gd name="T77" fmla="*/ 264 h 264"/>
                <a:gd name="T78" fmla="*/ 27 w 164"/>
                <a:gd name="T79" fmla="*/ 259 h 264"/>
                <a:gd name="T80" fmla="*/ 0 w 164"/>
                <a:gd name="T81" fmla="*/ 248 h 264"/>
                <a:gd name="T82" fmla="*/ 6 w 164"/>
                <a:gd name="T83" fmla="*/ 229 h 264"/>
                <a:gd name="T84" fmla="*/ 10 w 164"/>
                <a:gd name="T85" fmla="*/ 209 h 264"/>
                <a:gd name="T86" fmla="*/ 16 w 164"/>
                <a:gd name="T87" fmla="*/ 209 h 264"/>
                <a:gd name="T88" fmla="*/ 24 w 164"/>
                <a:gd name="T89" fmla="*/ 22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4" h="264">
                  <a:moveTo>
                    <a:pt x="24" y="221"/>
                  </a:moveTo>
                  <a:cubicBezTo>
                    <a:pt x="28" y="225"/>
                    <a:pt x="33" y="229"/>
                    <a:pt x="38" y="233"/>
                  </a:cubicBezTo>
                  <a:cubicBezTo>
                    <a:pt x="43" y="236"/>
                    <a:pt x="49" y="239"/>
                    <a:pt x="55" y="242"/>
                  </a:cubicBezTo>
                  <a:cubicBezTo>
                    <a:pt x="62" y="244"/>
                    <a:pt x="69" y="246"/>
                    <a:pt x="76" y="246"/>
                  </a:cubicBezTo>
                  <a:cubicBezTo>
                    <a:pt x="83" y="246"/>
                    <a:pt x="89" y="245"/>
                    <a:pt x="95" y="242"/>
                  </a:cubicBezTo>
                  <a:cubicBezTo>
                    <a:pt x="101" y="240"/>
                    <a:pt x="107" y="237"/>
                    <a:pt x="112" y="233"/>
                  </a:cubicBezTo>
                  <a:cubicBezTo>
                    <a:pt x="116" y="230"/>
                    <a:pt x="120" y="225"/>
                    <a:pt x="123" y="219"/>
                  </a:cubicBezTo>
                  <a:cubicBezTo>
                    <a:pt x="126" y="212"/>
                    <a:pt x="127" y="206"/>
                    <a:pt x="127" y="198"/>
                  </a:cubicBezTo>
                  <a:cubicBezTo>
                    <a:pt x="127" y="187"/>
                    <a:pt x="124" y="178"/>
                    <a:pt x="118" y="172"/>
                  </a:cubicBezTo>
                  <a:cubicBezTo>
                    <a:pt x="112" y="167"/>
                    <a:pt x="104" y="162"/>
                    <a:pt x="95" y="158"/>
                  </a:cubicBezTo>
                  <a:cubicBezTo>
                    <a:pt x="86" y="154"/>
                    <a:pt x="76" y="151"/>
                    <a:pt x="65" y="148"/>
                  </a:cubicBezTo>
                  <a:cubicBezTo>
                    <a:pt x="54" y="145"/>
                    <a:pt x="44" y="141"/>
                    <a:pt x="35" y="136"/>
                  </a:cubicBezTo>
                  <a:cubicBezTo>
                    <a:pt x="25" y="131"/>
                    <a:pt x="18" y="124"/>
                    <a:pt x="12" y="116"/>
                  </a:cubicBezTo>
                  <a:cubicBezTo>
                    <a:pt x="5" y="107"/>
                    <a:pt x="2" y="96"/>
                    <a:pt x="2" y="81"/>
                  </a:cubicBezTo>
                  <a:cubicBezTo>
                    <a:pt x="2" y="69"/>
                    <a:pt x="4" y="58"/>
                    <a:pt x="8" y="48"/>
                  </a:cubicBezTo>
                  <a:cubicBezTo>
                    <a:pt x="12" y="39"/>
                    <a:pt x="18" y="30"/>
                    <a:pt x="25" y="23"/>
                  </a:cubicBezTo>
                  <a:cubicBezTo>
                    <a:pt x="32" y="16"/>
                    <a:pt x="42" y="11"/>
                    <a:pt x="53" y="6"/>
                  </a:cubicBezTo>
                  <a:cubicBezTo>
                    <a:pt x="63" y="2"/>
                    <a:pt x="76" y="0"/>
                    <a:pt x="90" y="0"/>
                  </a:cubicBezTo>
                  <a:cubicBezTo>
                    <a:pt x="103" y="0"/>
                    <a:pt x="114" y="2"/>
                    <a:pt x="123" y="6"/>
                  </a:cubicBezTo>
                  <a:cubicBezTo>
                    <a:pt x="132" y="9"/>
                    <a:pt x="141" y="13"/>
                    <a:pt x="149" y="15"/>
                  </a:cubicBezTo>
                  <a:cubicBezTo>
                    <a:pt x="146" y="21"/>
                    <a:pt x="143" y="27"/>
                    <a:pt x="141" y="35"/>
                  </a:cubicBezTo>
                  <a:cubicBezTo>
                    <a:pt x="138" y="43"/>
                    <a:pt x="137" y="49"/>
                    <a:pt x="136" y="53"/>
                  </a:cubicBezTo>
                  <a:cubicBezTo>
                    <a:pt x="130" y="53"/>
                    <a:pt x="130" y="53"/>
                    <a:pt x="130" y="53"/>
                  </a:cubicBezTo>
                  <a:cubicBezTo>
                    <a:pt x="127" y="45"/>
                    <a:pt x="121" y="37"/>
                    <a:pt x="113" y="30"/>
                  </a:cubicBezTo>
                  <a:cubicBezTo>
                    <a:pt x="105" y="24"/>
                    <a:pt x="95" y="20"/>
                    <a:pt x="83" y="20"/>
                  </a:cubicBezTo>
                  <a:cubicBezTo>
                    <a:pt x="78" y="20"/>
                    <a:pt x="73" y="21"/>
                    <a:pt x="68" y="23"/>
                  </a:cubicBezTo>
                  <a:cubicBezTo>
                    <a:pt x="63" y="25"/>
                    <a:pt x="58" y="27"/>
                    <a:pt x="54" y="31"/>
                  </a:cubicBezTo>
                  <a:cubicBezTo>
                    <a:pt x="49" y="34"/>
                    <a:pt x="46" y="39"/>
                    <a:pt x="43" y="45"/>
                  </a:cubicBezTo>
                  <a:cubicBezTo>
                    <a:pt x="40" y="50"/>
                    <a:pt x="39" y="57"/>
                    <a:pt x="39" y="65"/>
                  </a:cubicBezTo>
                  <a:cubicBezTo>
                    <a:pt x="39" y="76"/>
                    <a:pt x="42" y="85"/>
                    <a:pt x="48" y="91"/>
                  </a:cubicBezTo>
                  <a:cubicBezTo>
                    <a:pt x="54" y="98"/>
                    <a:pt x="62" y="102"/>
                    <a:pt x="71" y="106"/>
                  </a:cubicBezTo>
                  <a:cubicBezTo>
                    <a:pt x="80" y="109"/>
                    <a:pt x="90" y="113"/>
                    <a:pt x="101" y="115"/>
                  </a:cubicBezTo>
                  <a:cubicBezTo>
                    <a:pt x="112" y="118"/>
                    <a:pt x="122" y="122"/>
                    <a:pt x="131" y="126"/>
                  </a:cubicBezTo>
                  <a:cubicBezTo>
                    <a:pt x="141" y="131"/>
                    <a:pt x="148" y="138"/>
                    <a:pt x="154" y="146"/>
                  </a:cubicBezTo>
                  <a:cubicBezTo>
                    <a:pt x="161" y="155"/>
                    <a:pt x="164" y="167"/>
                    <a:pt x="164" y="181"/>
                  </a:cubicBezTo>
                  <a:cubicBezTo>
                    <a:pt x="164" y="192"/>
                    <a:pt x="161" y="202"/>
                    <a:pt x="157" y="212"/>
                  </a:cubicBezTo>
                  <a:cubicBezTo>
                    <a:pt x="153" y="222"/>
                    <a:pt x="146" y="231"/>
                    <a:pt x="138" y="239"/>
                  </a:cubicBezTo>
                  <a:cubicBezTo>
                    <a:pt x="130" y="247"/>
                    <a:pt x="120" y="253"/>
                    <a:pt x="108" y="257"/>
                  </a:cubicBezTo>
                  <a:cubicBezTo>
                    <a:pt x="96" y="262"/>
                    <a:pt x="83" y="264"/>
                    <a:pt x="68" y="264"/>
                  </a:cubicBezTo>
                  <a:cubicBezTo>
                    <a:pt x="52" y="264"/>
                    <a:pt x="38" y="262"/>
                    <a:pt x="27" y="259"/>
                  </a:cubicBezTo>
                  <a:cubicBezTo>
                    <a:pt x="17" y="256"/>
                    <a:pt x="7" y="252"/>
                    <a:pt x="0" y="248"/>
                  </a:cubicBezTo>
                  <a:cubicBezTo>
                    <a:pt x="2" y="243"/>
                    <a:pt x="4" y="237"/>
                    <a:pt x="6" y="229"/>
                  </a:cubicBezTo>
                  <a:cubicBezTo>
                    <a:pt x="9" y="221"/>
                    <a:pt x="10" y="214"/>
                    <a:pt x="10" y="209"/>
                  </a:cubicBezTo>
                  <a:cubicBezTo>
                    <a:pt x="16" y="209"/>
                    <a:pt x="16" y="209"/>
                    <a:pt x="16" y="209"/>
                  </a:cubicBezTo>
                  <a:cubicBezTo>
                    <a:pt x="18" y="212"/>
                    <a:pt x="21" y="216"/>
                    <a:pt x="24" y="2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9" name="Freeform 322"/>
            <p:cNvSpPr>
              <a:spLocks/>
            </p:cNvSpPr>
            <p:nvPr userDrawn="1"/>
          </p:nvSpPr>
          <p:spPr bwMode="auto">
            <a:xfrm>
              <a:off x="5257800" y="4887913"/>
              <a:ext cx="82550" cy="100013"/>
            </a:xfrm>
            <a:custGeom>
              <a:avLst/>
              <a:gdLst>
                <a:gd name="T0" fmla="*/ 1 w 215"/>
                <a:gd name="T1" fmla="*/ 125 h 259"/>
                <a:gd name="T2" fmla="*/ 2 w 215"/>
                <a:gd name="T3" fmla="*/ 85 h 259"/>
                <a:gd name="T4" fmla="*/ 1 w 215"/>
                <a:gd name="T5" fmla="*/ 45 h 259"/>
                <a:gd name="T6" fmla="*/ 1 w 215"/>
                <a:gd name="T7" fmla="*/ 0 h 259"/>
                <a:gd name="T8" fmla="*/ 23 w 215"/>
                <a:gd name="T9" fmla="*/ 3 h 259"/>
                <a:gd name="T10" fmla="*/ 45 w 215"/>
                <a:gd name="T11" fmla="*/ 0 h 259"/>
                <a:gd name="T12" fmla="*/ 41 w 215"/>
                <a:gd name="T13" fmla="*/ 71 h 259"/>
                <a:gd name="T14" fmla="*/ 39 w 215"/>
                <a:gd name="T15" fmla="*/ 149 h 259"/>
                <a:gd name="T16" fmla="*/ 44 w 215"/>
                <a:gd name="T17" fmla="*/ 191 h 259"/>
                <a:gd name="T18" fmla="*/ 55 w 215"/>
                <a:gd name="T19" fmla="*/ 213 h 259"/>
                <a:gd name="T20" fmla="*/ 74 w 215"/>
                <a:gd name="T21" fmla="*/ 228 h 259"/>
                <a:gd name="T22" fmla="*/ 101 w 215"/>
                <a:gd name="T23" fmla="*/ 233 h 259"/>
                <a:gd name="T24" fmla="*/ 138 w 215"/>
                <a:gd name="T25" fmla="*/ 223 h 259"/>
                <a:gd name="T26" fmla="*/ 160 w 215"/>
                <a:gd name="T27" fmla="*/ 199 h 259"/>
                <a:gd name="T28" fmla="*/ 166 w 215"/>
                <a:gd name="T29" fmla="*/ 183 h 259"/>
                <a:gd name="T30" fmla="*/ 169 w 215"/>
                <a:gd name="T31" fmla="*/ 166 h 259"/>
                <a:gd name="T32" fmla="*/ 171 w 215"/>
                <a:gd name="T33" fmla="*/ 138 h 259"/>
                <a:gd name="T34" fmla="*/ 171 w 215"/>
                <a:gd name="T35" fmla="*/ 88 h 259"/>
                <a:gd name="T36" fmla="*/ 171 w 215"/>
                <a:gd name="T37" fmla="*/ 43 h 259"/>
                <a:gd name="T38" fmla="*/ 171 w 215"/>
                <a:gd name="T39" fmla="*/ 21 h 259"/>
                <a:gd name="T40" fmla="*/ 170 w 215"/>
                <a:gd name="T41" fmla="*/ 0 h 259"/>
                <a:gd name="T42" fmla="*/ 181 w 215"/>
                <a:gd name="T43" fmla="*/ 2 h 259"/>
                <a:gd name="T44" fmla="*/ 192 w 215"/>
                <a:gd name="T45" fmla="*/ 3 h 259"/>
                <a:gd name="T46" fmla="*/ 204 w 215"/>
                <a:gd name="T47" fmla="*/ 2 h 259"/>
                <a:gd name="T48" fmla="*/ 215 w 215"/>
                <a:gd name="T49" fmla="*/ 0 h 259"/>
                <a:gd name="T50" fmla="*/ 212 w 215"/>
                <a:gd name="T51" fmla="*/ 81 h 259"/>
                <a:gd name="T52" fmla="*/ 211 w 215"/>
                <a:gd name="T53" fmla="*/ 162 h 259"/>
                <a:gd name="T54" fmla="*/ 212 w 215"/>
                <a:gd name="T55" fmla="*/ 209 h 259"/>
                <a:gd name="T56" fmla="*/ 214 w 215"/>
                <a:gd name="T57" fmla="*/ 254 h 259"/>
                <a:gd name="T58" fmla="*/ 192 w 215"/>
                <a:gd name="T59" fmla="*/ 252 h 259"/>
                <a:gd name="T60" fmla="*/ 171 w 215"/>
                <a:gd name="T61" fmla="*/ 254 h 259"/>
                <a:gd name="T62" fmla="*/ 172 w 215"/>
                <a:gd name="T63" fmla="*/ 243 h 259"/>
                <a:gd name="T64" fmla="*/ 172 w 215"/>
                <a:gd name="T65" fmla="*/ 232 h 259"/>
                <a:gd name="T66" fmla="*/ 172 w 215"/>
                <a:gd name="T67" fmla="*/ 209 h 259"/>
                <a:gd name="T68" fmla="*/ 171 w 215"/>
                <a:gd name="T69" fmla="*/ 209 h 259"/>
                <a:gd name="T70" fmla="*/ 136 w 215"/>
                <a:gd name="T71" fmla="*/ 247 h 259"/>
                <a:gd name="T72" fmla="*/ 88 w 215"/>
                <a:gd name="T73" fmla="*/ 259 h 259"/>
                <a:gd name="T74" fmla="*/ 24 w 215"/>
                <a:gd name="T75" fmla="*/ 237 h 259"/>
                <a:gd name="T76" fmla="*/ 0 w 215"/>
                <a:gd name="T77" fmla="*/ 173 h 259"/>
                <a:gd name="T78" fmla="*/ 1 w 215"/>
                <a:gd name="T79" fmla="*/ 12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5" h="259">
                  <a:moveTo>
                    <a:pt x="1" y="125"/>
                  </a:moveTo>
                  <a:cubicBezTo>
                    <a:pt x="1" y="112"/>
                    <a:pt x="2" y="98"/>
                    <a:pt x="2" y="85"/>
                  </a:cubicBezTo>
                  <a:cubicBezTo>
                    <a:pt x="2" y="73"/>
                    <a:pt x="2" y="59"/>
                    <a:pt x="1" y="45"/>
                  </a:cubicBezTo>
                  <a:cubicBezTo>
                    <a:pt x="1" y="30"/>
                    <a:pt x="1" y="15"/>
                    <a:pt x="1" y="0"/>
                  </a:cubicBezTo>
                  <a:cubicBezTo>
                    <a:pt x="10" y="2"/>
                    <a:pt x="17" y="3"/>
                    <a:pt x="23" y="3"/>
                  </a:cubicBezTo>
                  <a:cubicBezTo>
                    <a:pt x="29" y="3"/>
                    <a:pt x="36" y="2"/>
                    <a:pt x="45" y="0"/>
                  </a:cubicBezTo>
                  <a:cubicBezTo>
                    <a:pt x="43" y="22"/>
                    <a:pt x="41" y="45"/>
                    <a:pt x="41" y="71"/>
                  </a:cubicBezTo>
                  <a:cubicBezTo>
                    <a:pt x="40" y="96"/>
                    <a:pt x="39" y="122"/>
                    <a:pt x="39" y="149"/>
                  </a:cubicBezTo>
                  <a:cubicBezTo>
                    <a:pt x="39" y="167"/>
                    <a:pt x="41" y="181"/>
                    <a:pt x="44" y="191"/>
                  </a:cubicBezTo>
                  <a:cubicBezTo>
                    <a:pt x="47" y="201"/>
                    <a:pt x="51" y="208"/>
                    <a:pt x="55" y="213"/>
                  </a:cubicBezTo>
                  <a:cubicBezTo>
                    <a:pt x="60" y="219"/>
                    <a:pt x="67" y="224"/>
                    <a:pt x="74" y="228"/>
                  </a:cubicBezTo>
                  <a:cubicBezTo>
                    <a:pt x="82" y="231"/>
                    <a:pt x="91" y="233"/>
                    <a:pt x="101" y="233"/>
                  </a:cubicBezTo>
                  <a:cubicBezTo>
                    <a:pt x="116" y="233"/>
                    <a:pt x="128" y="230"/>
                    <a:pt x="138" y="223"/>
                  </a:cubicBezTo>
                  <a:cubicBezTo>
                    <a:pt x="148" y="217"/>
                    <a:pt x="156" y="209"/>
                    <a:pt x="160" y="199"/>
                  </a:cubicBezTo>
                  <a:cubicBezTo>
                    <a:pt x="163" y="193"/>
                    <a:pt x="165" y="188"/>
                    <a:pt x="166" y="183"/>
                  </a:cubicBezTo>
                  <a:cubicBezTo>
                    <a:pt x="167" y="179"/>
                    <a:pt x="169" y="174"/>
                    <a:pt x="169" y="166"/>
                  </a:cubicBezTo>
                  <a:cubicBezTo>
                    <a:pt x="170" y="159"/>
                    <a:pt x="171" y="150"/>
                    <a:pt x="171" y="138"/>
                  </a:cubicBezTo>
                  <a:cubicBezTo>
                    <a:pt x="171" y="125"/>
                    <a:pt x="171" y="109"/>
                    <a:pt x="171" y="88"/>
                  </a:cubicBezTo>
                  <a:cubicBezTo>
                    <a:pt x="171" y="43"/>
                    <a:pt x="171" y="43"/>
                    <a:pt x="171" y="43"/>
                  </a:cubicBezTo>
                  <a:cubicBezTo>
                    <a:pt x="171" y="35"/>
                    <a:pt x="171" y="28"/>
                    <a:pt x="171" y="21"/>
                  </a:cubicBezTo>
                  <a:cubicBezTo>
                    <a:pt x="171" y="13"/>
                    <a:pt x="170" y="7"/>
                    <a:pt x="170" y="0"/>
                  </a:cubicBezTo>
                  <a:cubicBezTo>
                    <a:pt x="174" y="1"/>
                    <a:pt x="177" y="2"/>
                    <a:pt x="181" y="2"/>
                  </a:cubicBezTo>
                  <a:cubicBezTo>
                    <a:pt x="185" y="3"/>
                    <a:pt x="188" y="3"/>
                    <a:pt x="192" y="3"/>
                  </a:cubicBezTo>
                  <a:cubicBezTo>
                    <a:pt x="196" y="3"/>
                    <a:pt x="200" y="3"/>
                    <a:pt x="204" y="2"/>
                  </a:cubicBezTo>
                  <a:cubicBezTo>
                    <a:pt x="207" y="2"/>
                    <a:pt x="211" y="1"/>
                    <a:pt x="215" y="0"/>
                  </a:cubicBezTo>
                  <a:cubicBezTo>
                    <a:pt x="213" y="28"/>
                    <a:pt x="212" y="55"/>
                    <a:pt x="212" y="81"/>
                  </a:cubicBezTo>
                  <a:cubicBezTo>
                    <a:pt x="211" y="106"/>
                    <a:pt x="211" y="134"/>
                    <a:pt x="211" y="162"/>
                  </a:cubicBezTo>
                  <a:cubicBezTo>
                    <a:pt x="211" y="178"/>
                    <a:pt x="211" y="194"/>
                    <a:pt x="212" y="209"/>
                  </a:cubicBezTo>
                  <a:cubicBezTo>
                    <a:pt x="212" y="225"/>
                    <a:pt x="213" y="239"/>
                    <a:pt x="214" y="254"/>
                  </a:cubicBezTo>
                  <a:cubicBezTo>
                    <a:pt x="206" y="253"/>
                    <a:pt x="199" y="252"/>
                    <a:pt x="192" y="252"/>
                  </a:cubicBezTo>
                  <a:cubicBezTo>
                    <a:pt x="186" y="252"/>
                    <a:pt x="178" y="253"/>
                    <a:pt x="171" y="254"/>
                  </a:cubicBezTo>
                  <a:cubicBezTo>
                    <a:pt x="172" y="250"/>
                    <a:pt x="172" y="247"/>
                    <a:pt x="172" y="243"/>
                  </a:cubicBezTo>
                  <a:cubicBezTo>
                    <a:pt x="172" y="240"/>
                    <a:pt x="172" y="236"/>
                    <a:pt x="172" y="232"/>
                  </a:cubicBezTo>
                  <a:cubicBezTo>
                    <a:pt x="172" y="209"/>
                    <a:pt x="172" y="209"/>
                    <a:pt x="172" y="209"/>
                  </a:cubicBezTo>
                  <a:cubicBezTo>
                    <a:pt x="171" y="209"/>
                    <a:pt x="171" y="209"/>
                    <a:pt x="171" y="209"/>
                  </a:cubicBezTo>
                  <a:cubicBezTo>
                    <a:pt x="162" y="226"/>
                    <a:pt x="150" y="239"/>
                    <a:pt x="136" y="247"/>
                  </a:cubicBezTo>
                  <a:cubicBezTo>
                    <a:pt x="121" y="255"/>
                    <a:pt x="105" y="259"/>
                    <a:pt x="88" y="259"/>
                  </a:cubicBezTo>
                  <a:cubicBezTo>
                    <a:pt x="61" y="259"/>
                    <a:pt x="39" y="252"/>
                    <a:pt x="24" y="237"/>
                  </a:cubicBezTo>
                  <a:cubicBezTo>
                    <a:pt x="8" y="222"/>
                    <a:pt x="0" y="201"/>
                    <a:pt x="0" y="173"/>
                  </a:cubicBezTo>
                  <a:cubicBezTo>
                    <a:pt x="0" y="154"/>
                    <a:pt x="0" y="138"/>
                    <a:pt x="1" y="12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70" name="Freeform 323"/>
            <p:cNvSpPr>
              <a:spLocks/>
            </p:cNvSpPr>
            <p:nvPr userDrawn="1"/>
          </p:nvSpPr>
          <p:spPr bwMode="auto">
            <a:xfrm>
              <a:off x="5387975" y="4832350"/>
              <a:ext cx="19050" cy="153988"/>
            </a:xfrm>
            <a:custGeom>
              <a:avLst/>
              <a:gdLst>
                <a:gd name="T0" fmla="*/ 4 w 48"/>
                <a:gd name="T1" fmla="*/ 114 h 401"/>
                <a:gd name="T2" fmla="*/ 3 w 48"/>
                <a:gd name="T3" fmla="*/ 72 h 401"/>
                <a:gd name="T4" fmla="*/ 2 w 48"/>
                <a:gd name="T5" fmla="*/ 32 h 401"/>
                <a:gd name="T6" fmla="*/ 0 w 48"/>
                <a:gd name="T7" fmla="*/ 0 h 401"/>
                <a:gd name="T8" fmla="*/ 24 w 48"/>
                <a:gd name="T9" fmla="*/ 3 h 401"/>
                <a:gd name="T10" fmla="*/ 48 w 48"/>
                <a:gd name="T11" fmla="*/ 0 h 401"/>
                <a:gd name="T12" fmla="*/ 46 w 48"/>
                <a:gd name="T13" fmla="*/ 32 h 401"/>
                <a:gd name="T14" fmla="*/ 44 w 48"/>
                <a:gd name="T15" fmla="*/ 72 h 401"/>
                <a:gd name="T16" fmla="*/ 44 w 48"/>
                <a:gd name="T17" fmla="*/ 114 h 401"/>
                <a:gd name="T18" fmla="*/ 43 w 48"/>
                <a:gd name="T19" fmla="*/ 153 h 401"/>
                <a:gd name="T20" fmla="*/ 43 w 48"/>
                <a:gd name="T21" fmla="*/ 250 h 401"/>
                <a:gd name="T22" fmla="*/ 44 w 48"/>
                <a:gd name="T23" fmla="*/ 289 h 401"/>
                <a:gd name="T24" fmla="*/ 44 w 48"/>
                <a:gd name="T25" fmla="*/ 331 h 401"/>
                <a:gd name="T26" fmla="*/ 46 w 48"/>
                <a:gd name="T27" fmla="*/ 370 h 401"/>
                <a:gd name="T28" fmla="*/ 48 w 48"/>
                <a:gd name="T29" fmla="*/ 401 h 401"/>
                <a:gd name="T30" fmla="*/ 24 w 48"/>
                <a:gd name="T31" fmla="*/ 400 h 401"/>
                <a:gd name="T32" fmla="*/ 0 w 48"/>
                <a:gd name="T33" fmla="*/ 401 h 401"/>
                <a:gd name="T34" fmla="*/ 2 w 48"/>
                <a:gd name="T35" fmla="*/ 370 h 401"/>
                <a:gd name="T36" fmla="*/ 3 w 48"/>
                <a:gd name="T37" fmla="*/ 331 h 401"/>
                <a:gd name="T38" fmla="*/ 4 w 48"/>
                <a:gd name="T39" fmla="*/ 289 h 401"/>
                <a:gd name="T40" fmla="*/ 4 w 48"/>
                <a:gd name="T41" fmla="*/ 250 h 401"/>
                <a:gd name="T42" fmla="*/ 4 w 48"/>
                <a:gd name="T43" fmla="*/ 153 h 401"/>
                <a:gd name="T44" fmla="*/ 4 w 48"/>
                <a:gd name="T45" fmla="*/ 11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401">
                  <a:moveTo>
                    <a:pt x="4" y="114"/>
                  </a:moveTo>
                  <a:cubicBezTo>
                    <a:pt x="4" y="100"/>
                    <a:pt x="3" y="86"/>
                    <a:pt x="3" y="72"/>
                  </a:cubicBezTo>
                  <a:cubicBezTo>
                    <a:pt x="3" y="58"/>
                    <a:pt x="2" y="45"/>
                    <a:pt x="2" y="32"/>
                  </a:cubicBezTo>
                  <a:cubicBezTo>
                    <a:pt x="1" y="20"/>
                    <a:pt x="1" y="9"/>
                    <a:pt x="0" y="0"/>
                  </a:cubicBezTo>
                  <a:cubicBezTo>
                    <a:pt x="10" y="2"/>
                    <a:pt x="18" y="3"/>
                    <a:pt x="24" y="3"/>
                  </a:cubicBezTo>
                  <a:cubicBezTo>
                    <a:pt x="30" y="3"/>
                    <a:pt x="38" y="2"/>
                    <a:pt x="48" y="0"/>
                  </a:cubicBezTo>
                  <a:cubicBezTo>
                    <a:pt x="47" y="9"/>
                    <a:pt x="47" y="20"/>
                    <a:pt x="46" y="32"/>
                  </a:cubicBezTo>
                  <a:cubicBezTo>
                    <a:pt x="45" y="45"/>
                    <a:pt x="45" y="58"/>
                    <a:pt x="44" y="72"/>
                  </a:cubicBezTo>
                  <a:cubicBezTo>
                    <a:pt x="44" y="86"/>
                    <a:pt x="44" y="100"/>
                    <a:pt x="44" y="114"/>
                  </a:cubicBezTo>
                  <a:cubicBezTo>
                    <a:pt x="43" y="128"/>
                    <a:pt x="43" y="141"/>
                    <a:pt x="43" y="153"/>
                  </a:cubicBezTo>
                  <a:cubicBezTo>
                    <a:pt x="43" y="250"/>
                    <a:pt x="43" y="250"/>
                    <a:pt x="43" y="250"/>
                  </a:cubicBezTo>
                  <a:cubicBezTo>
                    <a:pt x="43" y="262"/>
                    <a:pt x="43" y="275"/>
                    <a:pt x="44" y="289"/>
                  </a:cubicBezTo>
                  <a:cubicBezTo>
                    <a:pt x="44" y="303"/>
                    <a:pt x="44" y="317"/>
                    <a:pt x="44" y="331"/>
                  </a:cubicBezTo>
                  <a:cubicBezTo>
                    <a:pt x="45" y="345"/>
                    <a:pt x="45" y="358"/>
                    <a:pt x="46" y="370"/>
                  </a:cubicBezTo>
                  <a:cubicBezTo>
                    <a:pt x="47" y="383"/>
                    <a:pt x="47" y="393"/>
                    <a:pt x="48" y="401"/>
                  </a:cubicBezTo>
                  <a:cubicBezTo>
                    <a:pt x="40" y="401"/>
                    <a:pt x="32" y="400"/>
                    <a:pt x="24" y="400"/>
                  </a:cubicBezTo>
                  <a:cubicBezTo>
                    <a:pt x="16" y="400"/>
                    <a:pt x="8" y="401"/>
                    <a:pt x="0" y="401"/>
                  </a:cubicBezTo>
                  <a:cubicBezTo>
                    <a:pt x="1" y="393"/>
                    <a:pt x="1" y="383"/>
                    <a:pt x="2" y="370"/>
                  </a:cubicBezTo>
                  <a:cubicBezTo>
                    <a:pt x="2" y="358"/>
                    <a:pt x="3" y="345"/>
                    <a:pt x="3" y="331"/>
                  </a:cubicBezTo>
                  <a:cubicBezTo>
                    <a:pt x="3" y="317"/>
                    <a:pt x="4" y="303"/>
                    <a:pt x="4" y="289"/>
                  </a:cubicBezTo>
                  <a:cubicBezTo>
                    <a:pt x="4" y="275"/>
                    <a:pt x="4" y="262"/>
                    <a:pt x="4" y="250"/>
                  </a:cubicBezTo>
                  <a:cubicBezTo>
                    <a:pt x="4" y="153"/>
                    <a:pt x="4" y="153"/>
                    <a:pt x="4" y="153"/>
                  </a:cubicBezTo>
                  <a:cubicBezTo>
                    <a:pt x="4" y="141"/>
                    <a:pt x="4" y="128"/>
                    <a:pt x="4" y="11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71" name="Freeform 324"/>
            <p:cNvSpPr>
              <a:spLocks/>
            </p:cNvSpPr>
            <p:nvPr userDrawn="1"/>
          </p:nvSpPr>
          <p:spPr bwMode="auto">
            <a:xfrm>
              <a:off x="5441950" y="4862513"/>
              <a:ext cx="52388" cy="125413"/>
            </a:xfrm>
            <a:custGeom>
              <a:avLst/>
              <a:gdLst>
                <a:gd name="T0" fmla="*/ 79 w 139"/>
                <a:gd name="T1" fmla="*/ 0 h 329"/>
                <a:gd name="T2" fmla="*/ 77 w 139"/>
                <a:gd name="T3" fmla="*/ 39 h 329"/>
                <a:gd name="T4" fmla="*/ 75 w 139"/>
                <a:gd name="T5" fmla="*/ 78 h 329"/>
                <a:gd name="T6" fmla="*/ 97 w 139"/>
                <a:gd name="T7" fmla="*/ 78 h 329"/>
                <a:gd name="T8" fmla="*/ 131 w 139"/>
                <a:gd name="T9" fmla="*/ 76 h 329"/>
                <a:gd name="T10" fmla="*/ 131 w 139"/>
                <a:gd name="T11" fmla="*/ 82 h 329"/>
                <a:gd name="T12" fmla="*/ 131 w 139"/>
                <a:gd name="T13" fmla="*/ 87 h 329"/>
                <a:gd name="T14" fmla="*/ 131 w 139"/>
                <a:gd name="T15" fmla="*/ 93 h 329"/>
                <a:gd name="T16" fmla="*/ 131 w 139"/>
                <a:gd name="T17" fmla="*/ 99 h 329"/>
                <a:gd name="T18" fmla="*/ 117 w 139"/>
                <a:gd name="T19" fmla="*/ 98 h 329"/>
                <a:gd name="T20" fmla="*/ 101 w 139"/>
                <a:gd name="T21" fmla="*/ 98 h 329"/>
                <a:gd name="T22" fmla="*/ 75 w 139"/>
                <a:gd name="T23" fmla="*/ 98 h 329"/>
                <a:gd name="T24" fmla="*/ 74 w 139"/>
                <a:gd name="T25" fmla="*/ 115 h 329"/>
                <a:gd name="T26" fmla="*/ 73 w 139"/>
                <a:gd name="T27" fmla="*/ 150 h 329"/>
                <a:gd name="T28" fmla="*/ 72 w 139"/>
                <a:gd name="T29" fmla="*/ 193 h 329"/>
                <a:gd name="T30" fmla="*/ 72 w 139"/>
                <a:gd name="T31" fmla="*/ 233 h 329"/>
                <a:gd name="T32" fmla="*/ 72 w 139"/>
                <a:gd name="T33" fmla="*/ 262 h 329"/>
                <a:gd name="T34" fmla="*/ 77 w 139"/>
                <a:gd name="T35" fmla="*/ 288 h 329"/>
                <a:gd name="T36" fmla="*/ 90 w 139"/>
                <a:gd name="T37" fmla="*/ 306 h 329"/>
                <a:gd name="T38" fmla="*/ 115 w 139"/>
                <a:gd name="T39" fmla="*/ 313 h 329"/>
                <a:gd name="T40" fmla="*/ 126 w 139"/>
                <a:gd name="T41" fmla="*/ 312 h 329"/>
                <a:gd name="T42" fmla="*/ 139 w 139"/>
                <a:gd name="T43" fmla="*/ 310 h 329"/>
                <a:gd name="T44" fmla="*/ 139 w 139"/>
                <a:gd name="T45" fmla="*/ 323 h 329"/>
                <a:gd name="T46" fmla="*/ 119 w 139"/>
                <a:gd name="T47" fmla="*/ 327 h 329"/>
                <a:gd name="T48" fmla="*/ 98 w 139"/>
                <a:gd name="T49" fmla="*/ 329 h 329"/>
                <a:gd name="T50" fmla="*/ 48 w 139"/>
                <a:gd name="T51" fmla="*/ 312 h 329"/>
                <a:gd name="T52" fmla="*/ 33 w 139"/>
                <a:gd name="T53" fmla="*/ 264 h 329"/>
                <a:gd name="T54" fmla="*/ 33 w 139"/>
                <a:gd name="T55" fmla="*/ 233 h 329"/>
                <a:gd name="T56" fmla="*/ 34 w 139"/>
                <a:gd name="T57" fmla="*/ 196 h 329"/>
                <a:gd name="T58" fmla="*/ 35 w 139"/>
                <a:gd name="T59" fmla="*/ 152 h 329"/>
                <a:gd name="T60" fmla="*/ 36 w 139"/>
                <a:gd name="T61" fmla="*/ 98 h 329"/>
                <a:gd name="T62" fmla="*/ 19 w 139"/>
                <a:gd name="T63" fmla="*/ 98 h 329"/>
                <a:gd name="T64" fmla="*/ 10 w 139"/>
                <a:gd name="T65" fmla="*/ 98 h 329"/>
                <a:gd name="T66" fmla="*/ 0 w 139"/>
                <a:gd name="T67" fmla="*/ 99 h 329"/>
                <a:gd name="T68" fmla="*/ 1 w 139"/>
                <a:gd name="T69" fmla="*/ 92 h 329"/>
                <a:gd name="T70" fmla="*/ 1 w 139"/>
                <a:gd name="T71" fmla="*/ 86 h 329"/>
                <a:gd name="T72" fmla="*/ 1 w 139"/>
                <a:gd name="T73" fmla="*/ 81 h 329"/>
                <a:gd name="T74" fmla="*/ 0 w 139"/>
                <a:gd name="T75" fmla="*/ 75 h 329"/>
                <a:gd name="T76" fmla="*/ 35 w 139"/>
                <a:gd name="T77" fmla="*/ 77 h 329"/>
                <a:gd name="T78" fmla="*/ 34 w 139"/>
                <a:gd name="T79" fmla="*/ 51 h 329"/>
                <a:gd name="T80" fmla="*/ 33 w 139"/>
                <a:gd name="T81" fmla="*/ 18 h 329"/>
                <a:gd name="T82" fmla="*/ 77 w 139"/>
                <a:gd name="T83" fmla="*/ 0 h 329"/>
                <a:gd name="T84" fmla="*/ 79 w 139"/>
                <a:gd name="T8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329">
                  <a:moveTo>
                    <a:pt x="79" y="0"/>
                  </a:moveTo>
                  <a:cubicBezTo>
                    <a:pt x="78" y="13"/>
                    <a:pt x="77" y="26"/>
                    <a:pt x="77" y="39"/>
                  </a:cubicBezTo>
                  <a:cubicBezTo>
                    <a:pt x="76" y="52"/>
                    <a:pt x="76" y="65"/>
                    <a:pt x="75" y="78"/>
                  </a:cubicBezTo>
                  <a:cubicBezTo>
                    <a:pt x="79" y="78"/>
                    <a:pt x="86" y="78"/>
                    <a:pt x="97" y="78"/>
                  </a:cubicBezTo>
                  <a:cubicBezTo>
                    <a:pt x="107" y="77"/>
                    <a:pt x="119" y="77"/>
                    <a:pt x="131" y="76"/>
                  </a:cubicBezTo>
                  <a:cubicBezTo>
                    <a:pt x="131" y="77"/>
                    <a:pt x="131" y="79"/>
                    <a:pt x="131" y="82"/>
                  </a:cubicBezTo>
                  <a:cubicBezTo>
                    <a:pt x="131" y="87"/>
                    <a:pt x="131" y="87"/>
                    <a:pt x="131" y="87"/>
                  </a:cubicBezTo>
                  <a:cubicBezTo>
                    <a:pt x="131" y="93"/>
                    <a:pt x="131" y="93"/>
                    <a:pt x="131" y="93"/>
                  </a:cubicBezTo>
                  <a:cubicBezTo>
                    <a:pt x="131" y="96"/>
                    <a:pt x="131" y="98"/>
                    <a:pt x="131" y="99"/>
                  </a:cubicBezTo>
                  <a:cubicBezTo>
                    <a:pt x="127" y="98"/>
                    <a:pt x="122" y="98"/>
                    <a:pt x="117" y="98"/>
                  </a:cubicBezTo>
                  <a:cubicBezTo>
                    <a:pt x="112" y="98"/>
                    <a:pt x="107" y="98"/>
                    <a:pt x="101" y="98"/>
                  </a:cubicBezTo>
                  <a:cubicBezTo>
                    <a:pt x="75" y="98"/>
                    <a:pt x="75" y="98"/>
                    <a:pt x="75" y="98"/>
                  </a:cubicBezTo>
                  <a:cubicBezTo>
                    <a:pt x="75" y="99"/>
                    <a:pt x="74" y="105"/>
                    <a:pt x="74" y="115"/>
                  </a:cubicBezTo>
                  <a:cubicBezTo>
                    <a:pt x="73" y="125"/>
                    <a:pt x="73" y="137"/>
                    <a:pt x="73" y="150"/>
                  </a:cubicBezTo>
                  <a:cubicBezTo>
                    <a:pt x="72" y="164"/>
                    <a:pt x="72" y="178"/>
                    <a:pt x="72" y="193"/>
                  </a:cubicBezTo>
                  <a:cubicBezTo>
                    <a:pt x="72" y="208"/>
                    <a:pt x="72" y="221"/>
                    <a:pt x="72" y="233"/>
                  </a:cubicBezTo>
                  <a:cubicBezTo>
                    <a:pt x="72" y="243"/>
                    <a:pt x="72" y="253"/>
                    <a:pt x="72" y="262"/>
                  </a:cubicBezTo>
                  <a:cubicBezTo>
                    <a:pt x="73" y="272"/>
                    <a:pt x="75" y="280"/>
                    <a:pt x="77" y="288"/>
                  </a:cubicBezTo>
                  <a:cubicBezTo>
                    <a:pt x="80" y="295"/>
                    <a:pt x="85" y="302"/>
                    <a:pt x="90" y="306"/>
                  </a:cubicBezTo>
                  <a:cubicBezTo>
                    <a:pt x="96" y="311"/>
                    <a:pt x="104" y="313"/>
                    <a:pt x="115" y="313"/>
                  </a:cubicBezTo>
                  <a:cubicBezTo>
                    <a:pt x="118" y="313"/>
                    <a:pt x="121" y="313"/>
                    <a:pt x="126" y="312"/>
                  </a:cubicBezTo>
                  <a:cubicBezTo>
                    <a:pt x="131" y="312"/>
                    <a:pt x="135" y="311"/>
                    <a:pt x="139" y="310"/>
                  </a:cubicBezTo>
                  <a:cubicBezTo>
                    <a:pt x="139" y="323"/>
                    <a:pt x="139" y="323"/>
                    <a:pt x="139" y="323"/>
                  </a:cubicBezTo>
                  <a:cubicBezTo>
                    <a:pt x="133" y="324"/>
                    <a:pt x="126" y="325"/>
                    <a:pt x="119" y="327"/>
                  </a:cubicBezTo>
                  <a:cubicBezTo>
                    <a:pt x="111" y="328"/>
                    <a:pt x="104" y="329"/>
                    <a:pt x="98" y="329"/>
                  </a:cubicBezTo>
                  <a:cubicBezTo>
                    <a:pt x="75" y="329"/>
                    <a:pt x="59" y="323"/>
                    <a:pt x="48" y="312"/>
                  </a:cubicBezTo>
                  <a:cubicBezTo>
                    <a:pt x="38" y="301"/>
                    <a:pt x="33" y="285"/>
                    <a:pt x="33" y="264"/>
                  </a:cubicBezTo>
                  <a:cubicBezTo>
                    <a:pt x="33" y="254"/>
                    <a:pt x="33" y="244"/>
                    <a:pt x="33" y="233"/>
                  </a:cubicBezTo>
                  <a:cubicBezTo>
                    <a:pt x="33" y="222"/>
                    <a:pt x="34" y="209"/>
                    <a:pt x="34" y="196"/>
                  </a:cubicBezTo>
                  <a:cubicBezTo>
                    <a:pt x="35" y="183"/>
                    <a:pt x="35" y="168"/>
                    <a:pt x="35" y="152"/>
                  </a:cubicBezTo>
                  <a:cubicBezTo>
                    <a:pt x="36" y="136"/>
                    <a:pt x="36" y="118"/>
                    <a:pt x="36" y="98"/>
                  </a:cubicBezTo>
                  <a:cubicBezTo>
                    <a:pt x="19" y="98"/>
                    <a:pt x="19" y="98"/>
                    <a:pt x="19" y="98"/>
                  </a:cubicBezTo>
                  <a:cubicBezTo>
                    <a:pt x="16" y="98"/>
                    <a:pt x="13" y="98"/>
                    <a:pt x="10" y="98"/>
                  </a:cubicBezTo>
                  <a:cubicBezTo>
                    <a:pt x="7" y="98"/>
                    <a:pt x="3" y="98"/>
                    <a:pt x="0" y="99"/>
                  </a:cubicBezTo>
                  <a:cubicBezTo>
                    <a:pt x="0" y="96"/>
                    <a:pt x="0" y="94"/>
                    <a:pt x="1" y="92"/>
                  </a:cubicBezTo>
                  <a:cubicBezTo>
                    <a:pt x="1" y="90"/>
                    <a:pt x="1" y="88"/>
                    <a:pt x="1" y="86"/>
                  </a:cubicBezTo>
                  <a:cubicBezTo>
                    <a:pt x="1" y="84"/>
                    <a:pt x="1" y="83"/>
                    <a:pt x="1" y="81"/>
                  </a:cubicBezTo>
                  <a:cubicBezTo>
                    <a:pt x="0" y="79"/>
                    <a:pt x="0" y="77"/>
                    <a:pt x="0" y="75"/>
                  </a:cubicBezTo>
                  <a:cubicBezTo>
                    <a:pt x="16" y="76"/>
                    <a:pt x="28" y="77"/>
                    <a:pt x="35" y="77"/>
                  </a:cubicBezTo>
                  <a:cubicBezTo>
                    <a:pt x="35" y="70"/>
                    <a:pt x="34" y="61"/>
                    <a:pt x="34" y="51"/>
                  </a:cubicBezTo>
                  <a:cubicBezTo>
                    <a:pt x="34" y="40"/>
                    <a:pt x="34" y="29"/>
                    <a:pt x="33" y="18"/>
                  </a:cubicBezTo>
                  <a:cubicBezTo>
                    <a:pt x="77" y="0"/>
                    <a:pt x="77" y="0"/>
                    <a:pt x="77" y="0"/>
                  </a:cubicBezTo>
                  <a:lnTo>
                    <a:pt x="7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72" name="Freeform 325"/>
            <p:cNvSpPr>
              <a:spLocks/>
            </p:cNvSpPr>
            <p:nvPr userDrawn="1"/>
          </p:nvSpPr>
          <p:spPr bwMode="auto">
            <a:xfrm>
              <a:off x="5514975" y="4886325"/>
              <a:ext cx="63500" cy="101600"/>
            </a:xfrm>
            <a:custGeom>
              <a:avLst/>
              <a:gdLst>
                <a:gd name="T0" fmla="*/ 25 w 164"/>
                <a:gd name="T1" fmla="*/ 221 h 264"/>
                <a:gd name="T2" fmla="*/ 38 w 164"/>
                <a:gd name="T3" fmla="*/ 233 h 264"/>
                <a:gd name="T4" fmla="*/ 56 w 164"/>
                <a:gd name="T5" fmla="*/ 242 h 264"/>
                <a:gd name="T6" fmla="*/ 77 w 164"/>
                <a:gd name="T7" fmla="*/ 246 h 264"/>
                <a:gd name="T8" fmla="*/ 96 w 164"/>
                <a:gd name="T9" fmla="*/ 242 h 264"/>
                <a:gd name="T10" fmla="*/ 112 w 164"/>
                <a:gd name="T11" fmla="*/ 233 h 264"/>
                <a:gd name="T12" fmla="*/ 123 w 164"/>
                <a:gd name="T13" fmla="*/ 219 h 264"/>
                <a:gd name="T14" fmla="*/ 128 w 164"/>
                <a:gd name="T15" fmla="*/ 198 h 264"/>
                <a:gd name="T16" fmla="*/ 118 w 164"/>
                <a:gd name="T17" fmla="*/ 172 h 264"/>
                <a:gd name="T18" fmla="*/ 95 w 164"/>
                <a:gd name="T19" fmla="*/ 158 h 264"/>
                <a:gd name="T20" fmla="*/ 65 w 164"/>
                <a:gd name="T21" fmla="*/ 148 h 264"/>
                <a:gd name="T22" fmla="*/ 35 w 164"/>
                <a:gd name="T23" fmla="*/ 136 h 264"/>
                <a:gd name="T24" fmla="*/ 12 w 164"/>
                <a:gd name="T25" fmla="*/ 116 h 264"/>
                <a:gd name="T26" fmla="*/ 3 w 164"/>
                <a:gd name="T27" fmla="*/ 81 h 264"/>
                <a:gd name="T28" fmla="*/ 9 w 164"/>
                <a:gd name="T29" fmla="*/ 48 h 264"/>
                <a:gd name="T30" fmla="*/ 26 w 164"/>
                <a:gd name="T31" fmla="*/ 23 h 264"/>
                <a:gd name="T32" fmla="*/ 53 w 164"/>
                <a:gd name="T33" fmla="*/ 6 h 264"/>
                <a:gd name="T34" fmla="*/ 91 w 164"/>
                <a:gd name="T35" fmla="*/ 0 h 264"/>
                <a:gd name="T36" fmla="*/ 124 w 164"/>
                <a:gd name="T37" fmla="*/ 6 h 264"/>
                <a:gd name="T38" fmla="*/ 149 w 164"/>
                <a:gd name="T39" fmla="*/ 15 h 264"/>
                <a:gd name="T40" fmla="*/ 141 w 164"/>
                <a:gd name="T41" fmla="*/ 35 h 264"/>
                <a:gd name="T42" fmla="*/ 137 w 164"/>
                <a:gd name="T43" fmla="*/ 53 h 264"/>
                <a:gd name="T44" fmla="*/ 130 w 164"/>
                <a:gd name="T45" fmla="*/ 53 h 264"/>
                <a:gd name="T46" fmla="*/ 114 w 164"/>
                <a:gd name="T47" fmla="*/ 30 h 264"/>
                <a:gd name="T48" fmla="*/ 84 w 164"/>
                <a:gd name="T49" fmla="*/ 20 h 264"/>
                <a:gd name="T50" fmla="*/ 68 w 164"/>
                <a:gd name="T51" fmla="*/ 23 h 264"/>
                <a:gd name="T52" fmla="*/ 54 w 164"/>
                <a:gd name="T53" fmla="*/ 31 h 264"/>
                <a:gd name="T54" fmla="*/ 44 w 164"/>
                <a:gd name="T55" fmla="*/ 45 h 264"/>
                <a:gd name="T56" fmla="*/ 40 w 164"/>
                <a:gd name="T57" fmla="*/ 65 h 264"/>
                <a:gd name="T58" fmla="*/ 49 w 164"/>
                <a:gd name="T59" fmla="*/ 91 h 264"/>
                <a:gd name="T60" fmla="*/ 72 w 164"/>
                <a:gd name="T61" fmla="*/ 106 h 264"/>
                <a:gd name="T62" fmla="*/ 102 w 164"/>
                <a:gd name="T63" fmla="*/ 115 h 264"/>
                <a:gd name="T64" fmla="*/ 132 w 164"/>
                <a:gd name="T65" fmla="*/ 126 h 264"/>
                <a:gd name="T66" fmla="*/ 155 w 164"/>
                <a:gd name="T67" fmla="*/ 146 h 264"/>
                <a:gd name="T68" fmla="*/ 164 w 164"/>
                <a:gd name="T69" fmla="*/ 181 h 264"/>
                <a:gd name="T70" fmla="*/ 158 w 164"/>
                <a:gd name="T71" fmla="*/ 212 h 264"/>
                <a:gd name="T72" fmla="*/ 139 w 164"/>
                <a:gd name="T73" fmla="*/ 239 h 264"/>
                <a:gd name="T74" fmla="*/ 109 w 164"/>
                <a:gd name="T75" fmla="*/ 257 h 264"/>
                <a:gd name="T76" fmla="*/ 69 w 164"/>
                <a:gd name="T77" fmla="*/ 264 h 264"/>
                <a:gd name="T78" fmla="*/ 28 w 164"/>
                <a:gd name="T79" fmla="*/ 259 h 264"/>
                <a:gd name="T80" fmla="*/ 0 w 164"/>
                <a:gd name="T81" fmla="*/ 248 h 264"/>
                <a:gd name="T82" fmla="*/ 7 w 164"/>
                <a:gd name="T83" fmla="*/ 229 h 264"/>
                <a:gd name="T84" fmla="*/ 10 w 164"/>
                <a:gd name="T85" fmla="*/ 209 h 264"/>
                <a:gd name="T86" fmla="*/ 17 w 164"/>
                <a:gd name="T87" fmla="*/ 209 h 264"/>
                <a:gd name="T88" fmla="*/ 25 w 164"/>
                <a:gd name="T89" fmla="*/ 22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4" h="264">
                  <a:moveTo>
                    <a:pt x="25" y="221"/>
                  </a:moveTo>
                  <a:cubicBezTo>
                    <a:pt x="29" y="225"/>
                    <a:pt x="33" y="229"/>
                    <a:pt x="38" y="233"/>
                  </a:cubicBezTo>
                  <a:cubicBezTo>
                    <a:pt x="43" y="236"/>
                    <a:pt x="49" y="239"/>
                    <a:pt x="56" y="242"/>
                  </a:cubicBezTo>
                  <a:cubicBezTo>
                    <a:pt x="62" y="244"/>
                    <a:pt x="69" y="246"/>
                    <a:pt x="77" y="246"/>
                  </a:cubicBezTo>
                  <a:cubicBezTo>
                    <a:pt x="83" y="246"/>
                    <a:pt x="90" y="245"/>
                    <a:pt x="96" y="242"/>
                  </a:cubicBezTo>
                  <a:cubicBezTo>
                    <a:pt x="102" y="240"/>
                    <a:pt x="107" y="237"/>
                    <a:pt x="112" y="233"/>
                  </a:cubicBezTo>
                  <a:cubicBezTo>
                    <a:pt x="117" y="230"/>
                    <a:pt x="121" y="225"/>
                    <a:pt x="123" y="219"/>
                  </a:cubicBezTo>
                  <a:cubicBezTo>
                    <a:pt x="126" y="212"/>
                    <a:pt x="128" y="206"/>
                    <a:pt x="128" y="198"/>
                  </a:cubicBezTo>
                  <a:cubicBezTo>
                    <a:pt x="128" y="187"/>
                    <a:pt x="125" y="178"/>
                    <a:pt x="118" y="172"/>
                  </a:cubicBezTo>
                  <a:cubicBezTo>
                    <a:pt x="112" y="167"/>
                    <a:pt x="105" y="162"/>
                    <a:pt x="95" y="158"/>
                  </a:cubicBezTo>
                  <a:cubicBezTo>
                    <a:pt x="86" y="154"/>
                    <a:pt x="76" y="151"/>
                    <a:pt x="65" y="148"/>
                  </a:cubicBezTo>
                  <a:cubicBezTo>
                    <a:pt x="54" y="145"/>
                    <a:pt x="44" y="141"/>
                    <a:pt x="35" y="136"/>
                  </a:cubicBezTo>
                  <a:cubicBezTo>
                    <a:pt x="26" y="131"/>
                    <a:pt x="18" y="124"/>
                    <a:pt x="12" y="116"/>
                  </a:cubicBezTo>
                  <a:cubicBezTo>
                    <a:pt x="6" y="107"/>
                    <a:pt x="3" y="96"/>
                    <a:pt x="3" y="81"/>
                  </a:cubicBezTo>
                  <a:cubicBezTo>
                    <a:pt x="3" y="69"/>
                    <a:pt x="5" y="58"/>
                    <a:pt x="9" y="48"/>
                  </a:cubicBezTo>
                  <a:cubicBezTo>
                    <a:pt x="13" y="39"/>
                    <a:pt x="18" y="30"/>
                    <a:pt x="26" y="23"/>
                  </a:cubicBezTo>
                  <a:cubicBezTo>
                    <a:pt x="33" y="16"/>
                    <a:pt x="42" y="11"/>
                    <a:pt x="53" y="6"/>
                  </a:cubicBezTo>
                  <a:cubicBezTo>
                    <a:pt x="64" y="2"/>
                    <a:pt x="77" y="0"/>
                    <a:pt x="91" y="0"/>
                  </a:cubicBezTo>
                  <a:cubicBezTo>
                    <a:pt x="104" y="0"/>
                    <a:pt x="115" y="2"/>
                    <a:pt x="124" y="6"/>
                  </a:cubicBezTo>
                  <a:cubicBezTo>
                    <a:pt x="133" y="9"/>
                    <a:pt x="141" y="13"/>
                    <a:pt x="149" y="15"/>
                  </a:cubicBezTo>
                  <a:cubicBezTo>
                    <a:pt x="147" y="21"/>
                    <a:pt x="144" y="27"/>
                    <a:pt x="141" y="35"/>
                  </a:cubicBezTo>
                  <a:cubicBezTo>
                    <a:pt x="139" y="43"/>
                    <a:pt x="137" y="49"/>
                    <a:pt x="137" y="53"/>
                  </a:cubicBezTo>
                  <a:cubicBezTo>
                    <a:pt x="130" y="53"/>
                    <a:pt x="130" y="53"/>
                    <a:pt x="130" y="53"/>
                  </a:cubicBezTo>
                  <a:cubicBezTo>
                    <a:pt x="127" y="45"/>
                    <a:pt x="122" y="37"/>
                    <a:pt x="114" y="30"/>
                  </a:cubicBezTo>
                  <a:cubicBezTo>
                    <a:pt x="106" y="24"/>
                    <a:pt x="96" y="20"/>
                    <a:pt x="84" y="20"/>
                  </a:cubicBezTo>
                  <a:cubicBezTo>
                    <a:pt x="79" y="20"/>
                    <a:pt x="74" y="21"/>
                    <a:pt x="68" y="23"/>
                  </a:cubicBezTo>
                  <a:cubicBezTo>
                    <a:pt x="63" y="25"/>
                    <a:pt x="58" y="27"/>
                    <a:pt x="54" y="31"/>
                  </a:cubicBezTo>
                  <a:cubicBezTo>
                    <a:pt x="50" y="34"/>
                    <a:pt x="47" y="39"/>
                    <a:pt x="44" y="45"/>
                  </a:cubicBezTo>
                  <a:cubicBezTo>
                    <a:pt x="41" y="50"/>
                    <a:pt x="40" y="57"/>
                    <a:pt x="40" y="65"/>
                  </a:cubicBezTo>
                  <a:cubicBezTo>
                    <a:pt x="40" y="76"/>
                    <a:pt x="43" y="85"/>
                    <a:pt x="49" y="91"/>
                  </a:cubicBezTo>
                  <a:cubicBezTo>
                    <a:pt x="55" y="98"/>
                    <a:pt x="63" y="102"/>
                    <a:pt x="72" y="106"/>
                  </a:cubicBezTo>
                  <a:cubicBezTo>
                    <a:pt x="81" y="109"/>
                    <a:pt x="91" y="113"/>
                    <a:pt x="102" y="115"/>
                  </a:cubicBezTo>
                  <a:cubicBezTo>
                    <a:pt x="113" y="118"/>
                    <a:pt x="123" y="122"/>
                    <a:pt x="132" y="126"/>
                  </a:cubicBezTo>
                  <a:cubicBezTo>
                    <a:pt x="141" y="131"/>
                    <a:pt x="149" y="138"/>
                    <a:pt x="155" y="146"/>
                  </a:cubicBezTo>
                  <a:cubicBezTo>
                    <a:pt x="161" y="155"/>
                    <a:pt x="164" y="167"/>
                    <a:pt x="164" y="181"/>
                  </a:cubicBezTo>
                  <a:cubicBezTo>
                    <a:pt x="164" y="192"/>
                    <a:pt x="162" y="202"/>
                    <a:pt x="158" y="212"/>
                  </a:cubicBezTo>
                  <a:cubicBezTo>
                    <a:pt x="153" y="222"/>
                    <a:pt x="147" y="231"/>
                    <a:pt x="139" y="239"/>
                  </a:cubicBezTo>
                  <a:cubicBezTo>
                    <a:pt x="130" y="247"/>
                    <a:pt x="120" y="253"/>
                    <a:pt x="109" y="257"/>
                  </a:cubicBezTo>
                  <a:cubicBezTo>
                    <a:pt x="97" y="262"/>
                    <a:pt x="84" y="264"/>
                    <a:pt x="69" y="264"/>
                  </a:cubicBezTo>
                  <a:cubicBezTo>
                    <a:pt x="53" y="264"/>
                    <a:pt x="39" y="262"/>
                    <a:pt x="28" y="259"/>
                  </a:cubicBezTo>
                  <a:cubicBezTo>
                    <a:pt x="17" y="256"/>
                    <a:pt x="8" y="252"/>
                    <a:pt x="0" y="248"/>
                  </a:cubicBezTo>
                  <a:cubicBezTo>
                    <a:pt x="3" y="243"/>
                    <a:pt x="5" y="237"/>
                    <a:pt x="7" y="229"/>
                  </a:cubicBezTo>
                  <a:cubicBezTo>
                    <a:pt x="9" y="221"/>
                    <a:pt x="10" y="214"/>
                    <a:pt x="10" y="209"/>
                  </a:cubicBezTo>
                  <a:cubicBezTo>
                    <a:pt x="17" y="209"/>
                    <a:pt x="17" y="209"/>
                    <a:pt x="17" y="209"/>
                  </a:cubicBezTo>
                  <a:cubicBezTo>
                    <a:pt x="19" y="212"/>
                    <a:pt x="21" y="216"/>
                    <a:pt x="25" y="2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73" name="Rectangle 326"/>
            <p:cNvSpPr>
              <a:spLocks noChangeArrowheads="1"/>
            </p:cNvSpPr>
            <p:nvPr userDrawn="1"/>
          </p:nvSpPr>
          <p:spPr bwMode="auto">
            <a:xfrm>
              <a:off x="2746375" y="4645025"/>
              <a:ext cx="19050" cy="5286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74" name="Freeform 327"/>
            <p:cNvSpPr>
              <a:spLocks noEditPoints="1"/>
            </p:cNvSpPr>
            <p:nvPr userDrawn="1"/>
          </p:nvSpPr>
          <p:spPr bwMode="auto">
            <a:xfrm>
              <a:off x="898525" y="4786313"/>
              <a:ext cx="220663" cy="257175"/>
            </a:xfrm>
            <a:custGeom>
              <a:avLst/>
              <a:gdLst>
                <a:gd name="T0" fmla="*/ 339 w 571"/>
                <a:gd name="T1" fmla="*/ 332 h 668"/>
                <a:gd name="T2" fmla="*/ 277 w 571"/>
                <a:gd name="T3" fmla="*/ 343 h 668"/>
                <a:gd name="T4" fmla="*/ 216 w 571"/>
                <a:gd name="T5" fmla="*/ 359 h 668"/>
                <a:gd name="T6" fmla="*/ 162 w 571"/>
                <a:gd name="T7" fmla="*/ 385 h 668"/>
                <a:gd name="T8" fmla="*/ 124 w 571"/>
                <a:gd name="T9" fmla="*/ 425 h 668"/>
                <a:gd name="T10" fmla="*/ 110 w 571"/>
                <a:gd name="T11" fmla="*/ 487 h 668"/>
                <a:gd name="T12" fmla="*/ 147 w 571"/>
                <a:gd name="T13" fmla="*/ 583 h 668"/>
                <a:gd name="T14" fmla="*/ 228 w 571"/>
                <a:gd name="T15" fmla="*/ 616 h 668"/>
                <a:gd name="T16" fmla="*/ 321 w 571"/>
                <a:gd name="T17" fmla="*/ 587 h 668"/>
                <a:gd name="T18" fmla="*/ 387 w 571"/>
                <a:gd name="T19" fmla="*/ 521 h 668"/>
                <a:gd name="T20" fmla="*/ 392 w 571"/>
                <a:gd name="T21" fmla="*/ 318 h 668"/>
                <a:gd name="T22" fmla="*/ 339 w 571"/>
                <a:gd name="T23" fmla="*/ 332 h 668"/>
                <a:gd name="T24" fmla="*/ 170 w 571"/>
                <a:gd name="T25" fmla="*/ 16 h 668"/>
                <a:gd name="T26" fmla="*/ 276 w 571"/>
                <a:gd name="T27" fmla="*/ 0 h 668"/>
                <a:gd name="T28" fmla="*/ 365 w 571"/>
                <a:gd name="T29" fmla="*/ 14 h 668"/>
                <a:gd name="T30" fmla="*/ 434 w 571"/>
                <a:gd name="T31" fmla="*/ 54 h 668"/>
                <a:gd name="T32" fmla="*/ 479 w 571"/>
                <a:gd name="T33" fmla="*/ 118 h 668"/>
                <a:gd name="T34" fmla="*/ 495 w 571"/>
                <a:gd name="T35" fmla="*/ 199 h 668"/>
                <a:gd name="T36" fmla="*/ 493 w 571"/>
                <a:gd name="T37" fmla="*/ 353 h 668"/>
                <a:gd name="T38" fmla="*/ 490 w 571"/>
                <a:gd name="T39" fmla="*/ 514 h 668"/>
                <a:gd name="T40" fmla="*/ 491 w 571"/>
                <a:gd name="T41" fmla="*/ 548 h 668"/>
                <a:gd name="T42" fmla="*/ 497 w 571"/>
                <a:gd name="T43" fmla="*/ 581 h 668"/>
                <a:gd name="T44" fmla="*/ 513 w 571"/>
                <a:gd name="T45" fmla="*/ 604 h 668"/>
                <a:gd name="T46" fmla="*/ 543 w 571"/>
                <a:gd name="T47" fmla="*/ 614 h 668"/>
                <a:gd name="T48" fmla="*/ 557 w 571"/>
                <a:gd name="T49" fmla="*/ 613 h 668"/>
                <a:gd name="T50" fmla="*/ 571 w 571"/>
                <a:gd name="T51" fmla="*/ 608 h 668"/>
                <a:gd name="T52" fmla="*/ 571 w 571"/>
                <a:gd name="T53" fmla="*/ 638 h 668"/>
                <a:gd name="T54" fmla="*/ 534 w 571"/>
                <a:gd name="T55" fmla="*/ 649 h 668"/>
                <a:gd name="T56" fmla="*/ 485 w 571"/>
                <a:gd name="T57" fmla="*/ 653 h 668"/>
                <a:gd name="T58" fmla="*/ 418 w 571"/>
                <a:gd name="T59" fmla="*/ 631 h 668"/>
                <a:gd name="T60" fmla="*/ 390 w 571"/>
                <a:gd name="T61" fmla="*/ 574 h 668"/>
                <a:gd name="T62" fmla="*/ 295 w 571"/>
                <a:gd name="T63" fmla="*/ 645 h 668"/>
                <a:gd name="T64" fmla="*/ 179 w 571"/>
                <a:gd name="T65" fmla="*/ 668 h 668"/>
                <a:gd name="T66" fmla="*/ 113 w 571"/>
                <a:gd name="T67" fmla="*/ 659 h 668"/>
                <a:gd name="T68" fmla="*/ 56 w 571"/>
                <a:gd name="T69" fmla="*/ 628 h 668"/>
                <a:gd name="T70" fmla="*/ 15 w 571"/>
                <a:gd name="T71" fmla="*/ 576 h 668"/>
                <a:gd name="T72" fmla="*/ 0 w 571"/>
                <a:gd name="T73" fmla="*/ 506 h 668"/>
                <a:gd name="T74" fmla="*/ 50 w 571"/>
                <a:gd name="T75" fmla="*/ 380 h 668"/>
                <a:gd name="T76" fmla="*/ 190 w 571"/>
                <a:gd name="T77" fmla="*/ 321 h 668"/>
                <a:gd name="T78" fmla="*/ 304 w 571"/>
                <a:gd name="T79" fmla="*/ 300 h 668"/>
                <a:gd name="T80" fmla="*/ 364 w 571"/>
                <a:gd name="T81" fmla="*/ 281 h 668"/>
                <a:gd name="T82" fmla="*/ 388 w 571"/>
                <a:gd name="T83" fmla="*/ 259 h 668"/>
                <a:gd name="T84" fmla="*/ 392 w 571"/>
                <a:gd name="T85" fmla="*/ 226 h 668"/>
                <a:gd name="T86" fmla="*/ 384 w 571"/>
                <a:gd name="T87" fmla="*/ 161 h 668"/>
                <a:gd name="T88" fmla="*/ 358 w 571"/>
                <a:gd name="T89" fmla="*/ 107 h 668"/>
                <a:gd name="T90" fmla="*/ 312 w 571"/>
                <a:gd name="T91" fmla="*/ 70 h 668"/>
                <a:gd name="T92" fmla="*/ 243 w 571"/>
                <a:gd name="T93" fmla="*/ 56 h 668"/>
                <a:gd name="T94" fmla="*/ 143 w 571"/>
                <a:gd name="T95" fmla="*/ 80 h 668"/>
                <a:gd name="T96" fmla="*/ 73 w 571"/>
                <a:gd name="T97" fmla="*/ 147 h 668"/>
                <a:gd name="T98" fmla="*/ 58 w 571"/>
                <a:gd name="T99" fmla="*/ 147 h 668"/>
                <a:gd name="T100" fmla="*/ 58 w 571"/>
                <a:gd name="T101" fmla="*/ 77 h 668"/>
                <a:gd name="T102" fmla="*/ 170 w 571"/>
                <a:gd name="T103" fmla="*/ 16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1" h="668">
                  <a:moveTo>
                    <a:pt x="339" y="332"/>
                  </a:moveTo>
                  <a:cubicBezTo>
                    <a:pt x="319" y="336"/>
                    <a:pt x="298" y="339"/>
                    <a:pt x="277" y="343"/>
                  </a:cubicBezTo>
                  <a:cubicBezTo>
                    <a:pt x="257" y="347"/>
                    <a:pt x="236" y="353"/>
                    <a:pt x="216" y="359"/>
                  </a:cubicBezTo>
                  <a:cubicBezTo>
                    <a:pt x="196" y="365"/>
                    <a:pt x="178" y="374"/>
                    <a:pt x="162" y="385"/>
                  </a:cubicBezTo>
                  <a:cubicBezTo>
                    <a:pt x="146" y="395"/>
                    <a:pt x="134" y="409"/>
                    <a:pt x="124" y="425"/>
                  </a:cubicBezTo>
                  <a:cubicBezTo>
                    <a:pt x="115" y="441"/>
                    <a:pt x="110" y="462"/>
                    <a:pt x="110" y="487"/>
                  </a:cubicBezTo>
                  <a:cubicBezTo>
                    <a:pt x="110" y="530"/>
                    <a:pt x="122" y="562"/>
                    <a:pt x="147" y="583"/>
                  </a:cubicBezTo>
                  <a:cubicBezTo>
                    <a:pt x="171" y="605"/>
                    <a:pt x="198" y="616"/>
                    <a:pt x="228" y="616"/>
                  </a:cubicBezTo>
                  <a:cubicBezTo>
                    <a:pt x="262" y="616"/>
                    <a:pt x="293" y="606"/>
                    <a:pt x="321" y="587"/>
                  </a:cubicBezTo>
                  <a:cubicBezTo>
                    <a:pt x="349" y="568"/>
                    <a:pt x="371" y="546"/>
                    <a:pt x="387" y="521"/>
                  </a:cubicBezTo>
                  <a:cubicBezTo>
                    <a:pt x="392" y="318"/>
                    <a:pt x="392" y="318"/>
                    <a:pt x="392" y="318"/>
                  </a:cubicBezTo>
                  <a:cubicBezTo>
                    <a:pt x="377" y="324"/>
                    <a:pt x="359" y="328"/>
                    <a:pt x="339" y="332"/>
                  </a:cubicBezTo>
                  <a:close/>
                  <a:moveTo>
                    <a:pt x="170" y="16"/>
                  </a:moveTo>
                  <a:cubicBezTo>
                    <a:pt x="205" y="5"/>
                    <a:pt x="240" y="0"/>
                    <a:pt x="276" y="0"/>
                  </a:cubicBezTo>
                  <a:cubicBezTo>
                    <a:pt x="308" y="0"/>
                    <a:pt x="338" y="4"/>
                    <a:pt x="365" y="14"/>
                  </a:cubicBezTo>
                  <a:cubicBezTo>
                    <a:pt x="392" y="23"/>
                    <a:pt x="415" y="37"/>
                    <a:pt x="434" y="54"/>
                  </a:cubicBezTo>
                  <a:cubicBezTo>
                    <a:pt x="453" y="72"/>
                    <a:pt x="468" y="93"/>
                    <a:pt x="479" y="118"/>
                  </a:cubicBezTo>
                  <a:cubicBezTo>
                    <a:pt x="490" y="143"/>
                    <a:pt x="495" y="170"/>
                    <a:pt x="495" y="199"/>
                  </a:cubicBezTo>
                  <a:cubicBezTo>
                    <a:pt x="495" y="251"/>
                    <a:pt x="495" y="302"/>
                    <a:pt x="493" y="353"/>
                  </a:cubicBezTo>
                  <a:cubicBezTo>
                    <a:pt x="491" y="403"/>
                    <a:pt x="490" y="457"/>
                    <a:pt x="490" y="514"/>
                  </a:cubicBezTo>
                  <a:cubicBezTo>
                    <a:pt x="490" y="525"/>
                    <a:pt x="491" y="536"/>
                    <a:pt x="491" y="548"/>
                  </a:cubicBezTo>
                  <a:cubicBezTo>
                    <a:pt x="492" y="561"/>
                    <a:pt x="493" y="571"/>
                    <a:pt x="497" y="581"/>
                  </a:cubicBezTo>
                  <a:cubicBezTo>
                    <a:pt x="501" y="590"/>
                    <a:pt x="506" y="598"/>
                    <a:pt x="513" y="604"/>
                  </a:cubicBezTo>
                  <a:cubicBezTo>
                    <a:pt x="519" y="611"/>
                    <a:pt x="530" y="614"/>
                    <a:pt x="543" y="614"/>
                  </a:cubicBezTo>
                  <a:cubicBezTo>
                    <a:pt x="548" y="614"/>
                    <a:pt x="552" y="614"/>
                    <a:pt x="557" y="613"/>
                  </a:cubicBezTo>
                  <a:cubicBezTo>
                    <a:pt x="562" y="613"/>
                    <a:pt x="567" y="611"/>
                    <a:pt x="571" y="608"/>
                  </a:cubicBezTo>
                  <a:cubicBezTo>
                    <a:pt x="571" y="638"/>
                    <a:pt x="571" y="638"/>
                    <a:pt x="571" y="638"/>
                  </a:cubicBezTo>
                  <a:cubicBezTo>
                    <a:pt x="562" y="643"/>
                    <a:pt x="549" y="646"/>
                    <a:pt x="534" y="649"/>
                  </a:cubicBezTo>
                  <a:cubicBezTo>
                    <a:pt x="519" y="652"/>
                    <a:pt x="503" y="653"/>
                    <a:pt x="485" y="653"/>
                  </a:cubicBezTo>
                  <a:cubicBezTo>
                    <a:pt x="456" y="653"/>
                    <a:pt x="433" y="646"/>
                    <a:pt x="418" y="631"/>
                  </a:cubicBezTo>
                  <a:cubicBezTo>
                    <a:pt x="402" y="616"/>
                    <a:pt x="393" y="597"/>
                    <a:pt x="390" y="574"/>
                  </a:cubicBezTo>
                  <a:cubicBezTo>
                    <a:pt x="358" y="606"/>
                    <a:pt x="326" y="630"/>
                    <a:pt x="295" y="645"/>
                  </a:cubicBezTo>
                  <a:cubicBezTo>
                    <a:pt x="263" y="660"/>
                    <a:pt x="225" y="668"/>
                    <a:pt x="179" y="668"/>
                  </a:cubicBezTo>
                  <a:cubicBezTo>
                    <a:pt x="157" y="668"/>
                    <a:pt x="135" y="665"/>
                    <a:pt x="113" y="659"/>
                  </a:cubicBezTo>
                  <a:cubicBezTo>
                    <a:pt x="92" y="652"/>
                    <a:pt x="72" y="642"/>
                    <a:pt x="56" y="628"/>
                  </a:cubicBezTo>
                  <a:cubicBezTo>
                    <a:pt x="39" y="613"/>
                    <a:pt x="26" y="596"/>
                    <a:pt x="15" y="576"/>
                  </a:cubicBezTo>
                  <a:cubicBezTo>
                    <a:pt x="5" y="555"/>
                    <a:pt x="0" y="532"/>
                    <a:pt x="0" y="506"/>
                  </a:cubicBezTo>
                  <a:cubicBezTo>
                    <a:pt x="0" y="452"/>
                    <a:pt x="17" y="410"/>
                    <a:pt x="50" y="380"/>
                  </a:cubicBezTo>
                  <a:cubicBezTo>
                    <a:pt x="84" y="350"/>
                    <a:pt x="131" y="331"/>
                    <a:pt x="190" y="321"/>
                  </a:cubicBezTo>
                  <a:cubicBezTo>
                    <a:pt x="238" y="313"/>
                    <a:pt x="276" y="305"/>
                    <a:pt x="304" y="300"/>
                  </a:cubicBezTo>
                  <a:cubicBezTo>
                    <a:pt x="331" y="294"/>
                    <a:pt x="351" y="288"/>
                    <a:pt x="364" y="281"/>
                  </a:cubicBezTo>
                  <a:cubicBezTo>
                    <a:pt x="377" y="275"/>
                    <a:pt x="385" y="268"/>
                    <a:pt x="388" y="259"/>
                  </a:cubicBezTo>
                  <a:cubicBezTo>
                    <a:pt x="391" y="251"/>
                    <a:pt x="392" y="239"/>
                    <a:pt x="392" y="226"/>
                  </a:cubicBezTo>
                  <a:cubicBezTo>
                    <a:pt x="392" y="203"/>
                    <a:pt x="389" y="182"/>
                    <a:pt x="384" y="161"/>
                  </a:cubicBezTo>
                  <a:cubicBezTo>
                    <a:pt x="378" y="140"/>
                    <a:pt x="370" y="122"/>
                    <a:pt x="358" y="107"/>
                  </a:cubicBezTo>
                  <a:cubicBezTo>
                    <a:pt x="346" y="92"/>
                    <a:pt x="331" y="79"/>
                    <a:pt x="312" y="70"/>
                  </a:cubicBezTo>
                  <a:cubicBezTo>
                    <a:pt x="293" y="60"/>
                    <a:pt x="270" y="56"/>
                    <a:pt x="243" y="56"/>
                  </a:cubicBezTo>
                  <a:cubicBezTo>
                    <a:pt x="207" y="56"/>
                    <a:pt x="174" y="64"/>
                    <a:pt x="143" y="80"/>
                  </a:cubicBezTo>
                  <a:cubicBezTo>
                    <a:pt x="112" y="96"/>
                    <a:pt x="89" y="119"/>
                    <a:pt x="73" y="147"/>
                  </a:cubicBezTo>
                  <a:cubicBezTo>
                    <a:pt x="58" y="147"/>
                    <a:pt x="58" y="147"/>
                    <a:pt x="58" y="147"/>
                  </a:cubicBezTo>
                  <a:cubicBezTo>
                    <a:pt x="58" y="77"/>
                    <a:pt x="58" y="77"/>
                    <a:pt x="58" y="77"/>
                  </a:cubicBezTo>
                  <a:cubicBezTo>
                    <a:pt x="99" y="47"/>
                    <a:pt x="136" y="26"/>
                    <a:pt x="170" y="16"/>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5" name="Freeform 328"/>
            <p:cNvSpPr>
              <a:spLocks noEditPoints="1"/>
            </p:cNvSpPr>
            <p:nvPr userDrawn="1"/>
          </p:nvSpPr>
          <p:spPr bwMode="auto">
            <a:xfrm>
              <a:off x="1127125" y="4645025"/>
              <a:ext cx="238125" cy="398463"/>
            </a:xfrm>
            <a:custGeom>
              <a:avLst/>
              <a:gdLst>
                <a:gd name="T0" fmla="*/ 136 w 618"/>
                <a:gd name="T1" fmla="*/ 847 h 1033"/>
                <a:gd name="T2" fmla="*/ 179 w 618"/>
                <a:gd name="T3" fmla="*/ 931 h 1033"/>
                <a:gd name="T4" fmla="*/ 239 w 618"/>
                <a:gd name="T5" fmla="*/ 975 h 1033"/>
                <a:gd name="T6" fmla="*/ 305 w 618"/>
                <a:gd name="T7" fmla="*/ 987 h 1033"/>
                <a:gd name="T8" fmla="*/ 396 w 618"/>
                <a:gd name="T9" fmla="*/ 961 h 1033"/>
                <a:gd name="T10" fmla="*/ 458 w 618"/>
                <a:gd name="T11" fmla="*/ 892 h 1033"/>
                <a:gd name="T12" fmla="*/ 495 w 618"/>
                <a:gd name="T13" fmla="*/ 795 h 1033"/>
                <a:gd name="T14" fmla="*/ 506 w 618"/>
                <a:gd name="T15" fmla="*/ 687 h 1033"/>
                <a:gd name="T16" fmla="*/ 456 w 618"/>
                <a:gd name="T17" fmla="*/ 489 h 1033"/>
                <a:gd name="T18" fmla="*/ 309 w 618"/>
                <a:gd name="T19" fmla="*/ 421 h 1033"/>
                <a:gd name="T20" fmla="*/ 225 w 618"/>
                <a:gd name="T21" fmla="*/ 443 h 1033"/>
                <a:gd name="T22" fmla="*/ 165 w 618"/>
                <a:gd name="T23" fmla="*/ 505 h 1033"/>
                <a:gd name="T24" fmla="*/ 130 w 618"/>
                <a:gd name="T25" fmla="*/ 598 h 1033"/>
                <a:gd name="T26" fmla="*/ 119 w 618"/>
                <a:gd name="T27" fmla="*/ 713 h 1033"/>
                <a:gd name="T28" fmla="*/ 136 w 618"/>
                <a:gd name="T29" fmla="*/ 847 h 1033"/>
                <a:gd name="T30" fmla="*/ 503 w 618"/>
                <a:gd name="T31" fmla="*/ 891 h 1033"/>
                <a:gd name="T32" fmla="*/ 474 w 618"/>
                <a:gd name="T33" fmla="*/ 938 h 1033"/>
                <a:gd name="T34" fmla="*/ 428 w 618"/>
                <a:gd name="T35" fmla="*/ 985 h 1033"/>
                <a:gd name="T36" fmla="*/ 362 w 618"/>
                <a:gd name="T37" fmla="*/ 1020 h 1033"/>
                <a:gd name="T38" fmla="*/ 274 w 618"/>
                <a:gd name="T39" fmla="*/ 1033 h 1033"/>
                <a:gd name="T40" fmla="*/ 174 w 618"/>
                <a:gd name="T41" fmla="*/ 1016 h 1033"/>
                <a:gd name="T42" fmla="*/ 86 w 618"/>
                <a:gd name="T43" fmla="*/ 958 h 1033"/>
                <a:gd name="T44" fmla="*/ 23 w 618"/>
                <a:gd name="T45" fmla="*/ 856 h 1033"/>
                <a:gd name="T46" fmla="*/ 0 w 618"/>
                <a:gd name="T47" fmla="*/ 705 h 1033"/>
                <a:gd name="T48" fmla="*/ 26 w 618"/>
                <a:gd name="T49" fmla="*/ 555 h 1033"/>
                <a:gd name="T50" fmla="*/ 92 w 618"/>
                <a:gd name="T51" fmla="*/ 449 h 1033"/>
                <a:gd name="T52" fmla="*/ 185 w 618"/>
                <a:gd name="T53" fmla="*/ 386 h 1033"/>
                <a:gd name="T54" fmla="*/ 290 w 618"/>
                <a:gd name="T55" fmla="*/ 365 h 1033"/>
                <a:gd name="T56" fmla="*/ 498 w 618"/>
                <a:gd name="T57" fmla="*/ 499 h 1033"/>
                <a:gd name="T58" fmla="*/ 502 w 618"/>
                <a:gd name="T59" fmla="*/ 499 h 1033"/>
                <a:gd name="T60" fmla="*/ 500 w 618"/>
                <a:gd name="T61" fmla="*/ 366 h 1033"/>
                <a:gd name="T62" fmla="*/ 500 w 618"/>
                <a:gd name="T63" fmla="*/ 263 h 1033"/>
                <a:gd name="T64" fmla="*/ 499 w 618"/>
                <a:gd name="T65" fmla="*/ 163 h 1033"/>
                <a:gd name="T66" fmla="*/ 497 w 618"/>
                <a:gd name="T67" fmla="*/ 74 h 1033"/>
                <a:gd name="T68" fmla="*/ 495 w 618"/>
                <a:gd name="T69" fmla="*/ 0 h 1033"/>
                <a:gd name="T70" fmla="*/ 527 w 618"/>
                <a:gd name="T71" fmla="*/ 5 h 1033"/>
                <a:gd name="T72" fmla="*/ 556 w 618"/>
                <a:gd name="T73" fmla="*/ 7 h 1033"/>
                <a:gd name="T74" fmla="*/ 586 w 618"/>
                <a:gd name="T75" fmla="*/ 5 h 1033"/>
                <a:gd name="T76" fmla="*/ 618 w 618"/>
                <a:gd name="T77" fmla="*/ 0 h 1033"/>
                <a:gd name="T78" fmla="*/ 611 w 618"/>
                <a:gd name="T79" fmla="*/ 125 h 1033"/>
                <a:gd name="T80" fmla="*/ 607 w 618"/>
                <a:gd name="T81" fmla="*/ 305 h 1033"/>
                <a:gd name="T82" fmla="*/ 604 w 618"/>
                <a:gd name="T83" fmla="*/ 508 h 1033"/>
                <a:gd name="T84" fmla="*/ 602 w 618"/>
                <a:gd name="T85" fmla="*/ 699 h 1033"/>
                <a:gd name="T86" fmla="*/ 603 w 618"/>
                <a:gd name="T87" fmla="*/ 867 h 1033"/>
                <a:gd name="T88" fmla="*/ 606 w 618"/>
                <a:gd name="T89" fmla="*/ 1020 h 1033"/>
                <a:gd name="T90" fmla="*/ 553 w 618"/>
                <a:gd name="T91" fmla="*/ 1017 h 1033"/>
                <a:gd name="T92" fmla="*/ 502 w 618"/>
                <a:gd name="T93" fmla="*/ 1020 h 1033"/>
                <a:gd name="T94" fmla="*/ 506 w 618"/>
                <a:gd name="T95" fmla="*/ 891 h 1033"/>
                <a:gd name="T96" fmla="*/ 503 w 618"/>
                <a:gd name="T97" fmla="*/ 891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8" h="1033">
                  <a:moveTo>
                    <a:pt x="136" y="847"/>
                  </a:moveTo>
                  <a:cubicBezTo>
                    <a:pt x="147" y="882"/>
                    <a:pt x="161" y="910"/>
                    <a:pt x="179" y="931"/>
                  </a:cubicBezTo>
                  <a:cubicBezTo>
                    <a:pt x="196" y="952"/>
                    <a:pt x="216" y="967"/>
                    <a:pt x="239" y="975"/>
                  </a:cubicBezTo>
                  <a:cubicBezTo>
                    <a:pt x="261" y="983"/>
                    <a:pt x="283" y="987"/>
                    <a:pt x="305" y="987"/>
                  </a:cubicBezTo>
                  <a:cubicBezTo>
                    <a:pt x="340" y="987"/>
                    <a:pt x="370" y="979"/>
                    <a:pt x="396" y="961"/>
                  </a:cubicBezTo>
                  <a:cubicBezTo>
                    <a:pt x="421" y="943"/>
                    <a:pt x="442" y="920"/>
                    <a:pt x="458" y="892"/>
                  </a:cubicBezTo>
                  <a:cubicBezTo>
                    <a:pt x="475" y="864"/>
                    <a:pt x="487" y="831"/>
                    <a:pt x="495" y="795"/>
                  </a:cubicBezTo>
                  <a:cubicBezTo>
                    <a:pt x="502" y="759"/>
                    <a:pt x="506" y="723"/>
                    <a:pt x="506" y="687"/>
                  </a:cubicBezTo>
                  <a:cubicBezTo>
                    <a:pt x="506" y="601"/>
                    <a:pt x="490" y="534"/>
                    <a:pt x="456" y="489"/>
                  </a:cubicBezTo>
                  <a:cubicBezTo>
                    <a:pt x="423" y="443"/>
                    <a:pt x="374" y="421"/>
                    <a:pt x="309" y="421"/>
                  </a:cubicBezTo>
                  <a:cubicBezTo>
                    <a:pt x="277" y="421"/>
                    <a:pt x="249" y="428"/>
                    <a:pt x="225" y="443"/>
                  </a:cubicBezTo>
                  <a:cubicBezTo>
                    <a:pt x="201" y="458"/>
                    <a:pt x="181" y="479"/>
                    <a:pt x="165" y="505"/>
                  </a:cubicBezTo>
                  <a:cubicBezTo>
                    <a:pt x="149" y="532"/>
                    <a:pt x="138" y="563"/>
                    <a:pt x="130" y="598"/>
                  </a:cubicBezTo>
                  <a:cubicBezTo>
                    <a:pt x="122" y="634"/>
                    <a:pt x="119" y="672"/>
                    <a:pt x="119" y="713"/>
                  </a:cubicBezTo>
                  <a:cubicBezTo>
                    <a:pt x="119" y="767"/>
                    <a:pt x="124" y="812"/>
                    <a:pt x="136" y="847"/>
                  </a:cubicBezTo>
                  <a:close/>
                  <a:moveTo>
                    <a:pt x="503" y="891"/>
                  </a:moveTo>
                  <a:cubicBezTo>
                    <a:pt x="496" y="906"/>
                    <a:pt x="486" y="921"/>
                    <a:pt x="474" y="938"/>
                  </a:cubicBezTo>
                  <a:cubicBezTo>
                    <a:pt x="462" y="954"/>
                    <a:pt x="446" y="970"/>
                    <a:pt x="428" y="985"/>
                  </a:cubicBezTo>
                  <a:cubicBezTo>
                    <a:pt x="409" y="999"/>
                    <a:pt x="387" y="1011"/>
                    <a:pt x="362" y="1020"/>
                  </a:cubicBezTo>
                  <a:cubicBezTo>
                    <a:pt x="337" y="1029"/>
                    <a:pt x="308" y="1033"/>
                    <a:pt x="274" y="1033"/>
                  </a:cubicBezTo>
                  <a:cubicBezTo>
                    <a:pt x="240" y="1033"/>
                    <a:pt x="207" y="1027"/>
                    <a:pt x="174" y="1016"/>
                  </a:cubicBezTo>
                  <a:cubicBezTo>
                    <a:pt x="141" y="1004"/>
                    <a:pt x="111" y="985"/>
                    <a:pt x="86" y="958"/>
                  </a:cubicBezTo>
                  <a:cubicBezTo>
                    <a:pt x="60" y="932"/>
                    <a:pt x="39" y="897"/>
                    <a:pt x="23" y="856"/>
                  </a:cubicBezTo>
                  <a:cubicBezTo>
                    <a:pt x="8" y="814"/>
                    <a:pt x="0" y="763"/>
                    <a:pt x="0" y="705"/>
                  </a:cubicBezTo>
                  <a:cubicBezTo>
                    <a:pt x="0" y="647"/>
                    <a:pt x="8" y="597"/>
                    <a:pt x="26" y="555"/>
                  </a:cubicBezTo>
                  <a:cubicBezTo>
                    <a:pt x="43" y="513"/>
                    <a:pt x="65" y="477"/>
                    <a:pt x="92" y="449"/>
                  </a:cubicBezTo>
                  <a:cubicBezTo>
                    <a:pt x="120" y="421"/>
                    <a:pt x="151" y="400"/>
                    <a:pt x="185" y="386"/>
                  </a:cubicBezTo>
                  <a:cubicBezTo>
                    <a:pt x="220" y="372"/>
                    <a:pt x="255" y="365"/>
                    <a:pt x="290" y="365"/>
                  </a:cubicBezTo>
                  <a:cubicBezTo>
                    <a:pt x="390" y="365"/>
                    <a:pt x="459" y="409"/>
                    <a:pt x="498" y="499"/>
                  </a:cubicBezTo>
                  <a:cubicBezTo>
                    <a:pt x="502" y="499"/>
                    <a:pt x="502" y="499"/>
                    <a:pt x="502" y="499"/>
                  </a:cubicBezTo>
                  <a:cubicBezTo>
                    <a:pt x="500" y="366"/>
                    <a:pt x="500" y="366"/>
                    <a:pt x="500" y="366"/>
                  </a:cubicBezTo>
                  <a:cubicBezTo>
                    <a:pt x="500" y="332"/>
                    <a:pt x="500" y="298"/>
                    <a:pt x="500" y="263"/>
                  </a:cubicBezTo>
                  <a:cubicBezTo>
                    <a:pt x="499" y="228"/>
                    <a:pt x="499" y="195"/>
                    <a:pt x="499" y="163"/>
                  </a:cubicBezTo>
                  <a:cubicBezTo>
                    <a:pt x="498" y="132"/>
                    <a:pt x="498" y="102"/>
                    <a:pt x="497" y="74"/>
                  </a:cubicBezTo>
                  <a:cubicBezTo>
                    <a:pt x="497" y="46"/>
                    <a:pt x="496" y="21"/>
                    <a:pt x="495" y="0"/>
                  </a:cubicBezTo>
                  <a:cubicBezTo>
                    <a:pt x="506" y="2"/>
                    <a:pt x="517" y="3"/>
                    <a:pt x="527" y="5"/>
                  </a:cubicBezTo>
                  <a:cubicBezTo>
                    <a:pt x="537" y="6"/>
                    <a:pt x="547" y="7"/>
                    <a:pt x="556" y="7"/>
                  </a:cubicBezTo>
                  <a:cubicBezTo>
                    <a:pt x="566" y="7"/>
                    <a:pt x="576" y="6"/>
                    <a:pt x="586" y="5"/>
                  </a:cubicBezTo>
                  <a:cubicBezTo>
                    <a:pt x="595" y="3"/>
                    <a:pt x="606" y="2"/>
                    <a:pt x="618" y="0"/>
                  </a:cubicBezTo>
                  <a:cubicBezTo>
                    <a:pt x="615" y="29"/>
                    <a:pt x="613" y="70"/>
                    <a:pt x="611" y="125"/>
                  </a:cubicBezTo>
                  <a:cubicBezTo>
                    <a:pt x="610" y="179"/>
                    <a:pt x="608" y="240"/>
                    <a:pt x="607" y="305"/>
                  </a:cubicBezTo>
                  <a:cubicBezTo>
                    <a:pt x="605" y="371"/>
                    <a:pt x="604" y="439"/>
                    <a:pt x="604" y="508"/>
                  </a:cubicBezTo>
                  <a:cubicBezTo>
                    <a:pt x="603" y="578"/>
                    <a:pt x="602" y="641"/>
                    <a:pt x="602" y="699"/>
                  </a:cubicBezTo>
                  <a:cubicBezTo>
                    <a:pt x="602" y="761"/>
                    <a:pt x="603" y="817"/>
                    <a:pt x="603" y="867"/>
                  </a:cubicBezTo>
                  <a:cubicBezTo>
                    <a:pt x="604" y="916"/>
                    <a:pt x="605" y="967"/>
                    <a:pt x="606" y="1020"/>
                  </a:cubicBezTo>
                  <a:cubicBezTo>
                    <a:pt x="588" y="1018"/>
                    <a:pt x="570" y="1017"/>
                    <a:pt x="553" y="1017"/>
                  </a:cubicBezTo>
                  <a:cubicBezTo>
                    <a:pt x="537" y="1017"/>
                    <a:pt x="520" y="1018"/>
                    <a:pt x="502" y="1020"/>
                  </a:cubicBezTo>
                  <a:cubicBezTo>
                    <a:pt x="506" y="891"/>
                    <a:pt x="506" y="891"/>
                    <a:pt x="506" y="891"/>
                  </a:cubicBezTo>
                  <a:lnTo>
                    <a:pt x="503" y="891"/>
                  </a:ln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6" name="Freeform 329"/>
            <p:cNvSpPr>
              <a:spLocks/>
            </p:cNvSpPr>
            <p:nvPr userDrawn="1"/>
          </p:nvSpPr>
          <p:spPr bwMode="auto">
            <a:xfrm>
              <a:off x="1393825" y="4789488"/>
              <a:ext cx="238125" cy="249238"/>
            </a:xfrm>
            <a:custGeom>
              <a:avLst/>
              <a:gdLst>
                <a:gd name="T0" fmla="*/ 137 w 618"/>
                <a:gd name="T1" fmla="*/ 324 h 644"/>
                <a:gd name="T2" fmla="*/ 0 w 618"/>
                <a:gd name="T3" fmla="*/ 0 h 644"/>
                <a:gd name="T4" fmla="*/ 33 w 618"/>
                <a:gd name="T5" fmla="*/ 5 h 644"/>
                <a:gd name="T6" fmla="*/ 67 w 618"/>
                <a:gd name="T7" fmla="*/ 7 h 644"/>
                <a:gd name="T8" fmla="*/ 97 w 618"/>
                <a:gd name="T9" fmla="*/ 5 h 644"/>
                <a:gd name="T10" fmla="*/ 127 w 618"/>
                <a:gd name="T11" fmla="*/ 0 h 644"/>
                <a:gd name="T12" fmla="*/ 218 w 618"/>
                <a:gd name="T13" fmla="*/ 264 h 644"/>
                <a:gd name="T14" fmla="*/ 328 w 618"/>
                <a:gd name="T15" fmla="*/ 529 h 644"/>
                <a:gd name="T16" fmla="*/ 381 w 618"/>
                <a:gd name="T17" fmla="*/ 409 h 644"/>
                <a:gd name="T18" fmla="*/ 434 w 618"/>
                <a:gd name="T19" fmla="*/ 275 h 644"/>
                <a:gd name="T20" fmla="*/ 485 w 618"/>
                <a:gd name="T21" fmla="*/ 136 h 644"/>
                <a:gd name="T22" fmla="*/ 534 w 618"/>
                <a:gd name="T23" fmla="*/ 0 h 644"/>
                <a:gd name="T24" fmla="*/ 576 w 618"/>
                <a:gd name="T25" fmla="*/ 7 h 644"/>
                <a:gd name="T26" fmla="*/ 618 w 618"/>
                <a:gd name="T27" fmla="*/ 0 h 644"/>
                <a:gd name="T28" fmla="*/ 475 w 618"/>
                <a:gd name="T29" fmla="*/ 324 h 644"/>
                <a:gd name="T30" fmla="*/ 347 w 618"/>
                <a:gd name="T31" fmla="*/ 644 h 644"/>
                <a:gd name="T32" fmla="*/ 305 w 618"/>
                <a:gd name="T33" fmla="*/ 640 h 644"/>
                <a:gd name="T34" fmla="*/ 262 w 618"/>
                <a:gd name="T35" fmla="*/ 644 h 644"/>
                <a:gd name="T36" fmla="*/ 137 w 618"/>
                <a:gd name="T37" fmla="*/ 324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8" h="644">
                  <a:moveTo>
                    <a:pt x="137" y="324"/>
                  </a:moveTo>
                  <a:cubicBezTo>
                    <a:pt x="95" y="218"/>
                    <a:pt x="49" y="110"/>
                    <a:pt x="0" y="0"/>
                  </a:cubicBezTo>
                  <a:cubicBezTo>
                    <a:pt x="11" y="2"/>
                    <a:pt x="23" y="4"/>
                    <a:pt x="33" y="5"/>
                  </a:cubicBezTo>
                  <a:cubicBezTo>
                    <a:pt x="44" y="7"/>
                    <a:pt x="55" y="7"/>
                    <a:pt x="67" y="7"/>
                  </a:cubicBezTo>
                  <a:cubicBezTo>
                    <a:pt x="77" y="7"/>
                    <a:pt x="87" y="7"/>
                    <a:pt x="97" y="5"/>
                  </a:cubicBezTo>
                  <a:cubicBezTo>
                    <a:pt x="107" y="4"/>
                    <a:pt x="117" y="2"/>
                    <a:pt x="127" y="0"/>
                  </a:cubicBezTo>
                  <a:cubicBezTo>
                    <a:pt x="154" y="90"/>
                    <a:pt x="185" y="178"/>
                    <a:pt x="218" y="264"/>
                  </a:cubicBezTo>
                  <a:cubicBezTo>
                    <a:pt x="251" y="350"/>
                    <a:pt x="287" y="438"/>
                    <a:pt x="328" y="529"/>
                  </a:cubicBezTo>
                  <a:cubicBezTo>
                    <a:pt x="346" y="491"/>
                    <a:pt x="364" y="452"/>
                    <a:pt x="381" y="409"/>
                  </a:cubicBezTo>
                  <a:cubicBezTo>
                    <a:pt x="399" y="366"/>
                    <a:pt x="416" y="321"/>
                    <a:pt x="434" y="275"/>
                  </a:cubicBezTo>
                  <a:cubicBezTo>
                    <a:pt x="451" y="229"/>
                    <a:pt x="469" y="183"/>
                    <a:pt x="485" y="136"/>
                  </a:cubicBezTo>
                  <a:cubicBezTo>
                    <a:pt x="502" y="90"/>
                    <a:pt x="518" y="45"/>
                    <a:pt x="534" y="0"/>
                  </a:cubicBezTo>
                  <a:cubicBezTo>
                    <a:pt x="551" y="5"/>
                    <a:pt x="565" y="7"/>
                    <a:pt x="576" y="7"/>
                  </a:cubicBezTo>
                  <a:cubicBezTo>
                    <a:pt x="588" y="7"/>
                    <a:pt x="602" y="5"/>
                    <a:pt x="618" y="0"/>
                  </a:cubicBezTo>
                  <a:cubicBezTo>
                    <a:pt x="570" y="110"/>
                    <a:pt x="522" y="218"/>
                    <a:pt x="475" y="324"/>
                  </a:cubicBezTo>
                  <a:cubicBezTo>
                    <a:pt x="428" y="431"/>
                    <a:pt x="385" y="537"/>
                    <a:pt x="347" y="644"/>
                  </a:cubicBezTo>
                  <a:cubicBezTo>
                    <a:pt x="333" y="641"/>
                    <a:pt x="319" y="640"/>
                    <a:pt x="305" y="640"/>
                  </a:cubicBezTo>
                  <a:cubicBezTo>
                    <a:pt x="290" y="640"/>
                    <a:pt x="276" y="641"/>
                    <a:pt x="262" y="644"/>
                  </a:cubicBezTo>
                  <a:cubicBezTo>
                    <a:pt x="220" y="537"/>
                    <a:pt x="179" y="431"/>
                    <a:pt x="137" y="324"/>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7" name="Freeform 330"/>
            <p:cNvSpPr>
              <a:spLocks/>
            </p:cNvSpPr>
            <p:nvPr userDrawn="1"/>
          </p:nvSpPr>
          <p:spPr bwMode="auto">
            <a:xfrm>
              <a:off x="1857375" y="4786313"/>
              <a:ext cx="209550" cy="252413"/>
            </a:xfrm>
            <a:custGeom>
              <a:avLst/>
              <a:gdLst>
                <a:gd name="T0" fmla="*/ 401 w 545"/>
                <a:gd name="T1" fmla="*/ 121 h 655"/>
                <a:gd name="T2" fmla="*/ 293 w 545"/>
                <a:gd name="T3" fmla="*/ 69 h 655"/>
                <a:gd name="T4" fmla="*/ 154 w 545"/>
                <a:gd name="T5" fmla="*/ 127 h 655"/>
                <a:gd name="T6" fmla="*/ 111 w 545"/>
                <a:gd name="T7" fmla="*/ 291 h 655"/>
                <a:gd name="T8" fmla="*/ 111 w 545"/>
                <a:gd name="T9" fmla="*/ 406 h 655"/>
                <a:gd name="T10" fmla="*/ 113 w 545"/>
                <a:gd name="T11" fmla="*/ 534 h 655"/>
                <a:gd name="T12" fmla="*/ 121 w 545"/>
                <a:gd name="T13" fmla="*/ 655 h 655"/>
                <a:gd name="T14" fmla="*/ 60 w 545"/>
                <a:gd name="T15" fmla="*/ 651 h 655"/>
                <a:gd name="T16" fmla="*/ 0 w 545"/>
                <a:gd name="T17" fmla="*/ 655 h 655"/>
                <a:gd name="T18" fmla="*/ 8 w 545"/>
                <a:gd name="T19" fmla="*/ 534 h 655"/>
                <a:gd name="T20" fmla="*/ 10 w 545"/>
                <a:gd name="T21" fmla="*/ 406 h 655"/>
                <a:gd name="T22" fmla="*/ 10 w 545"/>
                <a:gd name="T23" fmla="*/ 266 h 655"/>
                <a:gd name="T24" fmla="*/ 8 w 545"/>
                <a:gd name="T25" fmla="*/ 138 h 655"/>
                <a:gd name="T26" fmla="*/ 0 w 545"/>
                <a:gd name="T27" fmla="*/ 13 h 655"/>
                <a:gd name="T28" fmla="*/ 60 w 545"/>
                <a:gd name="T29" fmla="*/ 20 h 655"/>
                <a:gd name="T30" fmla="*/ 84 w 545"/>
                <a:gd name="T31" fmla="*/ 18 h 655"/>
                <a:gd name="T32" fmla="*/ 114 w 545"/>
                <a:gd name="T33" fmla="*/ 13 h 655"/>
                <a:gd name="T34" fmla="*/ 111 w 545"/>
                <a:gd name="T35" fmla="*/ 121 h 655"/>
                <a:gd name="T36" fmla="*/ 113 w 545"/>
                <a:gd name="T37" fmla="*/ 121 h 655"/>
                <a:gd name="T38" fmla="*/ 204 w 545"/>
                <a:gd name="T39" fmla="*/ 31 h 655"/>
                <a:gd name="T40" fmla="*/ 329 w 545"/>
                <a:gd name="T41" fmla="*/ 0 h 655"/>
                <a:gd name="T42" fmla="*/ 405 w 545"/>
                <a:gd name="T43" fmla="*/ 10 h 655"/>
                <a:gd name="T44" fmla="*/ 475 w 545"/>
                <a:gd name="T45" fmla="*/ 48 h 655"/>
                <a:gd name="T46" fmla="*/ 525 w 545"/>
                <a:gd name="T47" fmla="*/ 119 h 655"/>
                <a:gd name="T48" fmla="*/ 545 w 545"/>
                <a:gd name="T49" fmla="*/ 235 h 655"/>
                <a:gd name="T50" fmla="*/ 542 w 545"/>
                <a:gd name="T51" fmla="*/ 354 h 655"/>
                <a:gd name="T52" fmla="*/ 540 w 545"/>
                <a:gd name="T53" fmla="*/ 484 h 655"/>
                <a:gd name="T54" fmla="*/ 540 w 545"/>
                <a:gd name="T55" fmla="*/ 572 h 655"/>
                <a:gd name="T56" fmla="*/ 541 w 545"/>
                <a:gd name="T57" fmla="*/ 615 h 655"/>
                <a:gd name="T58" fmla="*/ 543 w 545"/>
                <a:gd name="T59" fmla="*/ 655 h 655"/>
                <a:gd name="T60" fmla="*/ 486 w 545"/>
                <a:gd name="T61" fmla="*/ 651 h 655"/>
                <a:gd name="T62" fmla="*/ 430 w 545"/>
                <a:gd name="T63" fmla="*/ 655 h 655"/>
                <a:gd name="T64" fmla="*/ 436 w 545"/>
                <a:gd name="T65" fmla="*/ 510 h 655"/>
                <a:gd name="T66" fmla="*/ 440 w 545"/>
                <a:gd name="T67" fmla="*/ 357 h 655"/>
                <a:gd name="T68" fmla="*/ 440 w 545"/>
                <a:gd name="T69" fmla="*/ 275 h 655"/>
                <a:gd name="T70" fmla="*/ 401 w 545"/>
                <a:gd name="T71" fmla="*/ 12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5" h="655">
                  <a:moveTo>
                    <a:pt x="401" y="121"/>
                  </a:moveTo>
                  <a:cubicBezTo>
                    <a:pt x="375" y="87"/>
                    <a:pt x="339" y="69"/>
                    <a:pt x="293" y="69"/>
                  </a:cubicBezTo>
                  <a:cubicBezTo>
                    <a:pt x="230" y="69"/>
                    <a:pt x="184" y="88"/>
                    <a:pt x="154" y="127"/>
                  </a:cubicBezTo>
                  <a:cubicBezTo>
                    <a:pt x="125" y="166"/>
                    <a:pt x="111" y="221"/>
                    <a:pt x="111" y="291"/>
                  </a:cubicBezTo>
                  <a:cubicBezTo>
                    <a:pt x="111" y="406"/>
                    <a:pt x="111" y="406"/>
                    <a:pt x="111" y="406"/>
                  </a:cubicBezTo>
                  <a:cubicBezTo>
                    <a:pt x="111" y="446"/>
                    <a:pt x="111" y="489"/>
                    <a:pt x="113" y="534"/>
                  </a:cubicBezTo>
                  <a:cubicBezTo>
                    <a:pt x="114" y="578"/>
                    <a:pt x="117" y="619"/>
                    <a:pt x="121" y="655"/>
                  </a:cubicBezTo>
                  <a:cubicBezTo>
                    <a:pt x="101" y="652"/>
                    <a:pt x="80" y="651"/>
                    <a:pt x="60" y="651"/>
                  </a:cubicBezTo>
                  <a:cubicBezTo>
                    <a:pt x="41" y="651"/>
                    <a:pt x="20" y="652"/>
                    <a:pt x="0" y="655"/>
                  </a:cubicBezTo>
                  <a:cubicBezTo>
                    <a:pt x="4" y="619"/>
                    <a:pt x="7" y="578"/>
                    <a:pt x="8" y="534"/>
                  </a:cubicBezTo>
                  <a:cubicBezTo>
                    <a:pt x="10" y="489"/>
                    <a:pt x="10" y="447"/>
                    <a:pt x="10" y="406"/>
                  </a:cubicBezTo>
                  <a:cubicBezTo>
                    <a:pt x="10" y="266"/>
                    <a:pt x="10" y="266"/>
                    <a:pt x="10" y="266"/>
                  </a:cubicBezTo>
                  <a:cubicBezTo>
                    <a:pt x="10" y="225"/>
                    <a:pt x="10" y="182"/>
                    <a:pt x="8" y="138"/>
                  </a:cubicBezTo>
                  <a:cubicBezTo>
                    <a:pt x="7" y="93"/>
                    <a:pt x="4" y="52"/>
                    <a:pt x="0" y="13"/>
                  </a:cubicBezTo>
                  <a:cubicBezTo>
                    <a:pt x="25" y="17"/>
                    <a:pt x="45" y="20"/>
                    <a:pt x="60" y="20"/>
                  </a:cubicBezTo>
                  <a:cubicBezTo>
                    <a:pt x="67" y="20"/>
                    <a:pt x="75" y="19"/>
                    <a:pt x="84" y="18"/>
                  </a:cubicBezTo>
                  <a:cubicBezTo>
                    <a:pt x="92" y="16"/>
                    <a:pt x="102" y="15"/>
                    <a:pt x="114" y="13"/>
                  </a:cubicBezTo>
                  <a:cubicBezTo>
                    <a:pt x="112" y="49"/>
                    <a:pt x="111" y="85"/>
                    <a:pt x="111" y="121"/>
                  </a:cubicBezTo>
                  <a:cubicBezTo>
                    <a:pt x="113" y="121"/>
                    <a:pt x="113" y="121"/>
                    <a:pt x="113" y="121"/>
                  </a:cubicBezTo>
                  <a:cubicBezTo>
                    <a:pt x="138" y="82"/>
                    <a:pt x="168" y="52"/>
                    <a:pt x="204" y="31"/>
                  </a:cubicBezTo>
                  <a:cubicBezTo>
                    <a:pt x="239" y="10"/>
                    <a:pt x="280" y="0"/>
                    <a:pt x="329" y="0"/>
                  </a:cubicBezTo>
                  <a:cubicBezTo>
                    <a:pt x="354" y="0"/>
                    <a:pt x="380" y="3"/>
                    <a:pt x="405" y="10"/>
                  </a:cubicBezTo>
                  <a:cubicBezTo>
                    <a:pt x="431" y="18"/>
                    <a:pt x="454" y="30"/>
                    <a:pt x="475" y="48"/>
                  </a:cubicBezTo>
                  <a:cubicBezTo>
                    <a:pt x="495" y="65"/>
                    <a:pt x="512" y="89"/>
                    <a:pt x="525" y="119"/>
                  </a:cubicBezTo>
                  <a:cubicBezTo>
                    <a:pt x="538" y="149"/>
                    <a:pt x="545" y="188"/>
                    <a:pt x="545" y="235"/>
                  </a:cubicBezTo>
                  <a:cubicBezTo>
                    <a:pt x="545" y="273"/>
                    <a:pt x="544" y="313"/>
                    <a:pt x="542" y="354"/>
                  </a:cubicBezTo>
                  <a:cubicBezTo>
                    <a:pt x="541" y="395"/>
                    <a:pt x="540" y="438"/>
                    <a:pt x="540" y="484"/>
                  </a:cubicBezTo>
                  <a:cubicBezTo>
                    <a:pt x="540" y="572"/>
                    <a:pt x="540" y="572"/>
                    <a:pt x="540" y="572"/>
                  </a:cubicBezTo>
                  <a:cubicBezTo>
                    <a:pt x="540" y="587"/>
                    <a:pt x="540" y="601"/>
                    <a:pt x="541" y="615"/>
                  </a:cubicBezTo>
                  <a:cubicBezTo>
                    <a:pt x="541" y="629"/>
                    <a:pt x="542" y="642"/>
                    <a:pt x="543" y="655"/>
                  </a:cubicBezTo>
                  <a:cubicBezTo>
                    <a:pt x="525" y="652"/>
                    <a:pt x="506" y="651"/>
                    <a:pt x="486" y="651"/>
                  </a:cubicBezTo>
                  <a:cubicBezTo>
                    <a:pt x="467" y="651"/>
                    <a:pt x="448" y="652"/>
                    <a:pt x="430" y="655"/>
                  </a:cubicBezTo>
                  <a:cubicBezTo>
                    <a:pt x="431" y="608"/>
                    <a:pt x="434" y="560"/>
                    <a:pt x="436" y="510"/>
                  </a:cubicBezTo>
                  <a:cubicBezTo>
                    <a:pt x="439" y="460"/>
                    <a:pt x="440" y="409"/>
                    <a:pt x="440" y="357"/>
                  </a:cubicBezTo>
                  <a:cubicBezTo>
                    <a:pt x="440" y="275"/>
                    <a:pt x="440" y="275"/>
                    <a:pt x="440" y="275"/>
                  </a:cubicBezTo>
                  <a:cubicBezTo>
                    <a:pt x="440" y="207"/>
                    <a:pt x="427" y="156"/>
                    <a:pt x="401" y="121"/>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8" name="Freeform 331"/>
            <p:cNvSpPr>
              <a:spLocks/>
            </p:cNvSpPr>
            <p:nvPr userDrawn="1"/>
          </p:nvSpPr>
          <p:spPr bwMode="auto">
            <a:xfrm>
              <a:off x="2105025" y="4786313"/>
              <a:ext cx="215900" cy="257175"/>
            </a:xfrm>
            <a:custGeom>
              <a:avLst/>
              <a:gdLst>
                <a:gd name="T0" fmla="*/ 30 w 562"/>
                <a:gd name="T1" fmla="*/ 185 h 668"/>
                <a:gd name="T2" fmla="*/ 107 w 562"/>
                <a:gd name="T3" fmla="*/ 80 h 668"/>
                <a:gd name="T4" fmla="*/ 218 w 562"/>
                <a:gd name="T5" fmla="*/ 19 h 668"/>
                <a:gd name="T6" fmla="*/ 345 w 562"/>
                <a:gd name="T7" fmla="*/ 0 h 668"/>
                <a:gd name="T8" fmla="*/ 478 w 562"/>
                <a:gd name="T9" fmla="*/ 17 h 668"/>
                <a:gd name="T10" fmla="*/ 562 w 562"/>
                <a:gd name="T11" fmla="*/ 58 h 668"/>
                <a:gd name="T12" fmla="*/ 545 w 562"/>
                <a:gd name="T13" fmla="*/ 101 h 668"/>
                <a:gd name="T14" fmla="*/ 532 w 562"/>
                <a:gd name="T15" fmla="*/ 147 h 668"/>
                <a:gd name="T16" fmla="*/ 522 w 562"/>
                <a:gd name="T17" fmla="*/ 147 h 668"/>
                <a:gd name="T18" fmla="*/ 496 w 562"/>
                <a:gd name="T19" fmla="*/ 112 h 668"/>
                <a:gd name="T20" fmla="*/ 457 w 562"/>
                <a:gd name="T21" fmla="*/ 78 h 668"/>
                <a:gd name="T22" fmla="*/ 408 w 562"/>
                <a:gd name="T23" fmla="*/ 52 h 668"/>
                <a:gd name="T24" fmla="*/ 349 w 562"/>
                <a:gd name="T25" fmla="*/ 42 h 668"/>
                <a:gd name="T26" fmla="*/ 244 w 562"/>
                <a:gd name="T27" fmla="*/ 64 h 668"/>
                <a:gd name="T28" fmla="*/ 172 w 562"/>
                <a:gd name="T29" fmla="*/ 126 h 668"/>
                <a:gd name="T30" fmla="*/ 132 w 562"/>
                <a:gd name="T31" fmla="*/ 219 h 668"/>
                <a:gd name="T32" fmla="*/ 119 w 562"/>
                <a:gd name="T33" fmla="*/ 334 h 668"/>
                <a:gd name="T34" fmla="*/ 178 w 562"/>
                <a:gd name="T35" fmla="*/ 545 h 668"/>
                <a:gd name="T36" fmla="*/ 353 w 562"/>
                <a:gd name="T37" fmla="*/ 616 h 668"/>
                <a:gd name="T38" fmla="*/ 408 w 562"/>
                <a:gd name="T39" fmla="*/ 608 h 668"/>
                <a:gd name="T40" fmla="*/ 463 w 562"/>
                <a:gd name="T41" fmla="*/ 588 h 668"/>
                <a:gd name="T42" fmla="*/ 514 w 562"/>
                <a:gd name="T43" fmla="*/ 557 h 668"/>
                <a:gd name="T44" fmla="*/ 555 w 562"/>
                <a:gd name="T45" fmla="*/ 520 h 668"/>
                <a:gd name="T46" fmla="*/ 562 w 562"/>
                <a:gd name="T47" fmla="*/ 524 h 668"/>
                <a:gd name="T48" fmla="*/ 554 w 562"/>
                <a:gd name="T49" fmla="*/ 590 h 668"/>
                <a:gd name="T50" fmla="*/ 453 w 562"/>
                <a:gd name="T51" fmla="*/ 645 h 668"/>
                <a:gd name="T52" fmla="*/ 328 w 562"/>
                <a:gd name="T53" fmla="*/ 668 h 668"/>
                <a:gd name="T54" fmla="*/ 212 w 562"/>
                <a:gd name="T55" fmla="*/ 651 h 668"/>
                <a:gd name="T56" fmla="*/ 105 w 562"/>
                <a:gd name="T57" fmla="*/ 595 h 668"/>
                <a:gd name="T58" fmla="*/ 29 w 562"/>
                <a:gd name="T59" fmla="*/ 491 h 668"/>
                <a:gd name="T60" fmla="*/ 0 w 562"/>
                <a:gd name="T61" fmla="*/ 336 h 668"/>
                <a:gd name="T62" fmla="*/ 30 w 562"/>
                <a:gd name="T63" fmla="*/ 18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2" h="668">
                  <a:moveTo>
                    <a:pt x="30" y="185"/>
                  </a:moveTo>
                  <a:cubicBezTo>
                    <a:pt x="50" y="142"/>
                    <a:pt x="76" y="107"/>
                    <a:pt x="107" y="80"/>
                  </a:cubicBezTo>
                  <a:cubicBezTo>
                    <a:pt x="139" y="52"/>
                    <a:pt x="176" y="32"/>
                    <a:pt x="218" y="19"/>
                  </a:cubicBezTo>
                  <a:cubicBezTo>
                    <a:pt x="259" y="6"/>
                    <a:pt x="301" y="0"/>
                    <a:pt x="345" y="0"/>
                  </a:cubicBezTo>
                  <a:cubicBezTo>
                    <a:pt x="394" y="0"/>
                    <a:pt x="438" y="6"/>
                    <a:pt x="478" y="17"/>
                  </a:cubicBezTo>
                  <a:cubicBezTo>
                    <a:pt x="517" y="29"/>
                    <a:pt x="545" y="43"/>
                    <a:pt x="562" y="58"/>
                  </a:cubicBezTo>
                  <a:cubicBezTo>
                    <a:pt x="556" y="72"/>
                    <a:pt x="550" y="86"/>
                    <a:pt x="545" y="101"/>
                  </a:cubicBezTo>
                  <a:cubicBezTo>
                    <a:pt x="540" y="116"/>
                    <a:pt x="536" y="131"/>
                    <a:pt x="532" y="147"/>
                  </a:cubicBezTo>
                  <a:cubicBezTo>
                    <a:pt x="522" y="147"/>
                    <a:pt x="522" y="147"/>
                    <a:pt x="522" y="147"/>
                  </a:cubicBezTo>
                  <a:cubicBezTo>
                    <a:pt x="515" y="136"/>
                    <a:pt x="507" y="124"/>
                    <a:pt x="496" y="112"/>
                  </a:cubicBezTo>
                  <a:cubicBezTo>
                    <a:pt x="485" y="99"/>
                    <a:pt x="472" y="88"/>
                    <a:pt x="457" y="78"/>
                  </a:cubicBezTo>
                  <a:cubicBezTo>
                    <a:pt x="443" y="68"/>
                    <a:pt x="426" y="59"/>
                    <a:pt x="408" y="52"/>
                  </a:cubicBezTo>
                  <a:cubicBezTo>
                    <a:pt x="390" y="45"/>
                    <a:pt x="370" y="42"/>
                    <a:pt x="349" y="42"/>
                  </a:cubicBezTo>
                  <a:cubicBezTo>
                    <a:pt x="308" y="42"/>
                    <a:pt x="273" y="49"/>
                    <a:pt x="244" y="64"/>
                  </a:cubicBezTo>
                  <a:cubicBezTo>
                    <a:pt x="215" y="79"/>
                    <a:pt x="191" y="100"/>
                    <a:pt x="172" y="126"/>
                  </a:cubicBezTo>
                  <a:cubicBezTo>
                    <a:pt x="154" y="152"/>
                    <a:pt x="140" y="183"/>
                    <a:pt x="132" y="219"/>
                  </a:cubicBezTo>
                  <a:cubicBezTo>
                    <a:pt x="123" y="254"/>
                    <a:pt x="119" y="293"/>
                    <a:pt x="119" y="334"/>
                  </a:cubicBezTo>
                  <a:cubicBezTo>
                    <a:pt x="119" y="427"/>
                    <a:pt x="139" y="497"/>
                    <a:pt x="178" y="545"/>
                  </a:cubicBezTo>
                  <a:cubicBezTo>
                    <a:pt x="218" y="592"/>
                    <a:pt x="276" y="616"/>
                    <a:pt x="353" y="616"/>
                  </a:cubicBezTo>
                  <a:cubicBezTo>
                    <a:pt x="371" y="616"/>
                    <a:pt x="389" y="613"/>
                    <a:pt x="408" y="608"/>
                  </a:cubicBezTo>
                  <a:cubicBezTo>
                    <a:pt x="427" y="603"/>
                    <a:pt x="445" y="597"/>
                    <a:pt x="463" y="588"/>
                  </a:cubicBezTo>
                  <a:cubicBezTo>
                    <a:pt x="481" y="579"/>
                    <a:pt x="498" y="569"/>
                    <a:pt x="514" y="557"/>
                  </a:cubicBezTo>
                  <a:cubicBezTo>
                    <a:pt x="530" y="546"/>
                    <a:pt x="544" y="533"/>
                    <a:pt x="555" y="520"/>
                  </a:cubicBezTo>
                  <a:cubicBezTo>
                    <a:pt x="562" y="524"/>
                    <a:pt x="562" y="524"/>
                    <a:pt x="562" y="524"/>
                  </a:cubicBezTo>
                  <a:cubicBezTo>
                    <a:pt x="557" y="545"/>
                    <a:pt x="555" y="567"/>
                    <a:pt x="554" y="590"/>
                  </a:cubicBezTo>
                  <a:cubicBezTo>
                    <a:pt x="527" y="611"/>
                    <a:pt x="493" y="630"/>
                    <a:pt x="453" y="645"/>
                  </a:cubicBezTo>
                  <a:cubicBezTo>
                    <a:pt x="413" y="660"/>
                    <a:pt x="372" y="668"/>
                    <a:pt x="328" y="668"/>
                  </a:cubicBezTo>
                  <a:cubicBezTo>
                    <a:pt x="290" y="668"/>
                    <a:pt x="251" y="663"/>
                    <a:pt x="212" y="651"/>
                  </a:cubicBezTo>
                  <a:cubicBezTo>
                    <a:pt x="172" y="640"/>
                    <a:pt x="137" y="621"/>
                    <a:pt x="105" y="595"/>
                  </a:cubicBezTo>
                  <a:cubicBezTo>
                    <a:pt x="74" y="568"/>
                    <a:pt x="49" y="534"/>
                    <a:pt x="29" y="491"/>
                  </a:cubicBezTo>
                  <a:cubicBezTo>
                    <a:pt x="10" y="449"/>
                    <a:pt x="0" y="397"/>
                    <a:pt x="0" y="336"/>
                  </a:cubicBezTo>
                  <a:cubicBezTo>
                    <a:pt x="0" y="277"/>
                    <a:pt x="10" y="227"/>
                    <a:pt x="30" y="185"/>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9" name="Freeform 332"/>
            <p:cNvSpPr>
              <a:spLocks/>
            </p:cNvSpPr>
            <p:nvPr userDrawn="1"/>
          </p:nvSpPr>
          <p:spPr bwMode="auto">
            <a:xfrm>
              <a:off x="2344738" y="4789488"/>
              <a:ext cx="236538" cy="384175"/>
            </a:xfrm>
            <a:custGeom>
              <a:avLst/>
              <a:gdLst>
                <a:gd name="T0" fmla="*/ 231 w 616"/>
                <a:gd name="T1" fmla="*/ 549 h 998"/>
                <a:gd name="T2" fmla="*/ 181 w 616"/>
                <a:gd name="T3" fmla="*/ 427 h 998"/>
                <a:gd name="T4" fmla="*/ 125 w 616"/>
                <a:gd name="T5" fmla="*/ 296 h 998"/>
                <a:gd name="T6" fmla="*/ 72 w 616"/>
                <a:gd name="T7" fmla="*/ 170 h 998"/>
                <a:gd name="T8" fmla="*/ 28 w 616"/>
                <a:gd name="T9" fmla="*/ 67 h 998"/>
                <a:gd name="T10" fmla="*/ 0 w 616"/>
                <a:gd name="T11" fmla="*/ 0 h 998"/>
                <a:gd name="T12" fmla="*/ 32 w 616"/>
                <a:gd name="T13" fmla="*/ 5 h 998"/>
                <a:gd name="T14" fmla="*/ 62 w 616"/>
                <a:gd name="T15" fmla="*/ 7 h 998"/>
                <a:gd name="T16" fmla="*/ 91 w 616"/>
                <a:gd name="T17" fmla="*/ 5 h 998"/>
                <a:gd name="T18" fmla="*/ 124 w 616"/>
                <a:gd name="T19" fmla="*/ 0 h 998"/>
                <a:gd name="T20" fmla="*/ 217 w 616"/>
                <a:gd name="T21" fmla="*/ 257 h 998"/>
                <a:gd name="T22" fmla="*/ 325 w 616"/>
                <a:gd name="T23" fmla="*/ 520 h 998"/>
                <a:gd name="T24" fmla="*/ 434 w 616"/>
                <a:gd name="T25" fmla="*/ 265 h 998"/>
                <a:gd name="T26" fmla="*/ 526 w 616"/>
                <a:gd name="T27" fmla="*/ 0 h 998"/>
                <a:gd name="T28" fmla="*/ 571 w 616"/>
                <a:gd name="T29" fmla="*/ 7 h 998"/>
                <a:gd name="T30" fmla="*/ 616 w 616"/>
                <a:gd name="T31" fmla="*/ 0 h 998"/>
                <a:gd name="T32" fmla="*/ 585 w 616"/>
                <a:gd name="T33" fmla="*/ 65 h 998"/>
                <a:gd name="T34" fmla="*/ 535 w 616"/>
                <a:gd name="T35" fmla="*/ 173 h 998"/>
                <a:gd name="T36" fmla="*/ 472 w 616"/>
                <a:gd name="T37" fmla="*/ 312 h 998"/>
                <a:gd name="T38" fmla="*/ 401 w 616"/>
                <a:gd name="T39" fmla="*/ 469 h 998"/>
                <a:gd name="T40" fmla="*/ 330 w 616"/>
                <a:gd name="T41" fmla="*/ 628 h 998"/>
                <a:gd name="T42" fmla="*/ 266 w 616"/>
                <a:gd name="T43" fmla="*/ 779 h 998"/>
                <a:gd name="T44" fmla="*/ 214 w 616"/>
                <a:gd name="T45" fmla="*/ 907 h 998"/>
                <a:gd name="T46" fmla="*/ 181 w 616"/>
                <a:gd name="T47" fmla="*/ 998 h 998"/>
                <a:gd name="T48" fmla="*/ 135 w 616"/>
                <a:gd name="T49" fmla="*/ 991 h 998"/>
                <a:gd name="T50" fmla="*/ 89 w 616"/>
                <a:gd name="T51" fmla="*/ 998 h 998"/>
                <a:gd name="T52" fmla="*/ 270 w 616"/>
                <a:gd name="T53" fmla="*/ 644 h 998"/>
                <a:gd name="T54" fmla="*/ 231 w 616"/>
                <a:gd name="T55" fmla="*/ 549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6" h="998">
                  <a:moveTo>
                    <a:pt x="231" y="549"/>
                  </a:moveTo>
                  <a:cubicBezTo>
                    <a:pt x="215" y="511"/>
                    <a:pt x="199" y="470"/>
                    <a:pt x="181" y="427"/>
                  </a:cubicBezTo>
                  <a:cubicBezTo>
                    <a:pt x="162" y="384"/>
                    <a:pt x="144" y="340"/>
                    <a:pt x="125" y="296"/>
                  </a:cubicBezTo>
                  <a:cubicBezTo>
                    <a:pt x="106" y="251"/>
                    <a:pt x="89" y="209"/>
                    <a:pt x="72" y="170"/>
                  </a:cubicBezTo>
                  <a:cubicBezTo>
                    <a:pt x="55" y="131"/>
                    <a:pt x="41" y="96"/>
                    <a:pt x="28" y="67"/>
                  </a:cubicBezTo>
                  <a:cubicBezTo>
                    <a:pt x="15" y="37"/>
                    <a:pt x="6" y="15"/>
                    <a:pt x="0" y="0"/>
                  </a:cubicBezTo>
                  <a:cubicBezTo>
                    <a:pt x="11" y="2"/>
                    <a:pt x="22" y="4"/>
                    <a:pt x="32" y="5"/>
                  </a:cubicBezTo>
                  <a:cubicBezTo>
                    <a:pt x="42" y="7"/>
                    <a:pt x="52" y="7"/>
                    <a:pt x="62" y="7"/>
                  </a:cubicBezTo>
                  <a:cubicBezTo>
                    <a:pt x="72" y="7"/>
                    <a:pt x="82" y="7"/>
                    <a:pt x="91" y="5"/>
                  </a:cubicBezTo>
                  <a:cubicBezTo>
                    <a:pt x="101" y="4"/>
                    <a:pt x="112" y="2"/>
                    <a:pt x="124" y="0"/>
                  </a:cubicBezTo>
                  <a:cubicBezTo>
                    <a:pt x="152" y="87"/>
                    <a:pt x="183" y="173"/>
                    <a:pt x="217" y="257"/>
                  </a:cubicBezTo>
                  <a:cubicBezTo>
                    <a:pt x="251" y="342"/>
                    <a:pt x="287" y="430"/>
                    <a:pt x="325" y="520"/>
                  </a:cubicBezTo>
                  <a:cubicBezTo>
                    <a:pt x="363" y="440"/>
                    <a:pt x="399" y="356"/>
                    <a:pt x="434" y="265"/>
                  </a:cubicBezTo>
                  <a:cubicBezTo>
                    <a:pt x="468" y="175"/>
                    <a:pt x="499" y="87"/>
                    <a:pt x="526" y="0"/>
                  </a:cubicBezTo>
                  <a:cubicBezTo>
                    <a:pt x="544" y="5"/>
                    <a:pt x="559" y="7"/>
                    <a:pt x="571" y="7"/>
                  </a:cubicBezTo>
                  <a:cubicBezTo>
                    <a:pt x="583" y="7"/>
                    <a:pt x="597" y="5"/>
                    <a:pt x="616" y="0"/>
                  </a:cubicBezTo>
                  <a:cubicBezTo>
                    <a:pt x="609" y="13"/>
                    <a:pt x="599" y="35"/>
                    <a:pt x="585" y="65"/>
                  </a:cubicBezTo>
                  <a:cubicBezTo>
                    <a:pt x="571" y="95"/>
                    <a:pt x="555" y="131"/>
                    <a:pt x="535" y="173"/>
                  </a:cubicBezTo>
                  <a:cubicBezTo>
                    <a:pt x="516" y="215"/>
                    <a:pt x="495" y="261"/>
                    <a:pt x="472" y="312"/>
                  </a:cubicBezTo>
                  <a:cubicBezTo>
                    <a:pt x="449" y="363"/>
                    <a:pt x="425" y="415"/>
                    <a:pt x="401" y="469"/>
                  </a:cubicBezTo>
                  <a:cubicBezTo>
                    <a:pt x="378" y="523"/>
                    <a:pt x="354" y="576"/>
                    <a:pt x="330" y="628"/>
                  </a:cubicBezTo>
                  <a:cubicBezTo>
                    <a:pt x="307" y="681"/>
                    <a:pt x="286" y="731"/>
                    <a:pt x="266" y="779"/>
                  </a:cubicBezTo>
                  <a:cubicBezTo>
                    <a:pt x="246" y="826"/>
                    <a:pt x="228" y="869"/>
                    <a:pt x="214" y="907"/>
                  </a:cubicBezTo>
                  <a:cubicBezTo>
                    <a:pt x="199" y="945"/>
                    <a:pt x="188" y="976"/>
                    <a:pt x="181" y="998"/>
                  </a:cubicBezTo>
                  <a:cubicBezTo>
                    <a:pt x="162" y="994"/>
                    <a:pt x="147" y="991"/>
                    <a:pt x="135" y="991"/>
                  </a:cubicBezTo>
                  <a:cubicBezTo>
                    <a:pt x="122" y="991"/>
                    <a:pt x="107" y="994"/>
                    <a:pt x="89" y="998"/>
                  </a:cubicBezTo>
                  <a:cubicBezTo>
                    <a:pt x="160" y="880"/>
                    <a:pt x="220" y="762"/>
                    <a:pt x="270" y="644"/>
                  </a:cubicBezTo>
                  <a:cubicBezTo>
                    <a:pt x="260" y="620"/>
                    <a:pt x="247" y="588"/>
                    <a:pt x="231" y="549"/>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80" name="Freeform 333"/>
            <p:cNvSpPr>
              <a:spLocks noEditPoints="1"/>
            </p:cNvSpPr>
            <p:nvPr userDrawn="1"/>
          </p:nvSpPr>
          <p:spPr bwMode="auto">
            <a:xfrm>
              <a:off x="1593850" y="4789488"/>
              <a:ext cx="238125" cy="249238"/>
            </a:xfrm>
            <a:custGeom>
              <a:avLst/>
              <a:gdLst>
                <a:gd name="T0" fmla="*/ 291 w 619"/>
                <a:gd name="T1" fmla="*/ 116 h 644"/>
                <a:gd name="T2" fmla="*/ 391 w 619"/>
                <a:gd name="T3" fmla="*/ 356 h 644"/>
                <a:gd name="T4" fmla="*/ 190 w 619"/>
                <a:gd name="T5" fmla="*/ 356 h 644"/>
                <a:gd name="T6" fmla="*/ 238 w 619"/>
                <a:gd name="T7" fmla="*/ 235 h 644"/>
                <a:gd name="T8" fmla="*/ 291 w 619"/>
                <a:gd name="T9" fmla="*/ 116 h 644"/>
                <a:gd name="T10" fmla="*/ 482 w 619"/>
                <a:gd name="T11" fmla="*/ 320 h 644"/>
                <a:gd name="T12" fmla="*/ 357 w 619"/>
                <a:gd name="T13" fmla="*/ 0 h 644"/>
                <a:gd name="T14" fmla="*/ 314 w 619"/>
                <a:gd name="T15" fmla="*/ 4 h 644"/>
                <a:gd name="T16" fmla="*/ 272 w 619"/>
                <a:gd name="T17" fmla="*/ 0 h 644"/>
                <a:gd name="T18" fmla="*/ 144 w 619"/>
                <a:gd name="T19" fmla="*/ 320 h 644"/>
                <a:gd name="T20" fmla="*/ 0 w 619"/>
                <a:gd name="T21" fmla="*/ 644 h 644"/>
                <a:gd name="T22" fmla="*/ 42 w 619"/>
                <a:gd name="T23" fmla="*/ 637 h 644"/>
                <a:gd name="T24" fmla="*/ 84 w 619"/>
                <a:gd name="T25" fmla="*/ 644 h 644"/>
                <a:gd name="T26" fmla="*/ 134 w 619"/>
                <a:gd name="T27" fmla="*/ 508 h 644"/>
                <a:gd name="T28" fmla="*/ 173 w 619"/>
                <a:gd name="T29" fmla="*/ 402 h 644"/>
                <a:gd name="T30" fmla="*/ 409 w 619"/>
                <a:gd name="T31" fmla="*/ 402 h 644"/>
                <a:gd name="T32" fmla="*/ 492 w 619"/>
                <a:gd name="T33" fmla="*/ 644 h 644"/>
                <a:gd name="T34" fmla="*/ 522 w 619"/>
                <a:gd name="T35" fmla="*/ 639 h 644"/>
                <a:gd name="T36" fmla="*/ 552 w 619"/>
                <a:gd name="T37" fmla="*/ 637 h 644"/>
                <a:gd name="T38" fmla="*/ 585 w 619"/>
                <a:gd name="T39" fmla="*/ 639 h 644"/>
                <a:gd name="T40" fmla="*/ 619 w 619"/>
                <a:gd name="T41" fmla="*/ 644 h 644"/>
                <a:gd name="T42" fmla="*/ 482 w 619"/>
                <a:gd name="T43" fmla="*/ 32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9" h="644">
                  <a:moveTo>
                    <a:pt x="291" y="116"/>
                  </a:moveTo>
                  <a:cubicBezTo>
                    <a:pt x="328" y="198"/>
                    <a:pt x="361" y="278"/>
                    <a:pt x="391" y="356"/>
                  </a:cubicBezTo>
                  <a:cubicBezTo>
                    <a:pt x="190" y="356"/>
                    <a:pt x="190" y="356"/>
                    <a:pt x="190" y="356"/>
                  </a:cubicBezTo>
                  <a:cubicBezTo>
                    <a:pt x="206" y="315"/>
                    <a:pt x="222" y="274"/>
                    <a:pt x="238" y="235"/>
                  </a:cubicBezTo>
                  <a:cubicBezTo>
                    <a:pt x="255" y="193"/>
                    <a:pt x="273" y="153"/>
                    <a:pt x="291" y="116"/>
                  </a:cubicBezTo>
                  <a:close/>
                  <a:moveTo>
                    <a:pt x="482" y="320"/>
                  </a:moveTo>
                  <a:cubicBezTo>
                    <a:pt x="440" y="214"/>
                    <a:pt x="399" y="107"/>
                    <a:pt x="357" y="0"/>
                  </a:cubicBezTo>
                  <a:cubicBezTo>
                    <a:pt x="343" y="3"/>
                    <a:pt x="328" y="4"/>
                    <a:pt x="314" y="4"/>
                  </a:cubicBezTo>
                  <a:cubicBezTo>
                    <a:pt x="299" y="4"/>
                    <a:pt x="286" y="3"/>
                    <a:pt x="272" y="0"/>
                  </a:cubicBezTo>
                  <a:cubicBezTo>
                    <a:pt x="233" y="107"/>
                    <a:pt x="191" y="214"/>
                    <a:pt x="144" y="320"/>
                  </a:cubicBezTo>
                  <a:cubicBezTo>
                    <a:pt x="97" y="426"/>
                    <a:pt x="49" y="534"/>
                    <a:pt x="0" y="644"/>
                  </a:cubicBezTo>
                  <a:cubicBezTo>
                    <a:pt x="17" y="639"/>
                    <a:pt x="31" y="637"/>
                    <a:pt x="42" y="637"/>
                  </a:cubicBezTo>
                  <a:cubicBezTo>
                    <a:pt x="54" y="637"/>
                    <a:pt x="68" y="639"/>
                    <a:pt x="84" y="644"/>
                  </a:cubicBezTo>
                  <a:cubicBezTo>
                    <a:pt x="100" y="599"/>
                    <a:pt x="117" y="554"/>
                    <a:pt x="134" y="508"/>
                  </a:cubicBezTo>
                  <a:cubicBezTo>
                    <a:pt x="146" y="472"/>
                    <a:pt x="159" y="437"/>
                    <a:pt x="173" y="402"/>
                  </a:cubicBezTo>
                  <a:cubicBezTo>
                    <a:pt x="409" y="402"/>
                    <a:pt x="409" y="402"/>
                    <a:pt x="409" y="402"/>
                  </a:cubicBezTo>
                  <a:cubicBezTo>
                    <a:pt x="439" y="481"/>
                    <a:pt x="467" y="562"/>
                    <a:pt x="492" y="644"/>
                  </a:cubicBezTo>
                  <a:cubicBezTo>
                    <a:pt x="502" y="642"/>
                    <a:pt x="512" y="640"/>
                    <a:pt x="522" y="639"/>
                  </a:cubicBezTo>
                  <a:cubicBezTo>
                    <a:pt x="532" y="638"/>
                    <a:pt x="542" y="637"/>
                    <a:pt x="552" y="637"/>
                  </a:cubicBezTo>
                  <a:cubicBezTo>
                    <a:pt x="563" y="637"/>
                    <a:pt x="574" y="638"/>
                    <a:pt x="585" y="639"/>
                  </a:cubicBezTo>
                  <a:cubicBezTo>
                    <a:pt x="596" y="640"/>
                    <a:pt x="607" y="642"/>
                    <a:pt x="619" y="644"/>
                  </a:cubicBezTo>
                  <a:cubicBezTo>
                    <a:pt x="570" y="534"/>
                    <a:pt x="524" y="426"/>
                    <a:pt x="482" y="320"/>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48264785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ub Divider Page">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8812477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578"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1"/>
          </p:nvPr>
        </p:nvSpPr>
        <p:spPr>
          <a:xfrm>
            <a:off x="1043941" y="1970899"/>
            <a:ext cx="8669656" cy="410369"/>
          </a:xfrm>
        </p:spPr>
        <p:txBody>
          <a:bodyPr/>
          <a:lstStyle>
            <a:lvl1pPr>
              <a:spcBef>
                <a:spcPts val="1000"/>
              </a:spcBef>
              <a:spcAft>
                <a:spcPts val="200"/>
              </a:spcAft>
              <a:defRPr sz="1300" cap="all" baseline="0"/>
            </a:lvl1pPr>
            <a:lvl2pPr>
              <a:spcBef>
                <a:spcPts val="400"/>
              </a:spcBef>
              <a:spcAft>
                <a:spcPts val="400"/>
              </a:spcAft>
              <a:defRPr sz="1300" cap="all" baseline="0"/>
            </a:lvl2pPr>
          </a:lstStyle>
          <a:p>
            <a:pPr lvl="0"/>
            <a:r>
              <a:rPr lang="en-US" smtClean="0"/>
              <a:t>Edit Master text styles</a:t>
            </a:r>
          </a:p>
          <a:p>
            <a:pPr lvl="1"/>
            <a:r>
              <a:rPr lang="en-US" smtClean="0"/>
              <a:t>Second level</a:t>
            </a:r>
          </a:p>
        </p:txBody>
      </p:sp>
      <p:sp>
        <p:nvSpPr>
          <p:cNvPr id="14" name="Title 13"/>
          <p:cNvSpPr>
            <a:spLocks noGrp="1"/>
          </p:cNvSpPr>
          <p:nvPr>
            <p:ph type="title" hasCustomPrompt="1"/>
          </p:nvPr>
        </p:nvSpPr>
        <p:spPr>
          <a:xfrm>
            <a:off x="898524" y="1010148"/>
            <a:ext cx="9250043" cy="230832"/>
          </a:xfrm>
        </p:spPr>
        <p:txBody>
          <a:bodyPr anchor="b"/>
          <a:lstStyle>
            <a:lvl1pPr algn="l">
              <a:lnSpc>
                <a:spcPts val="1800"/>
              </a:lnSpc>
              <a:defRPr cap="all" baseline="0"/>
            </a:lvl1pPr>
          </a:lstStyle>
          <a:p>
            <a:r>
              <a:rPr lang="en-GB" noProof="0" dirty="0"/>
              <a:t>AGENDA</a:t>
            </a:r>
          </a:p>
        </p:txBody>
      </p:sp>
      <p:sp>
        <p:nvSpPr>
          <p:cNvPr id="9" name="Rectangle 8"/>
          <p:cNvSpPr/>
          <p:nvPr userDrawn="1"/>
        </p:nvSpPr>
        <p:spPr>
          <a:xfrm>
            <a:off x="0" y="0"/>
            <a:ext cx="540000"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p>
        </p:txBody>
      </p:sp>
      <p:sp>
        <p:nvSpPr>
          <p:cNvPr id="10" name="Rectangle 9"/>
          <p:cNvSpPr/>
          <p:nvPr userDrawn="1"/>
        </p:nvSpPr>
        <p:spPr>
          <a:xfrm>
            <a:off x="0" y="579120"/>
            <a:ext cx="540000" cy="6982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p>
        </p:txBody>
      </p:sp>
      <p:sp>
        <p:nvSpPr>
          <p:cNvPr id="11" name="Rectangle 10"/>
          <p:cNvSpPr/>
          <p:nvPr userDrawn="1"/>
        </p:nvSpPr>
        <p:spPr>
          <a:xfrm>
            <a:off x="10260378" y="7177874"/>
            <a:ext cx="433022" cy="251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fld id="{E72B118C-3814-48BB-8A3F-55DE67AF37CA}" type="slidenum">
              <a:rPr lang="en-GB" sz="1100" noProof="0" smtClean="0">
                <a:solidFill>
                  <a:schemeClr val="accent1"/>
                </a:solidFill>
                <a:latin typeface="Calibri"/>
                <a:sym typeface="Calibri"/>
              </a:rPr>
              <a:t>‹#›</a:t>
            </a:fld>
            <a:endParaRPr lang="en-GB" sz="1100" noProof="0" dirty="0">
              <a:solidFill>
                <a:schemeClr val="accent1"/>
              </a:solidFill>
              <a:latin typeface="Calibri"/>
              <a:sym typeface="Calibri"/>
            </a:endParaRPr>
          </a:p>
        </p:txBody>
      </p:sp>
      <p:cxnSp>
        <p:nvCxnSpPr>
          <p:cNvPr id="15" name="Straight Connector 11"/>
          <p:cNvCxnSpPr/>
          <p:nvPr userDrawn="1"/>
        </p:nvCxnSpPr>
        <p:spPr>
          <a:xfrm>
            <a:off x="10152000" y="7177873"/>
            <a:ext cx="0" cy="252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userDrawn="1"/>
        </p:nvGrpSpPr>
        <p:grpSpPr>
          <a:xfrm>
            <a:off x="9237049" y="7175969"/>
            <a:ext cx="802163" cy="252000"/>
            <a:chOff x="3208274" y="2782563"/>
            <a:chExt cx="1682751" cy="528638"/>
          </a:xfrm>
        </p:grpSpPr>
        <p:sp>
          <p:nvSpPr>
            <p:cNvPr id="18" name="Freeform 327"/>
            <p:cNvSpPr>
              <a:spLocks noEditPoints="1"/>
            </p:cNvSpPr>
            <p:nvPr userDrawn="1"/>
          </p:nvSpPr>
          <p:spPr bwMode="auto">
            <a:xfrm>
              <a:off x="3208274" y="2923851"/>
              <a:ext cx="220663" cy="257175"/>
            </a:xfrm>
            <a:custGeom>
              <a:avLst/>
              <a:gdLst>
                <a:gd name="T0" fmla="*/ 339 w 571"/>
                <a:gd name="T1" fmla="*/ 332 h 668"/>
                <a:gd name="T2" fmla="*/ 277 w 571"/>
                <a:gd name="T3" fmla="*/ 343 h 668"/>
                <a:gd name="T4" fmla="*/ 216 w 571"/>
                <a:gd name="T5" fmla="*/ 359 h 668"/>
                <a:gd name="T6" fmla="*/ 162 w 571"/>
                <a:gd name="T7" fmla="*/ 385 h 668"/>
                <a:gd name="T8" fmla="*/ 124 w 571"/>
                <a:gd name="T9" fmla="*/ 425 h 668"/>
                <a:gd name="T10" fmla="*/ 110 w 571"/>
                <a:gd name="T11" fmla="*/ 487 h 668"/>
                <a:gd name="T12" fmla="*/ 147 w 571"/>
                <a:gd name="T13" fmla="*/ 583 h 668"/>
                <a:gd name="T14" fmla="*/ 228 w 571"/>
                <a:gd name="T15" fmla="*/ 616 h 668"/>
                <a:gd name="T16" fmla="*/ 321 w 571"/>
                <a:gd name="T17" fmla="*/ 587 h 668"/>
                <a:gd name="T18" fmla="*/ 387 w 571"/>
                <a:gd name="T19" fmla="*/ 521 h 668"/>
                <a:gd name="T20" fmla="*/ 392 w 571"/>
                <a:gd name="T21" fmla="*/ 318 h 668"/>
                <a:gd name="T22" fmla="*/ 339 w 571"/>
                <a:gd name="T23" fmla="*/ 332 h 668"/>
                <a:gd name="T24" fmla="*/ 170 w 571"/>
                <a:gd name="T25" fmla="*/ 16 h 668"/>
                <a:gd name="T26" fmla="*/ 276 w 571"/>
                <a:gd name="T27" fmla="*/ 0 h 668"/>
                <a:gd name="T28" fmla="*/ 365 w 571"/>
                <a:gd name="T29" fmla="*/ 14 h 668"/>
                <a:gd name="T30" fmla="*/ 434 w 571"/>
                <a:gd name="T31" fmla="*/ 54 h 668"/>
                <a:gd name="T32" fmla="*/ 479 w 571"/>
                <a:gd name="T33" fmla="*/ 118 h 668"/>
                <a:gd name="T34" fmla="*/ 495 w 571"/>
                <a:gd name="T35" fmla="*/ 199 h 668"/>
                <a:gd name="T36" fmla="*/ 493 w 571"/>
                <a:gd name="T37" fmla="*/ 353 h 668"/>
                <a:gd name="T38" fmla="*/ 490 w 571"/>
                <a:gd name="T39" fmla="*/ 514 h 668"/>
                <a:gd name="T40" fmla="*/ 491 w 571"/>
                <a:gd name="T41" fmla="*/ 548 h 668"/>
                <a:gd name="T42" fmla="*/ 497 w 571"/>
                <a:gd name="T43" fmla="*/ 581 h 668"/>
                <a:gd name="T44" fmla="*/ 513 w 571"/>
                <a:gd name="T45" fmla="*/ 604 h 668"/>
                <a:gd name="T46" fmla="*/ 543 w 571"/>
                <a:gd name="T47" fmla="*/ 614 h 668"/>
                <a:gd name="T48" fmla="*/ 557 w 571"/>
                <a:gd name="T49" fmla="*/ 613 h 668"/>
                <a:gd name="T50" fmla="*/ 571 w 571"/>
                <a:gd name="T51" fmla="*/ 608 h 668"/>
                <a:gd name="T52" fmla="*/ 571 w 571"/>
                <a:gd name="T53" fmla="*/ 638 h 668"/>
                <a:gd name="T54" fmla="*/ 534 w 571"/>
                <a:gd name="T55" fmla="*/ 649 h 668"/>
                <a:gd name="T56" fmla="*/ 485 w 571"/>
                <a:gd name="T57" fmla="*/ 653 h 668"/>
                <a:gd name="T58" fmla="*/ 418 w 571"/>
                <a:gd name="T59" fmla="*/ 631 h 668"/>
                <a:gd name="T60" fmla="*/ 390 w 571"/>
                <a:gd name="T61" fmla="*/ 574 h 668"/>
                <a:gd name="T62" fmla="*/ 295 w 571"/>
                <a:gd name="T63" fmla="*/ 645 h 668"/>
                <a:gd name="T64" fmla="*/ 179 w 571"/>
                <a:gd name="T65" fmla="*/ 668 h 668"/>
                <a:gd name="T66" fmla="*/ 113 w 571"/>
                <a:gd name="T67" fmla="*/ 659 h 668"/>
                <a:gd name="T68" fmla="*/ 56 w 571"/>
                <a:gd name="T69" fmla="*/ 628 h 668"/>
                <a:gd name="T70" fmla="*/ 15 w 571"/>
                <a:gd name="T71" fmla="*/ 576 h 668"/>
                <a:gd name="T72" fmla="*/ 0 w 571"/>
                <a:gd name="T73" fmla="*/ 506 h 668"/>
                <a:gd name="T74" fmla="*/ 50 w 571"/>
                <a:gd name="T75" fmla="*/ 380 h 668"/>
                <a:gd name="T76" fmla="*/ 190 w 571"/>
                <a:gd name="T77" fmla="*/ 321 h 668"/>
                <a:gd name="T78" fmla="*/ 304 w 571"/>
                <a:gd name="T79" fmla="*/ 300 h 668"/>
                <a:gd name="T80" fmla="*/ 364 w 571"/>
                <a:gd name="T81" fmla="*/ 281 h 668"/>
                <a:gd name="T82" fmla="*/ 388 w 571"/>
                <a:gd name="T83" fmla="*/ 259 h 668"/>
                <a:gd name="T84" fmla="*/ 392 w 571"/>
                <a:gd name="T85" fmla="*/ 226 h 668"/>
                <a:gd name="T86" fmla="*/ 384 w 571"/>
                <a:gd name="T87" fmla="*/ 161 h 668"/>
                <a:gd name="T88" fmla="*/ 358 w 571"/>
                <a:gd name="T89" fmla="*/ 107 h 668"/>
                <a:gd name="T90" fmla="*/ 312 w 571"/>
                <a:gd name="T91" fmla="*/ 70 h 668"/>
                <a:gd name="T92" fmla="*/ 243 w 571"/>
                <a:gd name="T93" fmla="*/ 56 h 668"/>
                <a:gd name="T94" fmla="*/ 143 w 571"/>
                <a:gd name="T95" fmla="*/ 80 h 668"/>
                <a:gd name="T96" fmla="*/ 73 w 571"/>
                <a:gd name="T97" fmla="*/ 147 h 668"/>
                <a:gd name="T98" fmla="*/ 58 w 571"/>
                <a:gd name="T99" fmla="*/ 147 h 668"/>
                <a:gd name="T100" fmla="*/ 58 w 571"/>
                <a:gd name="T101" fmla="*/ 77 h 668"/>
                <a:gd name="T102" fmla="*/ 170 w 571"/>
                <a:gd name="T103" fmla="*/ 16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1" h="668">
                  <a:moveTo>
                    <a:pt x="339" y="332"/>
                  </a:moveTo>
                  <a:cubicBezTo>
                    <a:pt x="319" y="336"/>
                    <a:pt x="298" y="339"/>
                    <a:pt x="277" y="343"/>
                  </a:cubicBezTo>
                  <a:cubicBezTo>
                    <a:pt x="257" y="347"/>
                    <a:pt x="236" y="353"/>
                    <a:pt x="216" y="359"/>
                  </a:cubicBezTo>
                  <a:cubicBezTo>
                    <a:pt x="196" y="365"/>
                    <a:pt x="178" y="374"/>
                    <a:pt x="162" y="385"/>
                  </a:cubicBezTo>
                  <a:cubicBezTo>
                    <a:pt x="146" y="395"/>
                    <a:pt x="134" y="409"/>
                    <a:pt x="124" y="425"/>
                  </a:cubicBezTo>
                  <a:cubicBezTo>
                    <a:pt x="115" y="441"/>
                    <a:pt x="110" y="462"/>
                    <a:pt x="110" y="487"/>
                  </a:cubicBezTo>
                  <a:cubicBezTo>
                    <a:pt x="110" y="530"/>
                    <a:pt x="122" y="562"/>
                    <a:pt x="147" y="583"/>
                  </a:cubicBezTo>
                  <a:cubicBezTo>
                    <a:pt x="171" y="605"/>
                    <a:pt x="198" y="616"/>
                    <a:pt x="228" y="616"/>
                  </a:cubicBezTo>
                  <a:cubicBezTo>
                    <a:pt x="262" y="616"/>
                    <a:pt x="293" y="606"/>
                    <a:pt x="321" y="587"/>
                  </a:cubicBezTo>
                  <a:cubicBezTo>
                    <a:pt x="349" y="568"/>
                    <a:pt x="371" y="546"/>
                    <a:pt x="387" y="521"/>
                  </a:cubicBezTo>
                  <a:cubicBezTo>
                    <a:pt x="392" y="318"/>
                    <a:pt x="392" y="318"/>
                    <a:pt x="392" y="318"/>
                  </a:cubicBezTo>
                  <a:cubicBezTo>
                    <a:pt x="377" y="324"/>
                    <a:pt x="359" y="328"/>
                    <a:pt x="339" y="332"/>
                  </a:cubicBezTo>
                  <a:close/>
                  <a:moveTo>
                    <a:pt x="170" y="16"/>
                  </a:moveTo>
                  <a:cubicBezTo>
                    <a:pt x="205" y="5"/>
                    <a:pt x="240" y="0"/>
                    <a:pt x="276" y="0"/>
                  </a:cubicBezTo>
                  <a:cubicBezTo>
                    <a:pt x="308" y="0"/>
                    <a:pt x="338" y="4"/>
                    <a:pt x="365" y="14"/>
                  </a:cubicBezTo>
                  <a:cubicBezTo>
                    <a:pt x="392" y="23"/>
                    <a:pt x="415" y="37"/>
                    <a:pt x="434" y="54"/>
                  </a:cubicBezTo>
                  <a:cubicBezTo>
                    <a:pt x="453" y="72"/>
                    <a:pt x="468" y="93"/>
                    <a:pt x="479" y="118"/>
                  </a:cubicBezTo>
                  <a:cubicBezTo>
                    <a:pt x="490" y="143"/>
                    <a:pt x="495" y="170"/>
                    <a:pt x="495" y="199"/>
                  </a:cubicBezTo>
                  <a:cubicBezTo>
                    <a:pt x="495" y="251"/>
                    <a:pt x="495" y="302"/>
                    <a:pt x="493" y="353"/>
                  </a:cubicBezTo>
                  <a:cubicBezTo>
                    <a:pt x="491" y="403"/>
                    <a:pt x="490" y="457"/>
                    <a:pt x="490" y="514"/>
                  </a:cubicBezTo>
                  <a:cubicBezTo>
                    <a:pt x="490" y="525"/>
                    <a:pt x="491" y="536"/>
                    <a:pt x="491" y="548"/>
                  </a:cubicBezTo>
                  <a:cubicBezTo>
                    <a:pt x="492" y="561"/>
                    <a:pt x="493" y="571"/>
                    <a:pt x="497" y="581"/>
                  </a:cubicBezTo>
                  <a:cubicBezTo>
                    <a:pt x="501" y="590"/>
                    <a:pt x="506" y="598"/>
                    <a:pt x="513" y="604"/>
                  </a:cubicBezTo>
                  <a:cubicBezTo>
                    <a:pt x="519" y="611"/>
                    <a:pt x="530" y="614"/>
                    <a:pt x="543" y="614"/>
                  </a:cubicBezTo>
                  <a:cubicBezTo>
                    <a:pt x="548" y="614"/>
                    <a:pt x="552" y="614"/>
                    <a:pt x="557" y="613"/>
                  </a:cubicBezTo>
                  <a:cubicBezTo>
                    <a:pt x="562" y="613"/>
                    <a:pt x="567" y="611"/>
                    <a:pt x="571" y="608"/>
                  </a:cubicBezTo>
                  <a:cubicBezTo>
                    <a:pt x="571" y="638"/>
                    <a:pt x="571" y="638"/>
                    <a:pt x="571" y="638"/>
                  </a:cubicBezTo>
                  <a:cubicBezTo>
                    <a:pt x="562" y="643"/>
                    <a:pt x="549" y="646"/>
                    <a:pt x="534" y="649"/>
                  </a:cubicBezTo>
                  <a:cubicBezTo>
                    <a:pt x="519" y="652"/>
                    <a:pt x="503" y="653"/>
                    <a:pt x="485" y="653"/>
                  </a:cubicBezTo>
                  <a:cubicBezTo>
                    <a:pt x="456" y="653"/>
                    <a:pt x="433" y="646"/>
                    <a:pt x="418" y="631"/>
                  </a:cubicBezTo>
                  <a:cubicBezTo>
                    <a:pt x="402" y="616"/>
                    <a:pt x="393" y="597"/>
                    <a:pt x="390" y="574"/>
                  </a:cubicBezTo>
                  <a:cubicBezTo>
                    <a:pt x="358" y="606"/>
                    <a:pt x="326" y="630"/>
                    <a:pt x="295" y="645"/>
                  </a:cubicBezTo>
                  <a:cubicBezTo>
                    <a:pt x="263" y="660"/>
                    <a:pt x="225" y="668"/>
                    <a:pt x="179" y="668"/>
                  </a:cubicBezTo>
                  <a:cubicBezTo>
                    <a:pt x="157" y="668"/>
                    <a:pt x="135" y="665"/>
                    <a:pt x="113" y="659"/>
                  </a:cubicBezTo>
                  <a:cubicBezTo>
                    <a:pt x="92" y="652"/>
                    <a:pt x="72" y="642"/>
                    <a:pt x="56" y="628"/>
                  </a:cubicBezTo>
                  <a:cubicBezTo>
                    <a:pt x="39" y="613"/>
                    <a:pt x="26" y="596"/>
                    <a:pt x="15" y="576"/>
                  </a:cubicBezTo>
                  <a:cubicBezTo>
                    <a:pt x="5" y="555"/>
                    <a:pt x="0" y="532"/>
                    <a:pt x="0" y="506"/>
                  </a:cubicBezTo>
                  <a:cubicBezTo>
                    <a:pt x="0" y="452"/>
                    <a:pt x="17" y="410"/>
                    <a:pt x="50" y="380"/>
                  </a:cubicBezTo>
                  <a:cubicBezTo>
                    <a:pt x="84" y="350"/>
                    <a:pt x="131" y="331"/>
                    <a:pt x="190" y="321"/>
                  </a:cubicBezTo>
                  <a:cubicBezTo>
                    <a:pt x="238" y="313"/>
                    <a:pt x="276" y="305"/>
                    <a:pt x="304" y="300"/>
                  </a:cubicBezTo>
                  <a:cubicBezTo>
                    <a:pt x="331" y="294"/>
                    <a:pt x="351" y="288"/>
                    <a:pt x="364" y="281"/>
                  </a:cubicBezTo>
                  <a:cubicBezTo>
                    <a:pt x="377" y="275"/>
                    <a:pt x="385" y="268"/>
                    <a:pt x="388" y="259"/>
                  </a:cubicBezTo>
                  <a:cubicBezTo>
                    <a:pt x="391" y="251"/>
                    <a:pt x="392" y="239"/>
                    <a:pt x="392" y="226"/>
                  </a:cubicBezTo>
                  <a:cubicBezTo>
                    <a:pt x="392" y="203"/>
                    <a:pt x="389" y="182"/>
                    <a:pt x="384" y="161"/>
                  </a:cubicBezTo>
                  <a:cubicBezTo>
                    <a:pt x="378" y="140"/>
                    <a:pt x="370" y="122"/>
                    <a:pt x="358" y="107"/>
                  </a:cubicBezTo>
                  <a:cubicBezTo>
                    <a:pt x="346" y="92"/>
                    <a:pt x="331" y="79"/>
                    <a:pt x="312" y="70"/>
                  </a:cubicBezTo>
                  <a:cubicBezTo>
                    <a:pt x="293" y="60"/>
                    <a:pt x="270" y="56"/>
                    <a:pt x="243" y="56"/>
                  </a:cubicBezTo>
                  <a:cubicBezTo>
                    <a:pt x="207" y="56"/>
                    <a:pt x="174" y="64"/>
                    <a:pt x="143" y="80"/>
                  </a:cubicBezTo>
                  <a:cubicBezTo>
                    <a:pt x="112" y="96"/>
                    <a:pt x="89" y="119"/>
                    <a:pt x="73" y="147"/>
                  </a:cubicBezTo>
                  <a:cubicBezTo>
                    <a:pt x="58" y="147"/>
                    <a:pt x="58" y="147"/>
                    <a:pt x="58" y="147"/>
                  </a:cubicBezTo>
                  <a:cubicBezTo>
                    <a:pt x="58" y="77"/>
                    <a:pt x="58" y="77"/>
                    <a:pt x="58" y="77"/>
                  </a:cubicBezTo>
                  <a:cubicBezTo>
                    <a:pt x="99" y="47"/>
                    <a:pt x="136" y="26"/>
                    <a:pt x="170" y="16"/>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328"/>
            <p:cNvSpPr>
              <a:spLocks noEditPoints="1"/>
            </p:cNvSpPr>
            <p:nvPr userDrawn="1"/>
          </p:nvSpPr>
          <p:spPr bwMode="auto">
            <a:xfrm>
              <a:off x="3436874" y="2782563"/>
              <a:ext cx="238125" cy="398463"/>
            </a:xfrm>
            <a:custGeom>
              <a:avLst/>
              <a:gdLst>
                <a:gd name="T0" fmla="*/ 136 w 618"/>
                <a:gd name="T1" fmla="*/ 847 h 1033"/>
                <a:gd name="T2" fmla="*/ 179 w 618"/>
                <a:gd name="T3" fmla="*/ 931 h 1033"/>
                <a:gd name="T4" fmla="*/ 239 w 618"/>
                <a:gd name="T5" fmla="*/ 975 h 1033"/>
                <a:gd name="T6" fmla="*/ 305 w 618"/>
                <a:gd name="T7" fmla="*/ 987 h 1033"/>
                <a:gd name="T8" fmla="*/ 396 w 618"/>
                <a:gd name="T9" fmla="*/ 961 h 1033"/>
                <a:gd name="T10" fmla="*/ 458 w 618"/>
                <a:gd name="T11" fmla="*/ 892 h 1033"/>
                <a:gd name="T12" fmla="*/ 495 w 618"/>
                <a:gd name="T13" fmla="*/ 795 h 1033"/>
                <a:gd name="T14" fmla="*/ 506 w 618"/>
                <a:gd name="T15" fmla="*/ 687 h 1033"/>
                <a:gd name="T16" fmla="*/ 456 w 618"/>
                <a:gd name="T17" fmla="*/ 489 h 1033"/>
                <a:gd name="T18" fmla="*/ 309 w 618"/>
                <a:gd name="T19" fmla="*/ 421 h 1033"/>
                <a:gd name="T20" fmla="*/ 225 w 618"/>
                <a:gd name="T21" fmla="*/ 443 h 1033"/>
                <a:gd name="T22" fmla="*/ 165 w 618"/>
                <a:gd name="T23" fmla="*/ 505 h 1033"/>
                <a:gd name="T24" fmla="*/ 130 w 618"/>
                <a:gd name="T25" fmla="*/ 598 h 1033"/>
                <a:gd name="T26" fmla="*/ 119 w 618"/>
                <a:gd name="T27" fmla="*/ 713 h 1033"/>
                <a:gd name="T28" fmla="*/ 136 w 618"/>
                <a:gd name="T29" fmla="*/ 847 h 1033"/>
                <a:gd name="T30" fmla="*/ 503 w 618"/>
                <a:gd name="T31" fmla="*/ 891 h 1033"/>
                <a:gd name="T32" fmla="*/ 474 w 618"/>
                <a:gd name="T33" fmla="*/ 938 h 1033"/>
                <a:gd name="T34" fmla="*/ 428 w 618"/>
                <a:gd name="T35" fmla="*/ 985 h 1033"/>
                <a:gd name="T36" fmla="*/ 362 w 618"/>
                <a:gd name="T37" fmla="*/ 1020 h 1033"/>
                <a:gd name="T38" fmla="*/ 274 w 618"/>
                <a:gd name="T39" fmla="*/ 1033 h 1033"/>
                <a:gd name="T40" fmla="*/ 174 w 618"/>
                <a:gd name="T41" fmla="*/ 1016 h 1033"/>
                <a:gd name="T42" fmla="*/ 86 w 618"/>
                <a:gd name="T43" fmla="*/ 958 h 1033"/>
                <a:gd name="T44" fmla="*/ 23 w 618"/>
                <a:gd name="T45" fmla="*/ 856 h 1033"/>
                <a:gd name="T46" fmla="*/ 0 w 618"/>
                <a:gd name="T47" fmla="*/ 705 h 1033"/>
                <a:gd name="T48" fmla="*/ 26 w 618"/>
                <a:gd name="T49" fmla="*/ 555 h 1033"/>
                <a:gd name="T50" fmla="*/ 92 w 618"/>
                <a:gd name="T51" fmla="*/ 449 h 1033"/>
                <a:gd name="T52" fmla="*/ 185 w 618"/>
                <a:gd name="T53" fmla="*/ 386 h 1033"/>
                <a:gd name="T54" fmla="*/ 290 w 618"/>
                <a:gd name="T55" fmla="*/ 365 h 1033"/>
                <a:gd name="T56" fmla="*/ 498 w 618"/>
                <a:gd name="T57" fmla="*/ 499 h 1033"/>
                <a:gd name="T58" fmla="*/ 502 w 618"/>
                <a:gd name="T59" fmla="*/ 499 h 1033"/>
                <a:gd name="T60" fmla="*/ 500 w 618"/>
                <a:gd name="T61" fmla="*/ 366 h 1033"/>
                <a:gd name="T62" fmla="*/ 500 w 618"/>
                <a:gd name="T63" fmla="*/ 263 h 1033"/>
                <a:gd name="T64" fmla="*/ 499 w 618"/>
                <a:gd name="T65" fmla="*/ 163 h 1033"/>
                <a:gd name="T66" fmla="*/ 497 w 618"/>
                <a:gd name="T67" fmla="*/ 74 h 1033"/>
                <a:gd name="T68" fmla="*/ 495 w 618"/>
                <a:gd name="T69" fmla="*/ 0 h 1033"/>
                <a:gd name="T70" fmla="*/ 527 w 618"/>
                <a:gd name="T71" fmla="*/ 5 h 1033"/>
                <a:gd name="T72" fmla="*/ 556 w 618"/>
                <a:gd name="T73" fmla="*/ 7 h 1033"/>
                <a:gd name="T74" fmla="*/ 586 w 618"/>
                <a:gd name="T75" fmla="*/ 5 h 1033"/>
                <a:gd name="T76" fmla="*/ 618 w 618"/>
                <a:gd name="T77" fmla="*/ 0 h 1033"/>
                <a:gd name="T78" fmla="*/ 611 w 618"/>
                <a:gd name="T79" fmla="*/ 125 h 1033"/>
                <a:gd name="T80" fmla="*/ 607 w 618"/>
                <a:gd name="T81" fmla="*/ 305 h 1033"/>
                <a:gd name="T82" fmla="*/ 604 w 618"/>
                <a:gd name="T83" fmla="*/ 508 h 1033"/>
                <a:gd name="T84" fmla="*/ 602 w 618"/>
                <a:gd name="T85" fmla="*/ 699 h 1033"/>
                <a:gd name="T86" fmla="*/ 603 w 618"/>
                <a:gd name="T87" fmla="*/ 867 h 1033"/>
                <a:gd name="T88" fmla="*/ 606 w 618"/>
                <a:gd name="T89" fmla="*/ 1020 h 1033"/>
                <a:gd name="T90" fmla="*/ 553 w 618"/>
                <a:gd name="T91" fmla="*/ 1017 h 1033"/>
                <a:gd name="T92" fmla="*/ 502 w 618"/>
                <a:gd name="T93" fmla="*/ 1020 h 1033"/>
                <a:gd name="T94" fmla="*/ 506 w 618"/>
                <a:gd name="T95" fmla="*/ 891 h 1033"/>
                <a:gd name="T96" fmla="*/ 503 w 618"/>
                <a:gd name="T97" fmla="*/ 891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8" h="1033">
                  <a:moveTo>
                    <a:pt x="136" y="847"/>
                  </a:moveTo>
                  <a:cubicBezTo>
                    <a:pt x="147" y="882"/>
                    <a:pt x="161" y="910"/>
                    <a:pt x="179" y="931"/>
                  </a:cubicBezTo>
                  <a:cubicBezTo>
                    <a:pt x="196" y="952"/>
                    <a:pt x="216" y="967"/>
                    <a:pt x="239" y="975"/>
                  </a:cubicBezTo>
                  <a:cubicBezTo>
                    <a:pt x="261" y="983"/>
                    <a:pt x="283" y="987"/>
                    <a:pt x="305" y="987"/>
                  </a:cubicBezTo>
                  <a:cubicBezTo>
                    <a:pt x="340" y="987"/>
                    <a:pt x="370" y="979"/>
                    <a:pt x="396" y="961"/>
                  </a:cubicBezTo>
                  <a:cubicBezTo>
                    <a:pt x="421" y="943"/>
                    <a:pt x="442" y="920"/>
                    <a:pt x="458" y="892"/>
                  </a:cubicBezTo>
                  <a:cubicBezTo>
                    <a:pt x="475" y="864"/>
                    <a:pt x="487" y="831"/>
                    <a:pt x="495" y="795"/>
                  </a:cubicBezTo>
                  <a:cubicBezTo>
                    <a:pt x="502" y="759"/>
                    <a:pt x="506" y="723"/>
                    <a:pt x="506" y="687"/>
                  </a:cubicBezTo>
                  <a:cubicBezTo>
                    <a:pt x="506" y="601"/>
                    <a:pt x="490" y="534"/>
                    <a:pt x="456" y="489"/>
                  </a:cubicBezTo>
                  <a:cubicBezTo>
                    <a:pt x="423" y="443"/>
                    <a:pt x="374" y="421"/>
                    <a:pt x="309" y="421"/>
                  </a:cubicBezTo>
                  <a:cubicBezTo>
                    <a:pt x="277" y="421"/>
                    <a:pt x="249" y="428"/>
                    <a:pt x="225" y="443"/>
                  </a:cubicBezTo>
                  <a:cubicBezTo>
                    <a:pt x="201" y="458"/>
                    <a:pt x="181" y="479"/>
                    <a:pt x="165" y="505"/>
                  </a:cubicBezTo>
                  <a:cubicBezTo>
                    <a:pt x="149" y="532"/>
                    <a:pt x="138" y="563"/>
                    <a:pt x="130" y="598"/>
                  </a:cubicBezTo>
                  <a:cubicBezTo>
                    <a:pt x="122" y="634"/>
                    <a:pt x="119" y="672"/>
                    <a:pt x="119" y="713"/>
                  </a:cubicBezTo>
                  <a:cubicBezTo>
                    <a:pt x="119" y="767"/>
                    <a:pt x="124" y="812"/>
                    <a:pt x="136" y="847"/>
                  </a:cubicBezTo>
                  <a:close/>
                  <a:moveTo>
                    <a:pt x="503" y="891"/>
                  </a:moveTo>
                  <a:cubicBezTo>
                    <a:pt x="496" y="906"/>
                    <a:pt x="486" y="921"/>
                    <a:pt x="474" y="938"/>
                  </a:cubicBezTo>
                  <a:cubicBezTo>
                    <a:pt x="462" y="954"/>
                    <a:pt x="446" y="970"/>
                    <a:pt x="428" y="985"/>
                  </a:cubicBezTo>
                  <a:cubicBezTo>
                    <a:pt x="409" y="999"/>
                    <a:pt x="387" y="1011"/>
                    <a:pt x="362" y="1020"/>
                  </a:cubicBezTo>
                  <a:cubicBezTo>
                    <a:pt x="337" y="1029"/>
                    <a:pt x="308" y="1033"/>
                    <a:pt x="274" y="1033"/>
                  </a:cubicBezTo>
                  <a:cubicBezTo>
                    <a:pt x="240" y="1033"/>
                    <a:pt x="207" y="1027"/>
                    <a:pt x="174" y="1016"/>
                  </a:cubicBezTo>
                  <a:cubicBezTo>
                    <a:pt x="141" y="1004"/>
                    <a:pt x="111" y="985"/>
                    <a:pt x="86" y="958"/>
                  </a:cubicBezTo>
                  <a:cubicBezTo>
                    <a:pt x="60" y="932"/>
                    <a:pt x="39" y="897"/>
                    <a:pt x="23" y="856"/>
                  </a:cubicBezTo>
                  <a:cubicBezTo>
                    <a:pt x="8" y="814"/>
                    <a:pt x="0" y="763"/>
                    <a:pt x="0" y="705"/>
                  </a:cubicBezTo>
                  <a:cubicBezTo>
                    <a:pt x="0" y="647"/>
                    <a:pt x="8" y="597"/>
                    <a:pt x="26" y="555"/>
                  </a:cubicBezTo>
                  <a:cubicBezTo>
                    <a:pt x="43" y="513"/>
                    <a:pt x="65" y="477"/>
                    <a:pt x="92" y="449"/>
                  </a:cubicBezTo>
                  <a:cubicBezTo>
                    <a:pt x="120" y="421"/>
                    <a:pt x="151" y="400"/>
                    <a:pt x="185" y="386"/>
                  </a:cubicBezTo>
                  <a:cubicBezTo>
                    <a:pt x="220" y="372"/>
                    <a:pt x="255" y="365"/>
                    <a:pt x="290" y="365"/>
                  </a:cubicBezTo>
                  <a:cubicBezTo>
                    <a:pt x="390" y="365"/>
                    <a:pt x="459" y="409"/>
                    <a:pt x="498" y="499"/>
                  </a:cubicBezTo>
                  <a:cubicBezTo>
                    <a:pt x="502" y="499"/>
                    <a:pt x="502" y="499"/>
                    <a:pt x="502" y="499"/>
                  </a:cubicBezTo>
                  <a:cubicBezTo>
                    <a:pt x="500" y="366"/>
                    <a:pt x="500" y="366"/>
                    <a:pt x="500" y="366"/>
                  </a:cubicBezTo>
                  <a:cubicBezTo>
                    <a:pt x="500" y="332"/>
                    <a:pt x="500" y="298"/>
                    <a:pt x="500" y="263"/>
                  </a:cubicBezTo>
                  <a:cubicBezTo>
                    <a:pt x="499" y="228"/>
                    <a:pt x="499" y="195"/>
                    <a:pt x="499" y="163"/>
                  </a:cubicBezTo>
                  <a:cubicBezTo>
                    <a:pt x="498" y="132"/>
                    <a:pt x="498" y="102"/>
                    <a:pt x="497" y="74"/>
                  </a:cubicBezTo>
                  <a:cubicBezTo>
                    <a:pt x="497" y="46"/>
                    <a:pt x="496" y="21"/>
                    <a:pt x="495" y="0"/>
                  </a:cubicBezTo>
                  <a:cubicBezTo>
                    <a:pt x="506" y="2"/>
                    <a:pt x="517" y="3"/>
                    <a:pt x="527" y="5"/>
                  </a:cubicBezTo>
                  <a:cubicBezTo>
                    <a:pt x="537" y="6"/>
                    <a:pt x="547" y="7"/>
                    <a:pt x="556" y="7"/>
                  </a:cubicBezTo>
                  <a:cubicBezTo>
                    <a:pt x="566" y="7"/>
                    <a:pt x="576" y="6"/>
                    <a:pt x="586" y="5"/>
                  </a:cubicBezTo>
                  <a:cubicBezTo>
                    <a:pt x="595" y="3"/>
                    <a:pt x="606" y="2"/>
                    <a:pt x="618" y="0"/>
                  </a:cubicBezTo>
                  <a:cubicBezTo>
                    <a:pt x="615" y="29"/>
                    <a:pt x="613" y="70"/>
                    <a:pt x="611" y="125"/>
                  </a:cubicBezTo>
                  <a:cubicBezTo>
                    <a:pt x="610" y="179"/>
                    <a:pt x="608" y="240"/>
                    <a:pt x="607" y="305"/>
                  </a:cubicBezTo>
                  <a:cubicBezTo>
                    <a:pt x="605" y="371"/>
                    <a:pt x="604" y="439"/>
                    <a:pt x="604" y="508"/>
                  </a:cubicBezTo>
                  <a:cubicBezTo>
                    <a:pt x="603" y="578"/>
                    <a:pt x="602" y="641"/>
                    <a:pt x="602" y="699"/>
                  </a:cubicBezTo>
                  <a:cubicBezTo>
                    <a:pt x="602" y="761"/>
                    <a:pt x="603" y="817"/>
                    <a:pt x="603" y="867"/>
                  </a:cubicBezTo>
                  <a:cubicBezTo>
                    <a:pt x="604" y="916"/>
                    <a:pt x="605" y="967"/>
                    <a:pt x="606" y="1020"/>
                  </a:cubicBezTo>
                  <a:cubicBezTo>
                    <a:pt x="588" y="1018"/>
                    <a:pt x="570" y="1017"/>
                    <a:pt x="553" y="1017"/>
                  </a:cubicBezTo>
                  <a:cubicBezTo>
                    <a:pt x="537" y="1017"/>
                    <a:pt x="520" y="1018"/>
                    <a:pt x="502" y="1020"/>
                  </a:cubicBezTo>
                  <a:cubicBezTo>
                    <a:pt x="506" y="891"/>
                    <a:pt x="506" y="891"/>
                    <a:pt x="506" y="891"/>
                  </a:cubicBezTo>
                  <a:lnTo>
                    <a:pt x="503" y="891"/>
                  </a:ln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329"/>
            <p:cNvSpPr>
              <a:spLocks/>
            </p:cNvSpPr>
            <p:nvPr userDrawn="1"/>
          </p:nvSpPr>
          <p:spPr bwMode="auto">
            <a:xfrm>
              <a:off x="3703574" y="2927026"/>
              <a:ext cx="238125" cy="249238"/>
            </a:xfrm>
            <a:custGeom>
              <a:avLst/>
              <a:gdLst>
                <a:gd name="T0" fmla="*/ 137 w 618"/>
                <a:gd name="T1" fmla="*/ 324 h 644"/>
                <a:gd name="T2" fmla="*/ 0 w 618"/>
                <a:gd name="T3" fmla="*/ 0 h 644"/>
                <a:gd name="T4" fmla="*/ 33 w 618"/>
                <a:gd name="T5" fmla="*/ 5 h 644"/>
                <a:gd name="T6" fmla="*/ 67 w 618"/>
                <a:gd name="T7" fmla="*/ 7 h 644"/>
                <a:gd name="T8" fmla="*/ 97 w 618"/>
                <a:gd name="T9" fmla="*/ 5 h 644"/>
                <a:gd name="T10" fmla="*/ 127 w 618"/>
                <a:gd name="T11" fmla="*/ 0 h 644"/>
                <a:gd name="T12" fmla="*/ 218 w 618"/>
                <a:gd name="T13" fmla="*/ 264 h 644"/>
                <a:gd name="T14" fmla="*/ 328 w 618"/>
                <a:gd name="T15" fmla="*/ 529 h 644"/>
                <a:gd name="T16" fmla="*/ 381 w 618"/>
                <a:gd name="T17" fmla="*/ 409 h 644"/>
                <a:gd name="T18" fmla="*/ 434 w 618"/>
                <a:gd name="T19" fmla="*/ 275 h 644"/>
                <a:gd name="T20" fmla="*/ 485 w 618"/>
                <a:gd name="T21" fmla="*/ 136 h 644"/>
                <a:gd name="T22" fmla="*/ 534 w 618"/>
                <a:gd name="T23" fmla="*/ 0 h 644"/>
                <a:gd name="T24" fmla="*/ 576 w 618"/>
                <a:gd name="T25" fmla="*/ 7 h 644"/>
                <a:gd name="T26" fmla="*/ 618 w 618"/>
                <a:gd name="T27" fmla="*/ 0 h 644"/>
                <a:gd name="T28" fmla="*/ 475 w 618"/>
                <a:gd name="T29" fmla="*/ 324 h 644"/>
                <a:gd name="T30" fmla="*/ 347 w 618"/>
                <a:gd name="T31" fmla="*/ 644 h 644"/>
                <a:gd name="T32" fmla="*/ 305 w 618"/>
                <a:gd name="T33" fmla="*/ 640 h 644"/>
                <a:gd name="T34" fmla="*/ 262 w 618"/>
                <a:gd name="T35" fmla="*/ 644 h 644"/>
                <a:gd name="T36" fmla="*/ 137 w 618"/>
                <a:gd name="T37" fmla="*/ 324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8" h="644">
                  <a:moveTo>
                    <a:pt x="137" y="324"/>
                  </a:moveTo>
                  <a:cubicBezTo>
                    <a:pt x="95" y="218"/>
                    <a:pt x="49" y="110"/>
                    <a:pt x="0" y="0"/>
                  </a:cubicBezTo>
                  <a:cubicBezTo>
                    <a:pt x="11" y="2"/>
                    <a:pt x="23" y="4"/>
                    <a:pt x="33" y="5"/>
                  </a:cubicBezTo>
                  <a:cubicBezTo>
                    <a:pt x="44" y="7"/>
                    <a:pt x="55" y="7"/>
                    <a:pt x="67" y="7"/>
                  </a:cubicBezTo>
                  <a:cubicBezTo>
                    <a:pt x="77" y="7"/>
                    <a:pt x="87" y="7"/>
                    <a:pt x="97" y="5"/>
                  </a:cubicBezTo>
                  <a:cubicBezTo>
                    <a:pt x="107" y="4"/>
                    <a:pt x="117" y="2"/>
                    <a:pt x="127" y="0"/>
                  </a:cubicBezTo>
                  <a:cubicBezTo>
                    <a:pt x="154" y="90"/>
                    <a:pt x="185" y="178"/>
                    <a:pt x="218" y="264"/>
                  </a:cubicBezTo>
                  <a:cubicBezTo>
                    <a:pt x="251" y="350"/>
                    <a:pt x="287" y="438"/>
                    <a:pt x="328" y="529"/>
                  </a:cubicBezTo>
                  <a:cubicBezTo>
                    <a:pt x="346" y="491"/>
                    <a:pt x="364" y="452"/>
                    <a:pt x="381" y="409"/>
                  </a:cubicBezTo>
                  <a:cubicBezTo>
                    <a:pt x="399" y="366"/>
                    <a:pt x="416" y="321"/>
                    <a:pt x="434" y="275"/>
                  </a:cubicBezTo>
                  <a:cubicBezTo>
                    <a:pt x="451" y="229"/>
                    <a:pt x="469" y="183"/>
                    <a:pt x="485" y="136"/>
                  </a:cubicBezTo>
                  <a:cubicBezTo>
                    <a:pt x="502" y="90"/>
                    <a:pt x="518" y="45"/>
                    <a:pt x="534" y="0"/>
                  </a:cubicBezTo>
                  <a:cubicBezTo>
                    <a:pt x="551" y="5"/>
                    <a:pt x="565" y="7"/>
                    <a:pt x="576" y="7"/>
                  </a:cubicBezTo>
                  <a:cubicBezTo>
                    <a:pt x="588" y="7"/>
                    <a:pt x="602" y="5"/>
                    <a:pt x="618" y="0"/>
                  </a:cubicBezTo>
                  <a:cubicBezTo>
                    <a:pt x="570" y="110"/>
                    <a:pt x="522" y="218"/>
                    <a:pt x="475" y="324"/>
                  </a:cubicBezTo>
                  <a:cubicBezTo>
                    <a:pt x="428" y="431"/>
                    <a:pt x="385" y="537"/>
                    <a:pt x="347" y="644"/>
                  </a:cubicBezTo>
                  <a:cubicBezTo>
                    <a:pt x="333" y="641"/>
                    <a:pt x="319" y="640"/>
                    <a:pt x="305" y="640"/>
                  </a:cubicBezTo>
                  <a:cubicBezTo>
                    <a:pt x="290" y="640"/>
                    <a:pt x="276" y="641"/>
                    <a:pt x="262" y="644"/>
                  </a:cubicBezTo>
                  <a:cubicBezTo>
                    <a:pt x="220" y="537"/>
                    <a:pt x="179" y="431"/>
                    <a:pt x="137" y="324"/>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330"/>
            <p:cNvSpPr>
              <a:spLocks/>
            </p:cNvSpPr>
            <p:nvPr userDrawn="1"/>
          </p:nvSpPr>
          <p:spPr bwMode="auto">
            <a:xfrm>
              <a:off x="4167124" y="2923851"/>
              <a:ext cx="209550" cy="252413"/>
            </a:xfrm>
            <a:custGeom>
              <a:avLst/>
              <a:gdLst>
                <a:gd name="T0" fmla="*/ 401 w 545"/>
                <a:gd name="T1" fmla="*/ 121 h 655"/>
                <a:gd name="T2" fmla="*/ 293 w 545"/>
                <a:gd name="T3" fmla="*/ 69 h 655"/>
                <a:gd name="T4" fmla="*/ 154 w 545"/>
                <a:gd name="T5" fmla="*/ 127 h 655"/>
                <a:gd name="T6" fmla="*/ 111 w 545"/>
                <a:gd name="T7" fmla="*/ 291 h 655"/>
                <a:gd name="T8" fmla="*/ 111 w 545"/>
                <a:gd name="T9" fmla="*/ 406 h 655"/>
                <a:gd name="T10" fmla="*/ 113 w 545"/>
                <a:gd name="T11" fmla="*/ 534 h 655"/>
                <a:gd name="T12" fmla="*/ 121 w 545"/>
                <a:gd name="T13" fmla="*/ 655 h 655"/>
                <a:gd name="T14" fmla="*/ 60 w 545"/>
                <a:gd name="T15" fmla="*/ 651 h 655"/>
                <a:gd name="T16" fmla="*/ 0 w 545"/>
                <a:gd name="T17" fmla="*/ 655 h 655"/>
                <a:gd name="T18" fmla="*/ 8 w 545"/>
                <a:gd name="T19" fmla="*/ 534 h 655"/>
                <a:gd name="T20" fmla="*/ 10 w 545"/>
                <a:gd name="T21" fmla="*/ 406 h 655"/>
                <a:gd name="T22" fmla="*/ 10 w 545"/>
                <a:gd name="T23" fmla="*/ 266 h 655"/>
                <a:gd name="T24" fmla="*/ 8 w 545"/>
                <a:gd name="T25" fmla="*/ 138 h 655"/>
                <a:gd name="T26" fmla="*/ 0 w 545"/>
                <a:gd name="T27" fmla="*/ 13 h 655"/>
                <a:gd name="T28" fmla="*/ 60 w 545"/>
                <a:gd name="T29" fmla="*/ 20 h 655"/>
                <a:gd name="T30" fmla="*/ 84 w 545"/>
                <a:gd name="T31" fmla="*/ 18 h 655"/>
                <a:gd name="T32" fmla="*/ 114 w 545"/>
                <a:gd name="T33" fmla="*/ 13 h 655"/>
                <a:gd name="T34" fmla="*/ 111 w 545"/>
                <a:gd name="T35" fmla="*/ 121 h 655"/>
                <a:gd name="T36" fmla="*/ 113 w 545"/>
                <a:gd name="T37" fmla="*/ 121 h 655"/>
                <a:gd name="T38" fmla="*/ 204 w 545"/>
                <a:gd name="T39" fmla="*/ 31 h 655"/>
                <a:gd name="T40" fmla="*/ 329 w 545"/>
                <a:gd name="T41" fmla="*/ 0 h 655"/>
                <a:gd name="T42" fmla="*/ 405 w 545"/>
                <a:gd name="T43" fmla="*/ 10 h 655"/>
                <a:gd name="T44" fmla="*/ 475 w 545"/>
                <a:gd name="T45" fmla="*/ 48 h 655"/>
                <a:gd name="T46" fmla="*/ 525 w 545"/>
                <a:gd name="T47" fmla="*/ 119 h 655"/>
                <a:gd name="T48" fmla="*/ 545 w 545"/>
                <a:gd name="T49" fmla="*/ 235 h 655"/>
                <a:gd name="T50" fmla="*/ 542 w 545"/>
                <a:gd name="T51" fmla="*/ 354 h 655"/>
                <a:gd name="T52" fmla="*/ 540 w 545"/>
                <a:gd name="T53" fmla="*/ 484 h 655"/>
                <a:gd name="T54" fmla="*/ 540 w 545"/>
                <a:gd name="T55" fmla="*/ 572 h 655"/>
                <a:gd name="T56" fmla="*/ 541 w 545"/>
                <a:gd name="T57" fmla="*/ 615 h 655"/>
                <a:gd name="T58" fmla="*/ 543 w 545"/>
                <a:gd name="T59" fmla="*/ 655 h 655"/>
                <a:gd name="T60" fmla="*/ 486 w 545"/>
                <a:gd name="T61" fmla="*/ 651 h 655"/>
                <a:gd name="T62" fmla="*/ 430 w 545"/>
                <a:gd name="T63" fmla="*/ 655 h 655"/>
                <a:gd name="T64" fmla="*/ 436 w 545"/>
                <a:gd name="T65" fmla="*/ 510 h 655"/>
                <a:gd name="T66" fmla="*/ 440 w 545"/>
                <a:gd name="T67" fmla="*/ 357 h 655"/>
                <a:gd name="T68" fmla="*/ 440 w 545"/>
                <a:gd name="T69" fmla="*/ 275 h 655"/>
                <a:gd name="T70" fmla="*/ 401 w 545"/>
                <a:gd name="T71" fmla="*/ 12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5" h="655">
                  <a:moveTo>
                    <a:pt x="401" y="121"/>
                  </a:moveTo>
                  <a:cubicBezTo>
                    <a:pt x="375" y="87"/>
                    <a:pt x="339" y="69"/>
                    <a:pt x="293" y="69"/>
                  </a:cubicBezTo>
                  <a:cubicBezTo>
                    <a:pt x="230" y="69"/>
                    <a:pt x="184" y="88"/>
                    <a:pt x="154" y="127"/>
                  </a:cubicBezTo>
                  <a:cubicBezTo>
                    <a:pt x="125" y="166"/>
                    <a:pt x="111" y="221"/>
                    <a:pt x="111" y="291"/>
                  </a:cubicBezTo>
                  <a:cubicBezTo>
                    <a:pt x="111" y="406"/>
                    <a:pt x="111" y="406"/>
                    <a:pt x="111" y="406"/>
                  </a:cubicBezTo>
                  <a:cubicBezTo>
                    <a:pt x="111" y="446"/>
                    <a:pt x="111" y="489"/>
                    <a:pt x="113" y="534"/>
                  </a:cubicBezTo>
                  <a:cubicBezTo>
                    <a:pt x="114" y="578"/>
                    <a:pt x="117" y="619"/>
                    <a:pt x="121" y="655"/>
                  </a:cubicBezTo>
                  <a:cubicBezTo>
                    <a:pt x="101" y="652"/>
                    <a:pt x="80" y="651"/>
                    <a:pt x="60" y="651"/>
                  </a:cubicBezTo>
                  <a:cubicBezTo>
                    <a:pt x="41" y="651"/>
                    <a:pt x="20" y="652"/>
                    <a:pt x="0" y="655"/>
                  </a:cubicBezTo>
                  <a:cubicBezTo>
                    <a:pt x="4" y="619"/>
                    <a:pt x="7" y="578"/>
                    <a:pt x="8" y="534"/>
                  </a:cubicBezTo>
                  <a:cubicBezTo>
                    <a:pt x="10" y="489"/>
                    <a:pt x="10" y="447"/>
                    <a:pt x="10" y="406"/>
                  </a:cubicBezTo>
                  <a:cubicBezTo>
                    <a:pt x="10" y="266"/>
                    <a:pt x="10" y="266"/>
                    <a:pt x="10" y="266"/>
                  </a:cubicBezTo>
                  <a:cubicBezTo>
                    <a:pt x="10" y="225"/>
                    <a:pt x="10" y="182"/>
                    <a:pt x="8" y="138"/>
                  </a:cubicBezTo>
                  <a:cubicBezTo>
                    <a:pt x="7" y="93"/>
                    <a:pt x="4" y="52"/>
                    <a:pt x="0" y="13"/>
                  </a:cubicBezTo>
                  <a:cubicBezTo>
                    <a:pt x="25" y="17"/>
                    <a:pt x="45" y="20"/>
                    <a:pt x="60" y="20"/>
                  </a:cubicBezTo>
                  <a:cubicBezTo>
                    <a:pt x="67" y="20"/>
                    <a:pt x="75" y="19"/>
                    <a:pt x="84" y="18"/>
                  </a:cubicBezTo>
                  <a:cubicBezTo>
                    <a:pt x="92" y="16"/>
                    <a:pt x="102" y="15"/>
                    <a:pt x="114" y="13"/>
                  </a:cubicBezTo>
                  <a:cubicBezTo>
                    <a:pt x="112" y="49"/>
                    <a:pt x="111" y="85"/>
                    <a:pt x="111" y="121"/>
                  </a:cubicBezTo>
                  <a:cubicBezTo>
                    <a:pt x="113" y="121"/>
                    <a:pt x="113" y="121"/>
                    <a:pt x="113" y="121"/>
                  </a:cubicBezTo>
                  <a:cubicBezTo>
                    <a:pt x="138" y="82"/>
                    <a:pt x="168" y="52"/>
                    <a:pt x="204" y="31"/>
                  </a:cubicBezTo>
                  <a:cubicBezTo>
                    <a:pt x="239" y="10"/>
                    <a:pt x="280" y="0"/>
                    <a:pt x="329" y="0"/>
                  </a:cubicBezTo>
                  <a:cubicBezTo>
                    <a:pt x="354" y="0"/>
                    <a:pt x="380" y="3"/>
                    <a:pt x="405" y="10"/>
                  </a:cubicBezTo>
                  <a:cubicBezTo>
                    <a:pt x="431" y="18"/>
                    <a:pt x="454" y="30"/>
                    <a:pt x="475" y="48"/>
                  </a:cubicBezTo>
                  <a:cubicBezTo>
                    <a:pt x="495" y="65"/>
                    <a:pt x="512" y="89"/>
                    <a:pt x="525" y="119"/>
                  </a:cubicBezTo>
                  <a:cubicBezTo>
                    <a:pt x="538" y="149"/>
                    <a:pt x="545" y="188"/>
                    <a:pt x="545" y="235"/>
                  </a:cubicBezTo>
                  <a:cubicBezTo>
                    <a:pt x="545" y="273"/>
                    <a:pt x="544" y="313"/>
                    <a:pt x="542" y="354"/>
                  </a:cubicBezTo>
                  <a:cubicBezTo>
                    <a:pt x="541" y="395"/>
                    <a:pt x="540" y="438"/>
                    <a:pt x="540" y="484"/>
                  </a:cubicBezTo>
                  <a:cubicBezTo>
                    <a:pt x="540" y="572"/>
                    <a:pt x="540" y="572"/>
                    <a:pt x="540" y="572"/>
                  </a:cubicBezTo>
                  <a:cubicBezTo>
                    <a:pt x="540" y="587"/>
                    <a:pt x="540" y="601"/>
                    <a:pt x="541" y="615"/>
                  </a:cubicBezTo>
                  <a:cubicBezTo>
                    <a:pt x="541" y="629"/>
                    <a:pt x="542" y="642"/>
                    <a:pt x="543" y="655"/>
                  </a:cubicBezTo>
                  <a:cubicBezTo>
                    <a:pt x="525" y="652"/>
                    <a:pt x="506" y="651"/>
                    <a:pt x="486" y="651"/>
                  </a:cubicBezTo>
                  <a:cubicBezTo>
                    <a:pt x="467" y="651"/>
                    <a:pt x="448" y="652"/>
                    <a:pt x="430" y="655"/>
                  </a:cubicBezTo>
                  <a:cubicBezTo>
                    <a:pt x="431" y="608"/>
                    <a:pt x="434" y="560"/>
                    <a:pt x="436" y="510"/>
                  </a:cubicBezTo>
                  <a:cubicBezTo>
                    <a:pt x="439" y="460"/>
                    <a:pt x="440" y="409"/>
                    <a:pt x="440" y="357"/>
                  </a:cubicBezTo>
                  <a:cubicBezTo>
                    <a:pt x="440" y="275"/>
                    <a:pt x="440" y="275"/>
                    <a:pt x="440" y="275"/>
                  </a:cubicBezTo>
                  <a:cubicBezTo>
                    <a:pt x="440" y="207"/>
                    <a:pt x="427" y="156"/>
                    <a:pt x="401" y="121"/>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331"/>
            <p:cNvSpPr>
              <a:spLocks/>
            </p:cNvSpPr>
            <p:nvPr userDrawn="1"/>
          </p:nvSpPr>
          <p:spPr bwMode="auto">
            <a:xfrm>
              <a:off x="4414774" y="2923851"/>
              <a:ext cx="215900" cy="257175"/>
            </a:xfrm>
            <a:custGeom>
              <a:avLst/>
              <a:gdLst>
                <a:gd name="T0" fmla="*/ 30 w 562"/>
                <a:gd name="T1" fmla="*/ 185 h 668"/>
                <a:gd name="T2" fmla="*/ 107 w 562"/>
                <a:gd name="T3" fmla="*/ 80 h 668"/>
                <a:gd name="T4" fmla="*/ 218 w 562"/>
                <a:gd name="T5" fmla="*/ 19 h 668"/>
                <a:gd name="T6" fmla="*/ 345 w 562"/>
                <a:gd name="T7" fmla="*/ 0 h 668"/>
                <a:gd name="T8" fmla="*/ 478 w 562"/>
                <a:gd name="T9" fmla="*/ 17 h 668"/>
                <a:gd name="T10" fmla="*/ 562 w 562"/>
                <a:gd name="T11" fmla="*/ 58 h 668"/>
                <a:gd name="T12" fmla="*/ 545 w 562"/>
                <a:gd name="T13" fmla="*/ 101 h 668"/>
                <a:gd name="T14" fmla="*/ 532 w 562"/>
                <a:gd name="T15" fmla="*/ 147 h 668"/>
                <a:gd name="T16" fmla="*/ 522 w 562"/>
                <a:gd name="T17" fmla="*/ 147 h 668"/>
                <a:gd name="T18" fmla="*/ 496 w 562"/>
                <a:gd name="T19" fmla="*/ 112 h 668"/>
                <a:gd name="T20" fmla="*/ 457 w 562"/>
                <a:gd name="T21" fmla="*/ 78 h 668"/>
                <a:gd name="T22" fmla="*/ 408 w 562"/>
                <a:gd name="T23" fmla="*/ 52 h 668"/>
                <a:gd name="T24" fmla="*/ 349 w 562"/>
                <a:gd name="T25" fmla="*/ 42 h 668"/>
                <a:gd name="T26" fmla="*/ 244 w 562"/>
                <a:gd name="T27" fmla="*/ 64 h 668"/>
                <a:gd name="T28" fmla="*/ 172 w 562"/>
                <a:gd name="T29" fmla="*/ 126 h 668"/>
                <a:gd name="T30" fmla="*/ 132 w 562"/>
                <a:gd name="T31" fmla="*/ 219 h 668"/>
                <a:gd name="T32" fmla="*/ 119 w 562"/>
                <a:gd name="T33" fmla="*/ 334 h 668"/>
                <a:gd name="T34" fmla="*/ 178 w 562"/>
                <a:gd name="T35" fmla="*/ 545 h 668"/>
                <a:gd name="T36" fmla="*/ 353 w 562"/>
                <a:gd name="T37" fmla="*/ 616 h 668"/>
                <a:gd name="T38" fmla="*/ 408 w 562"/>
                <a:gd name="T39" fmla="*/ 608 h 668"/>
                <a:gd name="T40" fmla="*/ 463 w 562"/>
                <a:gd name="T41" fmla="*/ 588 h 668"/>
                <a:gd name="T42" fmla="*/ 514 w 562"/>
                <a:gd name="T43" fmla="*/ 557 h 668"/>
                <a:gd name="T44" fmla="*/ 555 w 562"/>
                <a:gd name="T45" fmla="*/ 520 h 668"/>
                <a:gd name="T46" fmla="*/ 562 w 562"/>
                <a:gd name="T47" fmla="*/ 524 h 668"/>
                <a:gd name="T48" fmla="*/ 554 w 562"/>
                <a:gd name="T49" fmla="*/ 590 h 668"/>
                <a:gd name="T50" fmla="*/ 453 w 562"/>
                <a:gd name="T51" fmla="*/ 645 h 668"/>
                <a:gd name="T52" fmla="*/ 328 w 562"/>
                <a:gd name="T53" fmla="*/ 668 h 668"/>
                <a:gd name="T54" fmla="*/ 212 w 562"/>
                <a:gd name="T55" fmla="*/ 651 h 668"/>
                <a:gd name="T56" fmla="*/ 105 w 562"/>
                <a:gd name="T57" fmla="*/ 595 h 668"/>
                <a:gd name="T58" fmla="*/ 29 w 562"/>
                <a:gd name="T59" fmla="*/ 491 h 668"/>
                <a:gd name="T60" fmla="*/ 0 w 562"/>
                <a:gd name="T61" fmla="*/ 336 h 668"/>
                <a:gd name="T62" fmla="*/ 30 w 562"/>
                <a:gd name="T63" fmla="*/ 18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2" h="668">
                  <a:moveTo>
                    <a:pt x="30" y="185"/>
                  </a:moveTo>
                  <a:cubicBezTo>
                    <a:pt x="50" y="142"/>
                    <a:pt x="76" y="107"/>
                    <a:pt x="107" y="80"/>
                  </a:cubicBezTo>
                  <a:cubicBezTo>
                    <a:pt x="139" y="52"/>
                    <a:pt x="176" y="32"/>
                    <a:pt x="218" y="19"/>
                  </a:cubicBezTo>
                  <a:cubicBezTo>
                    <a:pt x="259" y="6"/>
                    <a:pt x="301" y="0"/>
                    <a:pt x="345" y="0"/>
                  </a:cubicBezTo>
                  <a:cubicBezTo>
                    <a:pt x="394" y="0"/>
                    <a:pt x="438" y="6"/>
                    <a:pt x="478" y="17"/>
                  </a:cubicBezTo>
                  <a:cubicBezTo>
                    <a:pt x="517" y="29"/>
                    <a:pt x="545" y="43"/>
                    <a:pt x="562" y="58"/>
                  </a:cubicBezTo>
                  <a:cubicBezTo>
                    <a:pt x="556" y="72"/>
                    <a:pt x="550" y="86"/>
                    <a:pt x="545" y="101"/>
                  </a:cubicBezTo>
                  <a:cubicBezTo>
                    <a:pt x="540" y="116"/>
                    <a:pt x="536" y="131"/>
                    <a:pt x="532" y="147"/>
                  </a:cubicBezTo>
                  <a:cubicBezTo>
                    <a:pt x="522" y="147"/>
                    <a:pt x="522" y="147"/>
                    <a:pt x="522" y="147"/>
                  </a:cubicBezTo>
                  <a:cubicBezTo>
                    <a:pt x="515" y="136"/>
                    <a:pt x="507" y="124"/>
                    <a:pt x="496" y="112"/>
                  </a:cubicBezTo>
                  <a:cubicBezTo>
                    <a:pt x="485" y="99"/>
                    <a:pt x="472" y="88"/>
                    <a:pt x="457" y="78"/>
                  </a:cubicBezTo>
                  <a:cubicBezTo>
                    <a:pt x="443" y="68"/>
                    <a:pt x="426" y="59"/>
                    <a:pt x="408" y="52"/>
                  </a:cubicBezTo>
                  <a:cubicBezTo>
                    <a:pt x="390" y="45"/>
                    <a:pt x="370" y="42"/>
                    <a:pt x="349" y="42"/>
                  </a:cubicBezTo>
                  <a:cubicBezTo>
                    <a:pt x="308" y="42"/>
                    <a:pt x="273" y="49"/>
                    <a:pt x="244" y="64"/>
                  </a:cubicBezTo>
                  <a:cubicBezTo>
                    <a:pt x="215" y="79"/>
                    <a:pt x="191" y="100"/>
                    <a:pt x="172" y="126"/>
                  </a:cubicBezTo>
                  <a:cubicBezTo>
                    <a:pt x="154" y="152"/>
                    <a:pt x="140" y="183"/>
                    <a:pt x="132" y="219"/>
                  </a:cubicBezTo>
                  <a:cubicBezTo>
                    <a:pt x="123" y="254"/>
                    <a:pt x="119" y="293"/>
                    <a:pt x="119" y="334"/>
                  </a:cubicBezTo>
                  <a:cubicBezTo>
                    <a:pt x="119" y="427"/>
                    <a:pt x="139" y="497"/>
                    <a:pt x="178" y="545"/>
                  </a:cubicBezTo>
                  <a:cubicBezTo>
                    <a:pt x="218" y="592"/>
                    <a:pt x="276" y="616"/>
                    <a:pt x="353" y="616"/>
                  </a:cubicBezTo>
                  <a:cubicBezTo>
                    <a:pt x="371" y="616"/>
                    <a:pt x="389" y="613"/>
                    <a:pt x="408" y="608"/>
                  </a:cubicBezTo>
                  <a:cubicBezTo>
                    <a:pt x="427" y="603"/>
                    <a:pt x="445" y="597"/>
                    <a:pt x="463" y="588"/>
                  </a:cubicBezTo>
                  <a:cubicBezTo>
                    <a:pt x="481" y="579"/>
                    <a:pt x="498" y="569"/>
                    <a:pt x="514" y="557"/>
                  </a:cubicBezTo>
                  <a:cubicBezTo>
                    <a:pt x="530" y="546"/>
                    <a:pt x="544" y="533"/>
                    <a:pt x="555" y="520"/>
                  </a:cubicBezTo>
                  <a:cubicBezTo>
                    <a:pt x="562" y="524"/>
                    <a:pt x="562" y="524"/>
                    <a:pt x="562" y="524"/>
                  </a:cubicBezTo>
                  <a:cubicBezTo>
                    <a:pt x="557" y="545"/>
                    <a:pt x="555" y="567"/>
                    <a:pt x="554" y="590"/>
                  </a:cubicBezTo>
                  <a:cubicBezTo>
                    <a:pt x="527" y="611"/>
                    <a:pt x="493" y="630"/>
                    <a:pt x="453" y="645"/>
                  </a:cubicBezTo>
                  <a:cubicBezTo>
                    <a:pt x="413" y="660"/>
                    <a:pt x="372" y="668"/>
                    <a:pt x="328" y="668"/>
                  </a:cubicBezTo>
                  <a:cubicBezTo>
                    <a:pt x="290" y="668"/>
                    <a:pt x="251" y="663"/>
                    <a:pt x="212" y="651"/>
                  </a:cubicBezTo>
                  <a:cubicBezTo>
                    <a:pt x="172" y="640"/>
                    <a:pt x="137" y="621"/>
                    <a:pt x="105" y="595"/>
                  </a:cubicBezTo>
                  <a:cubicBezTo>
                    <a:pt x="74" y="568"/>
                    <a:pt x="49" y="534"/>
                    <a:pt x="29" y="491"/>
                  </a:cubicBezTo>
                  <a:cubicBezTo>
                    <a:pt x="10" y="449"/>
                    <a:pt x="0" y="397"/>
                    <a:pt x="0" y="336"/>
                  </a:cubicBezTo>
                  <a:cubicBezTo>
                    <a:pt x="0" y="277"/>
                    <a:pt x="10" y="227"/>
                    <a:pt x="30" y="185"/>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332"/>
            <p:cNvSpPr>
              <a:spLocks/>
            </p:cNvSpPr>
            <p:nvPr userDrawn="1"/>
          </p:nvSpPr>
          <p:spPr bwMode="auto">
            <a:xfrm>
              <a:off x="4654487" y="2927026"/>
              <a:ext cx="236538" cy="384175"/>
            </a:xfrm>
            <a:custGeom>
              <a:avLst/>
              <a:gdLst>
                <a:gd name="T0" fmla="*/ 231 w 616"/>
                <a:gd name="T1" fmla="*/ 549 h 998"/>
                <a:gd name="T2" fmla="*/ 181 w 616"/>
                <a:gd name="T3" fmla="*/ 427 h 998"/>
                <a:gd name="T4" fmla="*/ 125 w 616"/>
                <a:gd name="T5" fmla="*/ 296 h 998"/>
                <a:gd name="T6" fmla="*/ 72 w 616"/>
                <a:gd name="T7" fmla="*/ 170 h 998"/>
                <a:gd name="T8" fmla="*/ 28 w 616"/>
                <a:gd name="T9" fmla="*/ 67 h 998"/>
                <a:gd name="T10" fmla="*/ 0 w 616"/>
                <a:gd name="T11" fmla="*/ 0 h 998"/>
                <a:gd name="T12" fmla="*/ 32 w 616"/>
                <a:gd name="T13" fmla="*/ 5 h 998"/>
                <a:gd name="T14" fmla="*/ 62 w 616"/>
                <a:gd name="T15" fmla="*/ 7 h 998"/>
                <a:gd name="T16" fmla="*/ 91 w 616"/>
                <a:gd name="T17" fmla="*/ 5 h 998"/>
                <a:gd name="T18" fmla="*/ 124 w 616"/>
                <a:gd name="T19" fmla="*/ 0 h 998"/>
                <a:gd name="T20" fmla="*/ 217 w 616"/>
                <a:gd name="T21" fmla="*/ 257 h 998"/>
                <a:gd name="T22" fmla="*/ 325 w 616"/>
                <a:gd name="T23" fmla="*/ 520 h 998"/>
                <a:gd name="T24" fmla="*/ 434 w 616"/>
                <a:gd name="T25" fmla="*/ 265 h 998"/>
                <a:gd name="T26" fmla="*/ 526 w 616"/>
                <a:gd name="T27" fmla="*/ 0 h 998"/>
                <a:gd name="T28" fmla="*/ 571 w 616"/>
                <a:gd name="T29" fmla="*/ 7 h 998"/>
                <a:gd name="T30" fmla="*/ 616 w 616"/>
                <a:gd name="T31" fmla="*/ 0 h 998"/>
                <a:gd name="T32" fmla="*/ 585 w 616"/>
                <a:gd name="T33" fmla="*/ 65 h 998"/>
                <a:gd name="T34" fmla="*/ 535 w 616"/>
                <a:gd name="T35" fmla="*/ 173 h 998"/>
                <a:gd name="T36" fmla="*/ 472 w 616"/>
                <a:gd name="T37" fmla="*/ 312 h 998"/>
                <a:gd name="T38" fmla="*/ 401 w 616"/>
                <a:gd name="T39" fmla="*/ 469 h 998"/>
                <a:gd name="T40" fmla="*/ 330 w 616"/>
                <a:gd name="T41" fmla="*/ 628 h 998"/>
                <a:gd name="T42" fmla="*/ 266 w 616"/>
                <a:gd name="T43" fmla="*/ 779 h 998"/>
                <a:gd name="T44" fmla="*/ 214 w 616"/>
                <a:gd name="T45" fmla="*/ 907 h 998"/>
                <a:gd name="T46" fmla="*/ 181 w 616"/>
                <a:gd name="T47" fmla="*/ 998 h 998"/>
                <a:gd name="T48" fmla="*/ 135 w 616"/>
                <a:gd name="T49" fmla="*/ 991 h 998"/>
                <a:gd name="T50" fmla="*/ 89 w 616"/>
                <a:gd name="T51" fmla="*/ 998 h 998"/>
                <a:gd name="T52" fmla="*/ 270 w 616"/>
                <a:gd name="T53" fmla="*/ 644 h 998"/>
                <a:gd name="T54" fmla="*/ 231 w 616"/>
                <a:gd name="T55" fmla="*/ 549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6" h="998">
                  <a:moveTo>
                    <a:pt x="231" y="549"/>
                  </a:moveTo>
                  <a:cubicBezTo>
                    <a:pt x="215" y="511"/>
                    <a:pt x="199" y="470"/>
                    <a:pt x="181" y="427"/>
                  </a:cubicBezTo>
                  <a:cubicBezTo>
                    <a:pt x="162" y="384"/>
                    <a:pt x="144" y="340"/>
                    <a:pt x="125" y="296"/>
                  </a:cubicBezTo>
                  <a:cubicBezTo>
                    <a:pt x="106" y="251"/>
                    <a:pt x="89" y="209"/>
                    <a:pt x="72" y="170"/>
                  </a:cubicBezTo>
                  <a:cubicBezTo>
                    <a:pt x="55" y="131"/>
                    <a:pt x="41" y="96"/>
                    <a:pt x="28" y="67"/>
                  </a:cubicBezTo>
                  <a:cubicBezTo>
                    <a:pt x="15" y="37"/>
                    <a:pt x="6" y="15"/>
                    <a:pt x="0" y="0"/>
                  </a:cubicBezTo>
                  <a:cubicBezTo>
                    <a:pt x="11" y="2"/>
                    <a:pt x="22" y="4"/>
                    <a:pt x="32" y="5"/>
                  </a:cubicBezTo>
                  <a:cubicBezTo>
                    <a:pt x="42" y="7"/>
                    <a:pt x="52" y="7"/>
                    <a:pt x="62" y="7"/>
                  </a:cubicBezTo>
                  <a:cubicBezTo>
                    <a:pt x="72" y="7"/>
                    <a:pt x="82" y="7"/>
                    <a:pt x="91" y="5"/>
                  </a:cubicBezTo>
                  <a:cubicBezTo>
                    <a:pt x="101" y="4"/>
                    <a:pt x="112" y="2"/>
                    <a:pt x="124" y="0"/>
                  </a:cubicBezTo>
                  <a:cubicBezTo>
                    <a:pt x="152" y="87"/>
                    <a:pt x="183" y="173"/>
                    <a:pt x="217" y="257"/>
                  </a:cubicBezTo>
                  <a:cubicBezTo>
                    <a:pt x="251" y="342"/>
                    <a:pt x="287" y="430"/>
                    <a:pt x="325" y="520"/>
                  </a:cubicBezTo>
                  <a:cubicBezTo>
                    <a:pt x="363" y="440"/>
                    <a:pt x="399" y="356"/>
                    <a:pt x="434" y="265"/>
                  </a:cubicBezTo>
                  <a:cubicBezTo>
                    <a:pt x="468" y="175"/>
                    <a:pt x="499" y="87"/>
                    <a:pt x="526" y="0"/>
                  </a:cubicBezTo>
                  <a:cubicBezTo>
                    <a:pt x="544" y="5"/>
                    <a:pt x="559" y="7"/>
                    <a:pt x="571" y="7"/>
                  </a:cubicBezTo>
                  <a:cubicBezTo>
                    <a:pt x="583" y="7"/>
                    <a:pt x="597" y="5"/>
                    <a:pt x="616" y="0"/>
                  </a:cubicBezTo>
                  <a:cubicBezTo>
                    <a:pt x="609" y="13"/>
                    <a:pt x="599" y="35"/>
                    <a:pt x="585" y="65"/>
                  </a:cubicBezTo>
                  <a:cubicBezTo>
                    <a:pt x="571" y="95"/>
                    <a:pt x="555" y="131"/>
                    <a:pt x="535" y="173"/>
                  </a:cubicBezTo>
                  <a:cubicBezTo>
                    <a:pt x="516" y="215"/>
                    <a:pt x="495" y="261"/>
                    <a:pt x="472" y="312"/>
                  </a:cubicBezTo>
                  <a:cubicBezTo>
                    <a:pt x="449" y="363"/>
                    <a:pt x="425" y="415"/>
                    <a:pt x="401" y="469"/>
                  </a:cubicBezTo>
                  <a:cubicBezTo>
                    <a:pt x="378" y="523"/>
                    <a:pt x="354" y="576"/>
                    <a:pt x="330" y="628"/>
                  </a:cubicBezTo>
                  <a:cubicBezTo>
                    <a:pt x="307" y="681"/>
                    <a:pt x="286" y="731"/>
                    <a:pt x="266" y="779"/>
                  </a:cubicBezTo>
                  <a:cubicBezTo>
                    <a:pt x="246" y="826"/>
                    <a:pt x="228" y="869"/>
                    <a:pt x="214" y="907"/>
                  </a:cubicBezTo>
                  <a:cubicBezTo>
                    <a:pt x="199" y="945"/>
                    <a:pt x="188" y="976"/>
                    <a:pt x="181" y="998"/>
                  </a:cubicBezTo>
                  <a:cubicBezTo>
                    <a:pt x="162" y="994"/>
                    <a:pt x="147" y="991"/>
                    <a:pt x="135" y="991"/>
                  </a:cubicBezTo>
                  <a:cubicBezTo>
                    <a:pt x="122" y="991"/>
                    <a:pt x="107" y="994"/>
                    <a:pt x="89" y="998"/>
                  </a:cubicBezTo>
                  <a:cubicBezTo>
                    <a:pt x="160" y="880"/>
                    <a:pt x="220" y="762"/>
                    <a:pt x="270" y="644"/>
                  </a:cubicBezTo>
                  <a:cubicBezTo>
                    <a:pt x="260" y="620"/>
                    <a:pt x="247" y="588"/>
                    <a:pt x="231" y="549"/>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333"/>
            <p:cNvSpPr>
              <a:spLocks noEditPoints="1"/>
            </p:cNvSpPr>
            <p:nvPr userDrawn="1"/>
          </p:nvSpPr>
          <p:spPr bwMode="auto">
            <a:xfrm>
              <a:off x="3903599" y="2927026"/>
              <a:ext cx="238125" cy="249238"/>
            </a:xfrm>
            <a:custGeom>
              <a:avLst/>
              <a:gdLst>
                <a:gd name="T0" fmla="*/ 291 w 619"/>
                <a:gd name="T1" fmla="*/ 116 h 644"/>
                <a:gd name="T2" fmla="*/ 391 w 619"/>
                <a:gd name="T3" fmla="*/ 356 h 644"/>
                <a:gd name="T4" fmla="*/ 190 w 619"/>
                <a:gd name="T5" fmla="*/ 356 h 644"/>
                <a:gd name="T6" fmla="*/ 238 w 619"/>
                <a:gd name="T7" fmla="*/ 235 h 644"/>
                <a:gd name="T8" fmla="*/ 291 w 619"/>
                <a:gd name="T9" fmla="*/ 116 h 644"/>
                <a:gd name="T10" fmla="*/ 482 w 619"/>
                <a:gd name="T11" fmla="*/ 320 h 644"/>
                <a:gd name="T12" fmla="*/ 357 w 619"/>
                <a:gd name="T13" fmla="*/ 0 h 644"/>
                <a:gd name="T14" fmla="*/ 314 w 619"/>
                <a:gd name="T15" fmla="*/ 4 h 644"/>
                <a:gd name="T16" fmla="*/ 272 w 619"/>
                <a:gd name="T17" fmla="*/ 0 h 644"/>
                <a:gd name="T18" fmla="*/ 144 w 619"/>
                <a:gd name="T19" fmla="*/ 320 h 644"/>
                <a:gd name="T20" fmla="*/ 0 w 619"/>
                <a:gd name="T21" fmla="*/ 644 h 644"/>
                <a:gd name="T22" fmla="*/ 42 w 619"/>
                <a:gd name="T23" fmla="*/ 637 h 644"/>
                <a:gd name="T24" fmla="*/ 84 w 619"/>
                <a:gd name="T25" fmla="*/ 644 h 644"/>
                <a:gd name="T26" fmla="*/ 134 w 619"/>
                <a:gd name="T27" fmla="*/ 508 h 644"/>
                <a:gd name="T28" fmla="*/ 173 w 619"/>
                <a:gd name="T29" fmla="*/ 402 h 644"/>
                <a:gd name="T30" fmla="*/ 409 w 619"/>
                <a:gd name="T31" fmla="*/ 402 h 644"/>
                <a:gd name="T32" fmla="*/ 492 w 619"/>
                <a:gd name="T33" fmla="*/ 644 h 644"/>
                <a:gd name="T34" fmla="*/ 522 w 619"/>
                <a:gd name="T35" fmla="*/ 639 h 644"/>
                <a:gd name="T36" fmla="*/ 552 w 619"/>
                <a:gd name="T37" fmla="*/ 637 h 644"/>
                <a:gd name="T38" fmla="*/ 585 w 619"/>
                <a:gd name="T39" fmla="*/ 639 h 644"/>
                <a:gd name="T40" fmla="*/ 619 w 619"/>
                <a:gd name="T41" fmla="*/ 644 h 644"/>
                <a:gd name="T42" fmla="*/ 482 w 619"/>
                <a:gd name="T43" fmla="*/ 32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9" h="644">
                  <a:moveTo>
                    <a:pt x="291" y="116"/>
                  </a:moveTo>
                  <a:cubicBezTo>
                    <a:pt x="328" y="198"/>
                    <a:pt x="361" y="278"/>
                    <a:pt x="391" y="356"/>
                  </a:cubicBezTo>
                  <a:cubicBezTo>
                    <a:pt x="190" y="356"/>
                    <a:pt x="190" y="356"/>
                    <a:pt x="190" y="356"/>
                  </a:cubicBezTo>
                  <a:cubicBezTo>
                    <a:pt x="206" y="315"/>
                    <a:pt x="222" y="274"/>
                    <a:pt x="238" y="235"/>
                  </a:cubicBezTo>
                  <a:cubicBezTo>
                    <a:pt x="255" y="193"/>
                    <a:pt x="273" y="153"/>
                    <a:pt x="291" y="116"/>
                  </a:cubicBezTo>
                  <a:close/>
                  <a:moveTo>
                    <a:pt x="482" y="320"/>
                  </a:moveTo>
                  <a:cubicBezTo>
                    <a:pt x="440" y="214"/>
                    <a:pt x="399" y="107"/>
                    <a:pt x="357" y="0"/>
                  </a:cubicBezTo>
                  <a:cubicBezTo>
                    <a:pt x="343" y="3"/>
                    <a:pt x="328" y="4"/>
                    <a:pt x="314" y="4"/>
                  </a:cubicBezTo>
                  <a:cubicBezTo>
                    <a:pt x="299" y="4"/>
                    <a:pt x="286" y="3"/>
                    <a:pt x="272" y="0"/>
                  </a:cubicBezTo>
                  <a:cubicBezTo>
                    <a:pt x="233" y="107"/>
                    <a:pt x="191" y="214"/>
                    <a:pt x="144" y="320"/>
                  </a:cubicBezTo>
                  <a:cubicBezTo>
                    <a:pt x="97" y="426"/>
                    <a:pt x="49" y="534"/>
                    <a:pt x="0" y="644"/>
                  </a:cubicBezTo>
                  <a:cubicBezTo>
                    <a:pt x="17" y="639"/>
                    <a:pt x="31" y="637"/>
                    <a:pt x="42" y="637"/>
                  </a:cubicBezTo>
                  <a:cubicBezTo>
                    <a:pt x="54" y="637"/>
                    <a:pt x="68" y="639"/>
                    <a:pt x="84" y="644"/>
                  </a:cubicBezTo>
                  <a:cubicBezTo>
                    <a:pt x="100" y="599"/>
                    <a:pt x="117" y="554"/>
                    <a:pt x="134" y="508"/>
                  </a:cubicBezTo>
                  <a:cubicBezTo>
                    <a:pt x="146" y="472"/>
                    <a:pt x="159" y="437"/>
                    <a:pt x="173" y="402"/>
                  </a:cubicBezTo>
                  <a:cubicBezTo>
                    <a:pt x="409" y="402"/>
                    <a:pt x="409" y="402"/>
                    <a:pt x="409" y="402"/>
                  </a:cubicBezTo>
                  <a:cubicBezTo>
                    <a:pt x="439" y="481"/>
                    <a:pt x="467" y="562"/>
                    <a:pt x="492" y="644"/>
                  </a:cubicBezTo>
                  <a:cubicBezTo>
                    <a:pt x="502" y="642"/>
                    <a:pt x="512" y="640"/>
                    <a:pt x="522" y="639"/>
                  </a:cubicBezTo>
                  <a:cubicBezTo>
                    <a:pt x="532" y="638"/>
                    <a:pt x="542" y="637"/>
                    <a:pt x="552" y="637"/>
                  </a:cubicBezTo>
                  <a:cubicBezTo>
                    <a:pt x="563" y="637"/>
                    <a:pt x="574" y="638"/>
                    <a:pt x="585" y="639"/>
                  </a:cubicBezTo>
                  <a:cubicBezTo>
                    <a:pt x="596" y="640"/>
                    <a:pt x="607" y="642"/>
                    <a:pt x="619" y="644"/>
                  </a:cubicBezTo>
                  <a:cubicBezTo>
                    <a:pt x="570" y="534"/>
                    <a:pt x="524" y="426"/>
                    <a:pt x="482" y="320"/>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cxnSp>
        <p:nvCxnSpPr>
          <p:cNvPr id="25" name="Connecteur droit 48"/>
          <p:cNvCxnSpPr/>
          <p:nvPr userDrawn="1"/>
        </p:nvCxnSpPr>
        <p:spPr>
          <a:xfrm flipH="1">
            <a:off x="544671" y="1330980"/>
            <a:ext cx="10148729" cy="0"/>
          </a:xfrm>
          <a:prstGeom prst="line">
            <a:avLst/>
          </a:prstGeom>
          <a:ln cap="sq">
            <a:solidFill>
              <a:schemeClr val="accent3"/>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03043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26756136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0583"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Footer Placeholder 4"/>
          <p:cNvSpPr>
            <a:spLocks noGrp="1"/>
          </p:cNvSpPr>
          <p:nvPr>
            <p:ph type="ftr" sz="quarter" idx="11"/>
          </p:nvPr>
        </p:nvSpPr>
        <p:spPr/>
        <p:txBody>
          <a:bodyPr/>
          <a:lstStyle/>
          <a:p>
            <a:endParaRPr lang="en-GB" noProof="0" dirty="0"/>
          </a:p>
        </p:txBody>
      </p:sp>
      <p:sp>
        <p:nvSpPr>
          <p:cNvPr id="7" name="Text Placeholder 3"/>
          <p:cNvSpPr>
            <a:spLocks noGrp="1"/>
          </p:cNvSpPr>
          <p:nvPr>
            <p:ph type="body" sz="quarter" idx="10"/>
          </p:nvPr>
        </p:nvSpPr>
        <p:spPr>
          <a:xfrm>
            <a:off x="900000" y="7113600"/>
            <a:ext cx="4321288" cy="256480"/>
          </a:xfrm>
        </p:spPr>
        <p:txBody>
          <a:bodyPr anchor="b"/>
          <a:lstStyle>
            <a:lvl1pPr marL="475200" indent="-475200">
              <a:lnSpc>
                <a:spcPts val="900"/>
              </a:lnSpc>
              <a:spcBef>
                <a:spcPts val="0"/>
              </a:spcBef>
              <a:buNone/>
              <a:tabLst>
                <a:tab pos="288000" algn="l"/>
              </a:tabLst>
              <a:defRPr sz="900" b="0">
                <a:solidFill>
                  <a:schemeClr val="accent2"/>
                </a:solidFill>
              </a:defRPr>
            </a:lvl1pPr>
            <a:lvl2pPr marL="475200" indent="-475200">
              <a:lnSpc>
                <a:spcPts val="900"/>
              </a:lnSpc>
              <a:spcBef>
                <a:spcPts val="200"/>
              </a:spcBef>
              <a:buNone/>
              <a:defRPr sz="900" b="0" i="0">
                <a:solidFill>
                  <a:schemeClr val="accent2"/>
                </a:solidFill>
              </a:defRPr>
            </a:lvl2pPr>
            <a:lvl3pPr marL="367200" indent="0">
              <a:buNone/>
              <a:defRPr sz="900">
                <a:solidFill>
                  <a:schemeClr val="accent5"/>
                </a:solidFill>
              </a:defRPr>
            </a:lvl3pPr>
            <a:lvl4pPr marL="548550" indent="0">
              <a:buNone/>
              <a:defRPr sz="900">
                <a:solidFill>
                  <a:schemeClr val="accent5"/>
                </a:solidFill>
              </a:defRPr>
            </a:lvl4pPr>
            <a:lvl5pPr marL="727075" indent="0">
              <a:buNone/>
              <a:defRPr sz="900">
                <a:solidFill>
                  <a:schemeClr val="accent5"/>
                </a:solidFill>
              </a:defRPr>
            </a:lvl5pPr>
          </a:lstStyle>
          <a:p>
            <a:pPr lvl="0"/>
            <a:r>
              <a:rPr lang="en-US" smtClean="0"/>
              <a:t>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7433209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28524629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3634"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2" name="Text Placeholder 11"/>
          <p:cNvSpPr>
            <a:spLocks noGrp="1"/>
          </p:cNvSpPr>
          <p:nvPr>
            <p:ph type="body" sz="quarter" idx="10" hasCustomPrompt="1"/>
          </p:nvPr>
        </p:nvSpPr>
        <p:spPr>
          <a:xfrm>
            <a:off x="898525" y="1234800"/>
            <a:ext cx="9250042" cy="192360"/>
          </a:xfrm>
        </p:spPr>
        <p:txBody>
          <a:bodyPr/>
          <a:lstStyle>
            <a:lvl1pPr marL="0" indent="0" algn="l">
              <a:lnSpc>
                <a:spcPts val="1500"/>
              </a:lnSpc>
              <a:spcBef>
                <a:spcPts val="0"/>
              </a:spcBef>
              <a:buNone/>
              <a:defRPr sz="1400" b="0">
                <a:solidFill>
                  <a:schemeClr val="accent3"/>
                </a:solidFill>
                <a:latin typeface="+mj-lt"/>
              </a:defRPr>
            </a:lvl1pPr>
            <a:lvl2pPr marL="187200" indent="0">
              <a:buNone/>
              <a:defRPr/>
            </a:lvl2pPr>
          </a:lstStyle>
          <a:p>
            <a:pPr lvl="0"/>
            <a:r>
              <a:rPr lang="en-GB" noProof="0" dirty="0"/>
              <a:t>Click to add subtitle</a:t>
            </a:r>
          </a:p>
        </p:txBody>
      </p:sp>
      <p:grpSp>
        <p:nvGrpSpPr>
          <p:cNvPr id="17" name="Guides" hidden="1"/>
          <p:cNvGrpSpPr/>
          <p:nvPr userDrawn="1"/>
        </p:nvGrpSpPr>
        <p:grpSpPr>
          <a:xfrm>
            <a:off x="-240776" y="-229920"/>
            <a:ext cx="11185642" cy="8040127"/>
            <a:chOff x="-240776" y="-229920"/>
            <a:chExt cx="11185642" cy="8040127"/>
          </a:xfrm>
        </p:grpSpPr>
        <p:grpSp>
          <p:nvGrpSpPr>
            <p:cNvPr id="18" name="Group 17"/>
            <p:cNvGrpSpPr/>
            <p:nvPr/>
          </p:nvGrpSpPr>
          <p:grpSpPr>
            <a:xfrm>
              <a:off x="899348" y="-229920"/>
              <a:ext cx="9252749" cy="108000"/>
              <a:chOff x="899348" y="-49636"/>
              <a:chExt cx="9252749" cy="36000"/>
            </a:xfrm>
          </p:grpSpPr>
          <p:cxnSp>
            <p:nvCxnSpPr>
              <p:cNvPr id="30" name="Straight Connector 29"/>
              <p:cNvCxnSpPr/>
              <p:nvPr/>
            </p:nvCxnSpPr>
            <p:spPr>
              <a:xfrm flipH="1" flipV="1">
                <a:off x="5832063" y="-49636"/>
                <a:ext cx="0" cy="36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5219740" y="-49636"/>
                <a:ext cx="0" cy="36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899348" y="-49636"/>
                <a:ext cx="0" cy="36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10152097" y="-49636"/>
                <a:ext cx="0" cy="36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0836866" y="1967667"/>
              <a:ext cx="108000" cy="4680272"/>
              <a:chOff x="10709019" y="1967667"/>
              <a:chExt cx="36000" cy="4680272"/>
            </a:xfrm>
          </p:grpSpPr>
          <p:cxnSp>
            <p:nvCxnSpPr>
              <p:cNvPr id="28" name="Straight Connector 27"/>
              <p:cNvCxnSpPr/>
              <p:nvPr/>
            </p:nvCxnSpPr>
            <p:spPr>
              <a:xfrm rot="16200000" flipH="1" flipV="1">
                <a:off x="10727019" y="1949667"/>
                <a:ext cx="0" cy="36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flipV="1">
                <a:off x="10727019" y="6629939"/>
                <a:ext cx="0" cy="36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899348" y="7702207"/>
              <a:ext cx="9252749" cy="108000"/>
              <a:chOff x="899348" y="-49636"/>
              <a:chExt cx="9252749" cy="36000"/>
            </a:xfrm>
          </p:grpSpPr>
          <p:cxnSp>
            <p:nvCxnSpPr>
              <p:cNvPr id="24" name="Straight Connector 23"/>
              <p:cNvCxnSpPr/>
              <p:nvPr/>
            </p:nvCxnSpPr>
            <p:spPr>
              <a:xfrm flipH="1" flipV="1">
                <a:off x="5832063" y="-49636"/>
                <a:ext cx="0" cy="36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5219740" y="-49636"/>
                <a:ext cx="0" cy="36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899348" y="-49636"/>
                <a:ext cx="0" cy="36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0152097" y="-49636"/>
                <a:ext cx="0" cy="36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240776" y="1967667"/>
              <a:ext cx="108000" cy="4680272"/>
              <a:chOff x="10709019" y="1967667"/>
              <a:chExt cx="36000" cy="4680272"/>
            </a:xfrm>
          </p:grpSpPr>
          <p:cxnSp>
            <p:nvCxnSpPr>
              <p:cNvPr id="22" name="Straight Connector 21"/>
              <p:cNvCxnSpPr/>
              <p:nvPr/>
            </p:nvCxnSpPr>
            <p:spPr>
              <a:xfrm rot="16200000" flipH="1" flipV="1">
                <a:off x="10727019" y="1949667"/>
                <a:ext cx="0" cy="36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H="1" flipV="1">
                <a:off x="10727019" y="6629939"/>
                <a:ext cx="0" cy="36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grpSp>
      </p:grpSp>
      <p:sp>
        <p:nvSpPr>
          <p:cNvPr id="3" name="Footer Placeholder 2"/>
          <p:cNvSpPr>
            <a:spLocks noGrp="1"/>
          </p:cNvSpPr>
          <p:nvPr>
            <p:ph type="ftr" sz="quarter" idx="12"/>
          </p:nvPr>
        </p:nvSpPr>
        <p:spPr/>
        <p:txBody>
          <a:bodyPr/>
          <a:lstStyle/>
          <a:p>
            <a:endParaRPr lang="en-GB" noProof="0" dirty="0"/>
          </a:p>
        </p:txBody>
      </p:sp>
      <p:sp>
        <p:nvSpPr>
          <p:cNvPr id="5" name="Title 4"/>
          <p:cNvSpPr>
            <a:spLocks noGrp="1"/>
          </p:cNvSpPr>
          <p:nvPr>
            <p:ph type="title"/>
          </p:nvPr>
        </p:nvSpPr>
        <p:spPr/>
        <p:txBody>
          <a:bodyPr/>
          <a:lstStyle/>
          <a:p>
            <a:r>
              <a:rPr lang="en-US" smtClean="0"/>
              <a:t>Click to edit Master title style</a:t>
            </a:r>
            <a:endParaRPr lang="en-GB" dirty="0"/>
          </a:p>
        </p:txBody>
      </p:sp>
      <p:sp>
        <p:nvSpPr>
          <p:cNvPr id="34" name="Text Placeholder 3"/>
          <p:cNvSpPr>
            <a:spLocks noGrp="1"/>
          </p:cNvSpPr>
          <p:nvPr>
            <p:ph type="body" sz="quarter" idx="13"/>
          </p:nvPr>
        </p:nvSpPr>
        <p:spPr>
          <a:xfrm>
            <a:off x="900000" y="7113600"/>
            <a:ext cx="4321288" cy="256480"/>
          </a:xfrm>
        </p:spPr>
        <p:txBody>
          <a:bodyPr anchor="b"/>
          <a:lstStyle>
            <a:lvl1pPr marL="475200" indent="-475200">
              <a:lnSpc>
                <a:spcPts val="900"/>
              </a:lnSpc>
              <a:spcBef>
                <a:spcPts val="0"/>
              </a:spcBef>
              <a:buNone/>
              <a:tabLst>
                <a:tab pos="288000" algn="l"/>
              </a:tabLst>
              <a:defRPr sz="900" b="0">
                <a:solidFill>
                  <a:schemeClr val="accent2"/>
                </a:solidFill>
              </a:defRPr>
            </a:lvl1pPr>
            <a:lvl2pPr marL="475200" indent="-475200">
              <a:lnSpc>
                <a:spcPts val="900"/>
              </a:lnSpc>
              <a:spcBef>
                <a:spcPts val="200"/>
              </a:spcBef>
              <a:buNone/>
              <a:defRPr sz="900" b="0" i="0">
                <a:solidFill>
                  <a:schemeClr val="accent2"/>
                </a:solidFill>
              </a:defRPr>
            </a:lvl2pPr>
            <a:lvl3pPr marL="367200" indent="0">
              <a:buNone/>
              <a:defRPr sz="900">
                <a:solidFill>
                  <a:schemeClr val="accent5"/>
                </a:solidFill>
              </a:defRPr>
            </a:lvl3pPr>
            <a:lvl4pPr marL="548550" indent="0">
              <a:buNone/>
              <a:defRPr sz="900">
                <a:solidFill>
                  <a:schemeClr val="accent5"/>
                </a:solidFill>
              </a:defRPr>
            </a:lvl4pPr>
            <a:lvl5pPr marL="727075" indent="0">
              <a:buNone/>
              <a:defRPr sz="900">
                <a:solidFill>
                  <a:schemeClr val="accent5"/>
                </a:solidFill>
              </a:defRPr>
            </a:lvl5pPr>
          </a:lstStyle>
          <a:p>
            <a:pPr lvl="0"/>
            <a:r>
              <a:rPr lang="en-US" smtClean="0"/>
              <a:t>Edit Master text styles</a:t>
            </a:r>
          </a:p>
          <a:p>
            <a:pPr lvl="1"/>
            <a:r>
              <a:rPr lang="en-US" smtClean="0"/>
              <a:t>Second level</a:t>
            </a:r>
          </a:p>
        </p:txBody>
      </p:sp>
    </p:spTree>
    <p:extLst>
      <p:ext uri="{BB962C8B-B14F-4D97-AF65-F5344CB8AC3E}">
        <p14:creationId xmlns:p14="http://schemas.microsoft.com/office/powerpoint/2010/main" val="383145788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ullets poi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12909659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4651"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Text Placeholder 12"/>
          <p:cNvSpPr>
            <a:spLocks noGrp="1"/>
          </p:cNvSpPr>
          <p:nvPr>
            <p:ph type="body" sz="quarter" idx="10"/>
          </p:nvPr>
        </p:nvSpPr>
        <p:spPr>
          <a:xfrm>
            <a:off x="898524" y="1800000"/>
            <a:ext cx="9250043" cy="114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Footer Placeholder 1"/>
          <p:cNvSpPr>
            <a:spLocks noGrp="1"/>
          </p:cNvSpPr>
          <p:nvPr>
            <p:ph type="ftr" sz="quarter" idx="12"/>
          </p:nvPr>
        </p:nvSpPr>
        <p:spPr/>
        <p:txBody>
          <a:bodyPr/>
          <a:lstStyle/>
          <a:p>
            <a:endParaRPr lang="en-GB" noProof="0" dirty="0"/>
          </a:p>
        </p:txBody>
      </p:sp>
      <p:sp>
        <p:nvSpPr>
          <p:cNvPr id="4" name="Title 3"/>
          <p:cNvSpPr>
            <a:spLocks noGrp="1"/>
          </p:cNvSpPr>
          <p:nvPr>
            <p:ph type="title"/>
          </p:nvPr>
        </p:nvSpPr>
        <p:spPr/>
        <p:txBody>
          <a:bodyPr/>
          <a:lstStyle/>
          <a:p>
            <a:r>
              <a:rPr lang="en-US" smtClean="0"/>
              <a:t>Click to edit Master title style</a:t>
            </a:r>
            <a:endParaRPr lang="en-GB" dirty="0"/>
          </a:p>
        </p:txBody>
      </p:sp>
      <p:sp>
        <p:nvSpPr>
          <p:cNvPr id="7" name="Text Placeholder 3"/>
          <p:cNvSpPr>
            <a:spLocks noGrp="1"/>
          </p:cNvSpPr>
          <p:nvPr>
            <p:ph type="body" sz="quarter" idx="13"/>
          </p:nvPr>
        </p:nvSpPr>
        <p:spPr>
          <a:xfrm>
            <a:off x="900000" y="7113600"/>
            <a:ext cx="4321288" cy="256480"/>
          </a:xfrm>
        </p:spPr>
        <p:txBody>
          <a:bodyPr anchor="b"/>
          <a:lstStyle>
            <a:lvl1pPr marL="475200" indent="-475200">
              <a:lnSpc>
                <a:spcPts val="900"/>
              </a:lnSpc>
              <a:spcBef>
                <a:spcPts val="0"/>
              </a:spcBef>
              <a:buNone/>
              <a:tabLst>
                <a:tab pos="288000" algn="l"/>
              </a:tabLst>
              <a:defRPr sz="900" b="0">
                <a:solidFill>
                  <a:schemeClr val="accent2"/>
                </a:solidFill>
              </a:defRPr>
            </a:lvl1pPr>
            <a:lvl2pPr marL="475200" indent="-475200">
              <a:lnSpc>
                <a:spcPts val="900"/>
              </a:lnSpc>
              <a:spcBef>
                <a:spcPts val="200"/>
              </a:spcBef>
              <a:buNone/>
              <a:defRPr sz="900" b="0" i="0">
                <a:solidFill>
                  <a:schemeClr val="accent2"/>
                </a:solidFill>
              </a:defRPr>
            </a:lvl2pPr>
            <a:lvl3pPr marL="367200" indent="0">
              <a:buNone/>
              <a:defRPr sz="900">
                <a:solidFill>
                  <a:schemeClr val="accent5"/>
                </a:solidFill>
              </a:defRPr>
            </a:lvl3pPr>
            <a:lvl4pPr marL="548550" indent="0">
              <a:buNone/>
              <a:defRPr sz="900">
                <a:solidFill>
                  <a:schemeClr val="accent5"/>
                </a:solidFill>
              </a:defRPr>
            </a:lvl4pPr>
            <a:lvl5pPr marL="727075" indent="0">
              <a:buNone/>
              <a:defRPr sz="900">
                <a:solidFill>
                  <a:schemeClr val="accent5"/>
                </a:solidFill>
              </a:defRPr>
            </a:lvl5pPr>
          </a:lstStyle>
          <a:p>
            <a:pPr lvl="0"/>
            <a:r>
              <a:rPr lang="en-US" smtClean="0"/>
              <a:t>Edit Master text styles</a:t>
            </a:r>
          </a:p>
          <a:p>
            <a:pPr lvl="1"/>
            <a:r>
              <a:rPr lang="en-US" smtClean="0"/>
              <a:t>Second level</a:t>
            </a:r>
          </a:p>
        </p:txBody>
      </p:sp>
    </p:spTree>
    <p:extLst>
      <p:ext uri="{BB962C8B-B14F-4D97-AF65-F5344CB8AC3E}">
        <p14:creationId xmlns:p14="http://schemas.microsoft.com/office/powerpoint/2010/main" val="102358226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 Bullets poi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22028280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5682"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2" name="Text Placeholder 11"/>
          <p:cNvSpPr>
            <a:spLocks noGrp="1"/>
          </p:cNvSpPr>
          <p:nvPr>
            <p:ph type="body" sz="quarter" idx="11"/>
          </p:nvPr>
        </p:nvSpPr>
        <p:spPr>
          <a:xfrm>
            <a:off x="898524" y="1800000"/>
            <a:ext cx="9250043" cy="114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Footer Placeholder 1"/>
          <p:cNvSpPr>
            <a:spLocks noGrp="1"/>
          </p:cNvSpPr>
          <p:nvPr>
            <p:ph type="ftr" sz="quarter" idx="13"/>
          </p:nvPr>
        </p:nvSpPr>
        <p:spPr/>
        <p:txBody>
          <a:bodyPr/>
          <a:lstStyle/>
          <a:p>
            <a:endParaRPr lang="en-GB" noProof="0" dirty="0"/>
          </a:p>
        </p:txBody>
      </p:sp>
      <p:sp>
        <p:nvSpPr>
          <p:cNvPr id="15" name="Text Placeholder 11"/>
          <p:cNvSpPr>
            <a:spLocks noGrp="1"/>
          </p:cNvSpPr>
          <p:nvPr>
            <p:ph type="body" sz="quarter" idx="10" hasCustomPrompt="1"/>
          </p:nvPr>
        </p:nvSpPr>
        <p:spPr>
          <a:xfrm>
            <a:off x="900000" y="1234800"/>
            <a:ext cx="9253222" cy="192360"/>
          </a:xfrm>
        </p:spPr>
        <p:txBody>
          <a:bodyPr/>
          <a:lstStyle>
            <a:lvl1pPr marL="0" marR="0" indent="0" algn="l" defTabSz="1043056" rtl="0" eaLnBrk="1" fontAlgn="auto" latinLnBrk="0" hangingPunct="1">
              <a:lnSpc>
                <a:spcPts val="1500"/>
              </a:lnSpc>
              <a:spcBef>
                <a:spcPts val="0"/>
              </a:spcBef>
              <a:spcAft>
                <a:spcPts val="0"/>
              </a:spcAft>
              <a:buClr>
                <a:srgbClr val="699FC0"/>
              </a:buClr>
              <a:buSzPct val="100000"/>
              <a:buFont typeface="Wingdings 3" pitchFamily="18" charset="2"/>
              <a:buNone/>
              <a:tabLst/>
              <a:defRPr sz="1400" b="0">
                <a:solidFill>
                  <a:schemeClr val="accent3"/>
                </a:solidFill>
                <a:latin typeface="+mj-lt"/>
              </a:defRPr>
            </a:lvl1pPr>
            <a:lvl2pPr marL="187200" indent="0">
              <a:buNone/>
              <a:defRPr/>
            </a:lvl2pPr>
          </a:lstStyle>
          <a:p>
            <a:pPr marL="0" marR="0" lvl="0" indent="0" algn="l" defTabSz="1043056" rtl="0" eaLnBrk="1" fontAlgn="auto" latinLnBrk="0" hangingPunct="1">
              <a:lnSpc>
                <a:spcPts val="1500"/>
              </a:lnSpc>
              <a:spcBef>
                <a:spcPts val="0"/>
              </a:spcBef>
              <a:spcAft>
                <a:spcPts val="0"/>
              </a:spcAft>
              <a:buClr>
                <a:srgbClr val="699FC0"/>
              </a:buClr>
              <a:buSzPct val="100000"/>
              <a:buFont typeface="Wingdings 3" pitchFamily="18" charset="2"/>
              <a:buNone/>
              <a:tabLst/>
              <a:defRPr/>
            </a:pPr>
            <a:r>
              <a:rPr lang="en-GB" noProof="0" dirty="0"/>
              <a:t>Click to add subtitle</a:t>
            </a:r>
          </a:p>
        </p:txBody>
      </p:sp>
      <p:sp>
        <p:nvSpPr>
          <p:cNvPr id="5" name="Title 4"/>
          <p:cNvSpPr>
            <a:spLocks noGrp="1"/>
          </p:cNvSpPr>
          <p:nvPr>
            <p:ph type="title"/>
          </p:nvPr>
        </p:nvSpPr>
        <p:spPr/>
        <p:txBody>
          <a:bodyPr/>
          <a:lstStyle/>
          <a:p>
            <a:r>
              <a:rPr lang="en-US" smtClean="0"/>
              <a:t>Click to edit Master title style</a:t>
            </a:r>
            <a:endParaRPr lang="en-GB" dirty="0"/>
          </a:p>
        </p:txBody>
      </p:sp>
      <p:sp>
        <p:nvSpPr>
          <p:cNvPr id="9" name="Text Placeholder 3"/>
          <p:cNvSpPr>
            <a:spLocks noGrp="1"/>
          </p:cNvSpPr>
          <p:nvPr>
            <p:ph type="body" sz="quarter" idx="14"/>
          </p:nvPr>
        </p:nvSpPr>
        <p:spPr>
          <a:xfrm>
            <a:off x="900000" y="7113600"/>
            <a:ext cx="4321288" cy="256480"/>
          </a:xfrm>
        </p:spPr>
        <p:txBody>
          <a:bodyPr anchor="b"/>
          <a:lstStyle>
            <a:lvl1pPr marL="475200" indent="-475200">
              <a:lnSpc>
                <a:spcPts val="900"/>
              </a:lnSpc>
              <a:spcBef>
                <a:spcPts val="0"/>
              </a:spcBef>
              <a:buNone/>
              <a:tabLst>
                <a:tab pos="288000" algn="l"/>
              </a:tabLst>
              <a:defRPr sz="900" b="0">
                <a:solidFill>
                  <a:schemeClr val="accent2"/>
                </a:solidFill>
              </a:defRPr>
            </a:lvl1pPr>
            <a:lvl2pPr marL="475200" indent="-475200">
              <a:lnSpc>
                <a:spcPts val="900"/>
              </a:lnSpc>
              <a:spcBef>
                <a:spcPts val="200"/>
              </a:spcBef>
              <a:buNone/>
              <a:defRPr sz="900" b="0" i="0">
                <a:solidFill>
                  <a:schemeClr val="accent2"/>
                </a:solidFill>
              </a:defRPr>
            </a:lvl2pPr>
            <a:lvl3pPr marL="367200" indent="0">
              <a:buNone/>
              <a:defRPr sz="900">
                <a:solidFill>
                  <a:schemeClr val="accent5"/>
                </a:solidFill>
              </a:defRPr>
            </a:lvl3pPr>
            <a:lvl4pPr marL="548550" indent="0">
              <a:buNone/>
              <a:defRPr sz="900">
                <a:solidFill>
                  <a:schemeClr val="accent5"/>
                </a:solidFill>
              </a:defRPr>
            </a:lvl4pPr>
            <a:lvl5pPr marL="727075" indent="0">
              <a:buNone/>
              <a:defRPr sz="900">
                <a:solidFill>
                  <a:schemeClr val="accent5"/>
                </a:solidFill>
              </a:defRPr>
            </a:lvl5pPr>
          </a:lstStyle>
          <a:p>
            <a:pPr lvl="0"/>
            <a:r>
              <a:rPr lang="en-US" smtClean="0"/>
              <a:t>Edit Master text styles</a:t>
            </a:r>
          </a:p>
          <a:p>
            <a:pPr lvl="1"/>
            <a:r>
              <a:rPr lang="en-US" smtClean="0"/>
              <a:t>Second level</a:t>
            </a:r>
          </a:p>
        </p:txBody>
      </p:sp>
    </p:spTree>
    <p:extLst>
      <p:ext uri="{BB962C8B-B14F-4D97-AF65-F5344CB8AC3E}">
        <p14:creationId xmlns:p14="http://schemas.microsoft.com/office/powerpoint/2010/main" val="210860364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Page">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17781722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7765"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 name="Image 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0985" y="1152060"/>
            <a:ext cx="10058400" cy="5098472"/>
          </a:xfrm>
          <a:prstGeom prst="rect">
            <a:avLst/>
          </a:prstGeom>
        </p:spPr>
      </p:pic>
      <p:sp>
        <p:nvSpPr>
          <p:cNvPr id="5" name="Rectangle 4"/>
          <p:cNvSpPr/>
          <p:nvPr userDrawn="1"/>
        </p:nvSpPr>
        <p:spPr>
          <a:xfrm>
            <a:off x="2754813" y="2712555"/>
            <a:ext cx="222234" cy="6686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p>
        </p:txBody>
      </p:sp>
      <p:sp>
        <p:nvSpPr>
          <p:cNvPr id="10" name="Text Placeholder 26"/>
          <p:cNvSpPr>
            <a:spLocks noGrp="1"/>
          </p:cNvSpPr>
          <p:nvPr>
            <p:ph type="body" sz="quarter" idx="10"/>
          </p:nvPr>
        </p:nvSpPr>
        <p:spPr>
          <a:xfrm>
            <a:off x="3206115" y="3591521"/>
            <a:ext cx="4682109" cy="246221"/>
          </a:xfrm>
        </p:spPr>
        <p:txBody>
          <a:bodyPr/>
          <a:lstStyle>
            <a:lvl1pPr marL="0" indent="0">
              <a:lnSpc>
                <a:spcPct val="100000"/>
              </a:lnSpc>
              <a:spcBef>
                <a:spcPts val="0"/>
              </a:spcBef>
              <a:buNone/>
              <a:defRPr sz="1600" b="0">
                <a:solidFill>
                  <a:schemeClr val="accent1"/>
                </a:solidFill>
                <a:latin typeface="+mn-lt"/>
              </a:defRPr>
            </a:lvl1pPr>
            <a:lvl2pPr marL="187200" indent="0">
              <a:buNone/>
              <a:defRPr/>
            </a:lvl2pPr>
            <a:lvl3pPr marL="367200" indent="0">
              <a:buNone/>
              <a:defRPr/>
            </a:lvl3pPr>
            <a:lvl4pPr marL="548550" indent="0">
              <a:buNone/>
              <a:defRPr/>
            </a:lvl4pPr>
            <a:lvl5pPr marL="727075" indent="0">
              <a:buNone/>
              <a:defRPr/>
            </a:lvl5pPr>
          </a:lstStyle>
          <a:p>
            <a:pPr lvl="0"/>
            <a:r>
              <a:rPr lang="en-US" noProof="0" smtClean="0"/>
              <a:t>Edit Master text styles</a:t>
            </a:r>
          </a:p>
        </p:txBody>
      </p:sp>
      <p:sp>
        <p:nvSpPr>
          <p:cNvPr id="11" name="Rectangle 10"/>
          <p:cNvSpPr/>
          <p:nvPr userDrawn="1"/>
        </p:nvSpPr>
        <p:spPr>
          <a:xfrm>
            <a:off x="10153400" y="7021263"/>
            <a:ext cx="540000"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p>
        </p:txBody>
      </p:sp>
      <p:sp>
        <p:nvSpPr>
          <p:cNvPr id="12" name="Rectangle 11"/>
          <p:cNvSpPr/>
          <p:nvPr userDrawn="1"/>
        </p:nvSpPr>
        <p:spPr>
          <a:xfrm rot="16200000">
            <a:off x="4786902" y="2234363"/>
            <a:ext cx="540000" cy="10113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p>
        </p:txBody>
      </p:sp>
      <p:grpSp>
        <p:nvGrpSpPr>
          <p:cNvPr id="45" name="Group 44"/>
          <p:cNvGrpSpPr/>
          <p:nvPr userDrawn="1"/>
        </p:nvGrpSpPr>
        <p:grpSpPr>
          <a:xfrm>
            <a:off x="3208274" y="2782563"/>
            <a:ext cx="4679950" cy="528638"/>
            <a:chOff x="898525" y="4645025"/>
            <a:chExt cx="4679950" cy="528638"/>
          </a:xfrm>
        </p:grpSpPr>
        <p:sp>
          <p:nvSpPr>
            <p:cNvPr id="46" name="Freeform 302"/>
            <p:cNvSpPr>
              <a:spLocks noEditPoints="1"/>
            </p:cNvSpPr>
            <p:nvPr userDrawn="1"/>
          </p:nvSpPr>
          <p:spPr bwMode="auto">
            <a:xfrm>
              <a:off x="2944813" y="4845050"/>
              <a:ext cx="130175" cy="141288"/>
            </a:xfrm>
            <a:custGeom>
              <a:avLst/>
              <a:gdLst>
                <a:gd name="T0" fmla="*/ 51 w 336"/>
                <a:gd name="T1" fmla="*/ 341 h 365"/>
                <a:gd name="T2" fmla="*/ 81 w 336"/>
                <a:gd name="T3" fmla="*/ 346 h 365"/>
                <a:gd name="T4" fmla="*/ 121 w 336"/>
                <a:gd name="T5" fmla="*/ 347 h 365"/>
                <a:gd name="T6" fmla="*/ 179 w 336"/>
                <a:gd name="T7" fmla="*/ 340 h 365"/>
                <a:gd name="T8" fmla="*/ 231 w 336"/>
                <a:gd name="T9" fmla="*/ 314 h 365"/>
                <a:gd name="T10" fmla="*/ 269 w 336"/>
                <a:gd name="T11" fmla="*/ 262 h 365"/>
                <a:gd name="T12" fmla="*/ 284 w 336"/>
                <a:gd name="T13" fmla="*/ 176 h 365"/>
                <a:gd name="T14" fmla="*/ 272 w 336"/>
                <a:gd name="T15" fmla="*/ 100 h 365"/>
                <a:gd name="T16" fmla="*/ 241 w 336"/>
                <a:gd name="T17" fmla="*/ 53 h 365"/>
                <a:gd name="T18" fmla="*/ 193 w 336"/>
                <a:gd name="T19" fmla="*/ 29 h 365"/>
                <a:gd name="T20" fmla="*/ 133 w 336"/>
                <a:gd name="T21" fmla="*/ 23 h 365"/>
                <a:gd name="T22" fmla="*/ 88 w 336"/>
                <a:gd name="T23" fmla="*/ 24 h 365"/>
                <a:gd name="T24" fmla="*/ 51 w 336"/>
                <a:gd name="T25" fmla="*/ 28 h 365"/>
                <a:gd name="T26" fmla="*/ 48 w 336"/>
                <a:gd name="T27" fmla="*/ 81 h 365"/>
                <a:gd name="T28" fmla="*/ 48 w 336"/>
                <a:gd name="T29" fmla="*/ 138 h 365"/>
                <a:gd name="T30" fmla="*/ 48 w 336"/>
                <a:gd name="T31" fmla="*/ 229 h 365"/>
                <a:gd name="T32" fmla="*/ 51 w 336"/>
                <a:gd name="T33" fmla="*/ 341 h 365"/>
                <a:gd name="T34" fmla="*/ 3 w 336"/>
                <a:gd name="T35" fmla="*/ 69 h 365"/>
                <a:gd name="T36" fmla="*/ 0 w 336"/>
                <a:gd name="T37" fmla="*/ 0 h 365"/>
                <a:gd name="T38" fmla="*/ 40 w 336"/>
                <a:gd name="T39" fmla="*/ 2 h 365"/>
                <a:gd name="T40" fmla="*/ 80 w 336"/>
                <a:gd name="T41" fmla="*/ 3 h 365"/>
                <a:gd name="T42" fmla="*/ 121 w 336"/>
                <a:gd name="T43" fmla="*/ 1 h 365"/>
                <a:gd name="T44" fmla="*/ 161 w 336"/>
                <a:gd name="T45" fmla="*/ 0 h 365"/>
                <a:gd name="T46" fmla="*/ 241 w 336"/>
                <a:gd name="T47" fmla="*/ 12 h 365"/>
                <a:gd name="T48" fmla="*/ 295 w 336"/>
                <a:gd name="T49" fmla="*/ 47 h 365"/>
                <a:gd name="T50" fmla="*/ 326 w 336"/>
                <a:gd name="T51" fmla="*/ 102 h 365"/>
                <a:gd name="T52" fmla="*/ 336 w 336"/>
                <a:gd name="T53" fmla="*/ 176 h 365"/>
                <a:gd name="T54" fmla="*/ 318 w 336"/>
                <a:gd name="T55" fmla="*/ 265 h 365"/>
                <a:gd name="T56" fmla="*/ 271 w 336"/>
                <a:gd name="T57" fmla="*/ 324 h 365"/>
                <a:gd name="T58" fmla="*/ 208 w 336"/>
                <a:gd name="T59" fmla="*/ 356 h 365"/>
                <a:gd name="T60" fmla="*/ 143 w 336"/>
                <a:gd name="T61" fmla="*/ 365 h 365"/>
                <a:gd name="T62" fmla="*/ 107 w 336"/>
                <a:gd name="T63" fmla="*/ 365 h 365"/>
                <a:gd name="T64" fmla="*/ 71 w 336"/>
                <a:gd name="T65" fmla="*/ 364 h 365"/>
                <a:gd name="T66" fmla="*/ 36 w 336"/>
                <a:gd name="T67" fmla="*/ 364 h 365"/>
                <a:gd name="T68" fmla="*/ 0 w 336"/>
                <a:gd name="T69" fmla="*/ 365 h 365"/>
                <a:gd name="T70" fmla="*/ 3 w 336"/>
                <a:gd name="T71" fmla="*/ 298 h 365"/>
                <a:gd name="T72" fmla="*/ 4 w 336"/>
                <a:gd name="T73" fmla="*/ 229 h 365"/>
                <a:gd name="T74" fmla="*/ 4 w 336"/>
                <a:gd name="T75" fmla="*/ 138 h 365"/>
                <a:gd name="T76" fmla="*/ 3 w 336"/>
                <a:gd name="T77" fmla="*/ 6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6" h="365">
                  <a:moveTo>
                    <a:pt x="51" y="341"/>
                  </a:moveTo>
                  <a:cubicBezTo>
                    <a:pt x="58" y="343"/>
                    <a:pt x="68" y="345"/>
                    <a:pt x="81" y="346"/>
                  </a:cubicBezTo>
                  <a:cubicBezTo>
                    <a:pt x="94" y="346"/>
                    <a:pt x="107" y="347"/>
                    <a:pt x="121" y="347"/>
                  </a:cubicBezTo>
                  <a:cubicBezTo>
                    <a:pt x="140" y="347"/>
                    <a:pt x="160" y="345"/>
                    <a:pt x="179" y="340"/>
                  </a:cubicBezTo>
                  <a:cubicBezTo>
                    <a:pt x="199" y="335"/>
                    <a:pt x="216" y="327"/>
                    <a:pt x="231" y="314"/>
                  </a:cubicBezTo>
                  <a:cubicBezTo>
                    <a:pt x="247" y="301"/>
                    <a:pt x="259" y="284"/>
                    <a:pt x="269" y="262"/>
                  </a:cubicBezTo>
                  <a:cubicBezTo>
                    <a:pt x="279" y="240"/>
                    <a:pt x="284" y="211"/>
                    <a:pt x="284" y="176"/>
                  </a:cubicBezTo>
                  <a:cubicBezTo>
                    <a:pt x="284" y="145"/>
                    <a:pt x="280" y="120"/>
                    <a:pt x="272" y="100"/>
                  </a:cubicBezTo>
                  <a:cubicBezTo>
                    <a:pt x="265" y="80"/>
                    <a:pt x="254" y="65"/>
                    <a:pt x="241" y="53"/>
                  </a:cubicBezTo>
                  <a:cubicBezTo>
                    <a:pt x="228" y="42"/>
                    <a:pt x="212" y="34"/>
                    <a:pt x="193" y="29"/>
                  </a:cubicBezTo>
                  <a:cubicBezTo>
                    <a:pt x="175" y="25"/>
                    <a:pt x="155" y="23"/>
                    <a:pt x="133" y="23"/>
                  </a:cubicBezTo>
                  <a:cubicBezTo>
                    <a:pt x="117" y="23"/>
                    <a:pt x="102" y="23"/>
                    <a:pt x="88" y="24"/>
                  </a:cubicBezTo>
                  <a:cubicBezTo>
                    <a:pt x="74" y="25"/>
                    <a:pt x="62" y="26"/>
                    <a:pt x="51" y="28"/>
                  </a:cubicBezTo>
                  <a:cubicBezTo>
                    <a:pt x="50" y="45"/>
                    <a:pt x="49" y="63"/>
                    <a:pt x="48" y="81"/>
                  </a:cubicBezTo>
                  <a:cubicBezTo>
                    <a:pt x="48" y="100"/>
                    <a:pt x="48" y="119"/>
                    <a:pt x="48" y="138"/>
                  </a:cubicBezTo>
                  <a:cubicBezTo>
                    <a:pt x="48" y="229"/>
                    <a:pt x="48" y="229"/>
                    <a:pt x="48" y="229"/>
                  </a:cubicBezTo>
                  <a:cubicBezTo>
                    <a:pt x="48" y="267"/>
                    <a:pt x="49" y="305"/>
                    <a:pt x="51" y="341"/>
                  </a:cubicBezTo>
                  <a:close/>
                  <a:moveTo>
                    <a:pt x="3" y="69"/>
                  </a:moveTo>
                  <a:cubicBezTo>
                    <a:pt x="2" y="46"/>
                    <a:pt x="1" y="23"/>
                    <a:pt x="0" y="0"/>
                  </a:cubicBezTo>
                  <a:cubicBezTo>
                    <a:pt x="14" y="1"/>
                    <a:pt x="27" y="1"/>
                    <a:pt x="40" y="2"/>
                  </a:cubicBezTo>
                  <a:cubicBezTo>
                    <a:pt x="54" y="2"/>
                    <a:pt x="67" y="3"/>
                    <a:pt x="80" y="3"/>
                  </a:cubicBezTo>
                  <a:cubicBezTo>
                    <a:pt x="94" y="3"/>
                    <a:pt x="107" y="2"/>
                    <a:pt x="121" y="1"/>
                  </a:cubicBezTo>
                  <a:cubicBezTo>
                    <a:pt x="134" y="0"/>
                    <a:pt x="147" y="0"/>
                    <a:pt x="161" y="0"/>
                  </a:cubicBezTo>
                  <a:cubicBezTo>
                    <a:pt x="192" y="0"/>
                    <a:pt x="219" y="4"/>
                    <a:pt x="241" y="12"/>
                  </a:cubicBezTo>
                  <a:cubicBezTo>
                    <a:pt x="263" y="20"/>
                    <a:pt x="281" y="32"/>
                    <a:pt x="295" y="47"/>
                  </a:cubicBezTo>
                  <a:cubicBezTo>
                    <a:pt x="309" y="62"/>
                    <a:pt x="320" y="81"/>
                    <a:pt x="326" y="102"/>
                  </a:cubicBezTo>
                  <a:cubicBezTo>
                    <a:pt x="333" y="124"/>
                    <a:pt x="336" y="149"/>
                    <a:pt x="336" y="176"/>
                  </a:cubicBezTo>
                  <a:cubicBezTo>
                    <a:pt x="336" y="211"/>
                    <a:pt x="330" y="241"/>
                    <a:pt x="318" y="265"/>
                  </a:cubicBezTo>
                  <a:cubicBezTo>
                    <a:pt x="306" y="290"/>
                    <a:pt x="290" y="309"/>
                    <a:pt x="271" y="324"/>
                  </a:cubicBezTo>
                  <a:cubicBezTo>
                    <a:pt x="252" y="339"/>
                    <a:pt x="231" y="350"/>
                    <a:pt x="208" y="356"/>
                  </a:cubicBezTo>
                  <a:cubicBezTo>
                    <a:pt x="185" y="362"/>
                    <a:pt x="164" y="365"/>
                    <a:pt x="143" y="365"/>
                  </a:cubicBezTo>
                  <a:cubicBezTo>
                    <a:pt x="131" y="365"/>
                    <a:pt x="119" y="365"/>
                    <a:pt x="107" y="365"/>
                  </a:cubicBezTo>
                  <a:cubicBezTo>
                    <a:pt x="95" y="364"/>
                    <a:pt x="83" y="364"/>
                    <a:pt x="71" y="364"/>
                  </a:cubicBezTo>
                  <a:cubicBezTo>
                    <a:pt x="59" y="364"/>
                    <a:pt x="47" y="364"/>
                    <a:pt x="36" y="364"/>
                  </a:cubicBezTo>
                  <a:cubicBezTo>
                    <a:pt x="24" y="364"/>
                    <a:pt x="12" y="365"/>
                    <a:pt x="0" y="365"/>
                  </a:cubicBezTo>
                  <a:cubicBezTo>
                    <a:pt x="1" y="343"/>
                    <a:pt x="2" y="321"/>
                    <a:pt x="3" y="298"/>
                  </a:cubicBezTo>
                  <a:cubicBezTo>
                    <a:pt x="4" y="275"/>
                    <a:pt x="4" y="252"/>
                    <a:pt x="4" y="229"/>
                  </a:cubicBezTo>
                  <a:cubicBezTo>
                    <a:pt x="4" y="138"/>
                    <a:pt x="4" y="138"/>
                    <a:pt x="4" y="138"/>
                  </a:cubicBezTo>
                  <a:cubicBezTo>
                    <a:pt x="4" y="114"/>
                    <a:pt x="4" y="91"/>
                    <a:pt x="3" y="6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7" name="Freeform 303"/>
            <p:cNvSpPr>
              <a:spLocks/>
            </p:cNvSpPr>
            <p:nvPr userDrawn="1"/>
          </p:nvSpPr>
          <p:spPr bwMode="auto">
            <a:xfrm>
              <a:off x="3114675" y="4886325"/>
              <a:ext cx="49213" cy="100013"/>
            </a:xfrm>
            <a:custGeom>
              <a:avLst/>
              <a:gdLst>
                <a:gd name="T0" fmla="*/ 111 w 129"/>
                <a:gd name="T1" fmla="*/ 44 h 258"/>
                <a:gd name="T2" fmla="*/ 96 w 129"/>
                <a:gd name="T3" fmla="*/ 41 h 258"/>
                <a:gd name="T4" fmla="*/ 73 w 129"/>
                <a:gd name="T5" fmla="*/ 47 h 258"/>
                <a:gd name="T6" fmla="*/ 56 w 129"/>
                <a:gd name="T7" fmla="*/ 63 h 258"/>
                <a:gd name="T8" fmla="*/ 45 w 129"/>
                <a:gd name="T9" fmla="*/ 86 h 258"/>
                <a:gd name="T10" fmla="*/ 41 w 129"/>
                <a:gd name="T11" fmla="*/ 115 h 258"/>
                <a:gd name="T12" fmla="*/ 41 w 129"/>
                <a:gd name="T13" fmla="*/ 173 h 258"/>
                <a:gd name="T14" fmla="*/ 42 w 129"/>
                <a:gd name="T15" fmla="*/ 228 h 258"/>
                <a:gd name="T16" fmla="*/ 44 w 129"/>
                <a:gd name="T17" fmla="*/ 258 h 258"/>
                <a:gd name="T18" fmla="*/ 22 w 129"/>
                <a:gd name="T19" fmla="*/ 257 h 258"/>
                <a:gd name="T20" fmla="*/ 0 w 129"/>
                <a:gd name="T21" fmla="*/ 258 h 258"/>
                <a:gd name="T22" fmla="*/ 2 w 129"/>
                <a:gd name="T23" fmla="*/ 209 h 258"/>
                <a:gd name="T24" fmla="*/ 2 w 129"/>
                <a:gd name="T25" fmla="*/ 133 h 258"/>
                <a:gd name="T26" fmla="*/ 2 w 129"/>
                <a:gd name="T27" fmla="*/ 116 h 258"/>
                <a:gd name="T28" fmla="*/ 2 w 129"/>
                <a:gd name="T29" fmla="*/ 68 h 258"/>
                <a:gd name="T30" fmla="*/ 0 w 129"/>
                <a:gd name="T31" fmla="*/ 6 h 258"/>
                <a:gd name="T32" fmla="*/ 11 w 129"/>
                <a:gd name="T33" fmla="*/ 8 h 258"/>
                <a:gd name="T34" fmla="*/ 22 w 129"/>
                <a:gd name="T35" fmla="*/ 8 h 258"/>
                <a:gd name="T36" fmla="*/ 32 w 129"/>
                <a:gd name="T37" fmla="*/ 8 h 258"/>
                <a:gd name="T38" fmla="*/ 44 w 129"/>
                <a:gd name="T39" fmla="*/ 6 h 258"/>
                <a:gd name="T40" fmla="*/ 41 w 129"/>
                <a:gd name="T41" fmla="*/ 36 h 258"/>
                <a:gd name="T42" fmla="*/ 40 w 129"/>
                <a:gd name="T43" fmla="*/ 57 h 258"/>
                <a:gd name="T44" fmla="*/ 42 w 129"/>
                <a:gd name="T45" fmla="*/ 58 h 258"/>
                <a:gd name="T46" fmla="*/ 112 w 129"/>
                <a:gd name="T47" fmla="*/ 0 h 258"/>
                <a:gd name="T48" fmla="*/ 120 w 129"/>
                <a:gd name="T49" fmla="*/ 1 h 258"/>
                <a:gd name="T50" fmla="*/ 129 w 129"/>
                <a:gd name="T51" fmla="*/ 4 h 258"/>
                <a:gd name="T52" fmla="*/ 126 w 129"/>
                <a:gd name="T53" fmla="*/ 23 h 258"/>
                <a:gd name="T54" fmla="*/ 125 w 129"/>
                <a:gd name="T55" fmla="*/ 47 h 258"/>
                <a:gd name="T56" fmla="*/ 122 w 129"/>
                <a:gd name="T57" fmla="*/ 50 h 258"/>
                <a:gd name="T58" fmla="*/ 111 w 129"/>
                <a:gd name="T59" fmla="*/ 4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9" h="258">
                  <a:moveTo>
                    <a:pt x="111" y="44"/>
                  </a:moveTo>
                  <a:cubicBezTo>
                    <a:pt x="106" y="42"/>
                    <a:pt x="101" y="41"/>
                    <a:pt x="96" y="41"/>
                  </a:cubicBezTo>
                  <a:cubicBezTo>
                    <a:pt x="87" y="41"/>
                    <a:pt x="79" y="43"/>
                    <a:pt x="73" y="47"/>
                  </a:cubicBezTo>
                  <a:cubicBezTo>
                    <a:pt x="66" y="51"/>
                    <a:pt x="60" y="56"/>
                    <a:pt x="56" y="63"/>
                  </a:cubicBezTo>
                  <a:cubicBezTo>
                    <a:pt x="51" y="69"/>
                    <a:pt x="47" y="77"/>
                    <a:pt x="45" y="86"/>
                  </a:cubicBezTo>
                  <a:cubicBezTo>
                    <a:pt x="43" y="95"/>
                    <a:pt x="41" y="105"/>
                    <a:pt x="41" y="115"/>
                  </a:cubicBezTo>
                  <a:cubicBezTo>
                    <a:pt x="41" y="173"/>
                    <a:pt x="41" y="173"/>
                    <a:pt x="41" y="173"/>
                  </a:cubicBezTo>
                  <a:cubicBezTo>
                    <a:pt x="41" y="197"/>
                    <a:pt x="41" y="215"/>
                    <a:pt x="42" y="228"/>
                  </a:cubicBezTo>
                  <a:cubicBezTo>
                    <a:pt x="42" y="240"/>
                    <a:pt x="43" y="250"/>
                    <a:pt x="44" y="258"/>
                  </a:cubicBezTo>
                  <a:cubicBezTo>
                    <a:pt x="37" y="258"/>
                    <a:pt x="29" y="257"/>
                    <a:pt x="22" y="257"/>
                  </a:cubicBezTo>
                  <a:cubicBezTo>
                    <a:pt x="14" y="257"/>
                    <a:pt x="7" y="258"/>
                    <a:pt x="0" y="258"/>
                  </a:cubicBezTo>
                  <a:cubicBezTo>
                    <a:pt x="1" y="246"/>
                    <a:pt x="2" y="230"/>
                    <a:pt x="2" y="209"/>
                  </a:cubicBezTo>
                  <a:cubicBezTo>
                    <a:pt x="2" y="188"/>
                    <a:pt x="2" y="163"/>
                    <a:pt x="2" y="133"/>
                  </a:cubicBezTo>
                  <a:cubicBezTo>
                    <a:pt x="2" y="116"/>
                    <a:pt x="2" y="116"/>
                    <a:pt x="2" y="116"/>
                  </a:cubicBezTo>
                  <a:cubicBezTo>
                    <a:pt x="2" y="102"/>
                    <a:pt x="2" y="86"/>
                    <a:pt x="2" y="68"/>
                  </a:cubicBezTo>
                  <a:cubicBezTo>
                    <a:pt x="2" y="50"/>
                    <a:pt x="1" y="29"/>
                    <a:pt x="0" y="6"/>
                  </a:cubicBezTo>
                  <a:cubicBezTo>
                    <a:pt x="4" y="6"/>
                    <a:pt x="7" y="7"/>
                    <a:pt x="11" y="8"/>
                  </a:cubicBezTo>
                  <a:cubicBezTo>
                    <a:pt x="15" y="8"/>
                    <a:pt x="18" y="8"/>
                    <a:pt x="22" y="8"/>
                  </a:cubicBezTo>
                  <a:cubicBezTo>
                    <a:pt x="25" y="8"/>
                    <a:pt x="29" y="8"/>
                    <a:pt x="32" y="8"/>
                  </a:cubicBezTo>
                  <a:cubicBezTo>
                    <a:pt x="36" y="7"/>
                    <a:pt x="40" y="6"/>
                    <a:pt x="44" y="6"/>
                  </a:cubicBezTo>
                  <a:cubicBezTo>
                    <a:pt x="42" y="18"/>
                    <a:pt x="41" y="29"/>
                    <a:pt x="41" y="36"/>
                  </a:cubicBezTo>
                  <a:cubicBezTo>
                    <a:pt x="41" y="43"/>
                    <a:pt x="40" y="50"/>
                    <a:pt x="40" y="57"/>
                  </a:cubicBezTo>
                  <a:cubicBezTo>
                    <a:pt x="42" y="58"/>
                    <a:pt x="42" y="58"/>
                    <a:pt x="42" y="58"/>
                  </a:cubicBezTo>
                  <a:cubicBezTo>
                    <a:pt x="63" y="19"/>
                    <a:pt x="86" y="0"/>
                    <a:pt x="112" y="0"/>
                  </a:cubicBezTo>
                  <a:cubicBezTo>
                    <a:pt x="115" y="0"/>
                    <a:pt x="118" y="1"/>
                    <a:pt x="120" y="1"/>
                  </a:cubicBezTo>
                  <a:cubicBezTo>
                    <a:pt x="123" y="1"/>
                    <a:pt x="126" y="2"/>
                    <a:pt x="129" y="4"/>
                  </a:cubicBezTo>
                  <a:cubicBezTo>
                    <a:pt x="127" y="8"/>
                    <a:pt x="126" y="14"/>
                    <a:pt x="126" y="23"/>
                  </a:cubicBezTo>
                  <a:cubicBezTo>
                    <a:pt x="126" y="32"/>
                    <a:pt x="125" y="40"/>
                    <a:pt x="125" y="47"/>
                  </a:cubicBezTo>
                  <a:cubicBezTo>
                    <a:pt x="122" y="50"/>
                    <a:pt x="122" y="50"/>
                    <a:pt x="122" y="50"/>
                  </a:cubicBezTo>
                  <a:cubicBezTo>
                    <a:pt x="120" y="47"/>
                    <a:pt x="116" y="46"/>
                    <a:pt x="111" y="4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8" name="Freeform 304"/>
            <p:cNvSpPr>
              <a:spLocks noEditPoints="1"/>
            </p:cNvSpPr>
            <p:nvPr userDrawn="1"/>
          </p:nvSpPr>
          <p:spPr bwMode="auto">
            <a:xfrm>
              <a:off x="3197225" y="4843463"/>
              <a:ext cx="20638" cy="142875"/>
            </a:xfrm>
            <a:custGeom>
              <a:avLst/>
              <a:gdLst>
                <a:gd name="T0" fmla="*/ 6 w 54"/>
                <a:gd name="T1" fmla="*/ 169 h 372"/>
                <a:gd name="T2" fmla="*/ 3 w 54"/>
                <a:gd name="T3" fmla="*/ 119 h 372"/>
                <a:gd name="T4" fmla="*/ 27 w 54"/>
                <a:gd name="T5" fmla="*/ 122 h 372"/>
                <a:gd name="T6" fmla="*/ 50 w 54"/>
                <a:gd name="T7" fmla="*/ 119 h 372"/>
                <a:gd name="T8" fmla="*/ 47 w 54"/>
                <a:gd name="T9" fmla="*/ 169 h 372"/>
                <a:gd name="T10" fmla="*/ 46 w 54"/>
                <a:gd name="T11" fmla="*/ 219 h 372"/>
                <a:gd name="T12" fmla="*/ 46 w 54"/>
                <a:gd name="T13" fmla="*/ 274 h 372"/>
                <a:gd name="T14" fmla="*/ 47 w 54"/>
                <a:gd name="T15" fmla="*/ 324 h 372"/>
                <a:gd name="T16" fmla="*/ 50 w 54"/>
                <a:gd name="T17" fmla="*/ 372 h 372"/>
                <a:gd name="T18" fmla="*/ 27 w 54"/>
                <a:gd name="T19" fmla="*/ 371 h 372"/>
                <a:gd name="T20" fmla="*/ 3 w 54"/>
                <a:gd name="T21" fmla="*/ 372 h 372"/>
                <a:gd name="T22" fmla="*/ 6 w 54"/>
                <a:gd name="T23" fmla="*/ 324 h 372"/>
                <a:gd name="T24" fmla="*/ 7 w 54"/>
                <a:gd name="T25" fmla="*/ 274 h 372"/>
                <a:gd name="T26" fmla="*/ 7 w 54"/>
                <a:gd name="T27" fmla="*/ 219 h 372"/>
                <a:gd name="T28" fmla="*/ 6 w 54"/>
                <a:gd name="T29" fmla="*/ 169 h 372"/>
                <a:gd name="T30" fmla="*/ 8 w 54"/>
                <a:gd name="T31" fmla="*/ 8 h 372"/>
                <a:gd name="T32" fmla="*/ 27 w 54"/>
                <a:gd name="T33" fmla="*/ 0 h 372"/>
                <a:gd name="T34" fmla="*/ 46 w 54"/>
                <a:gd name="T35" fmla="*/ 8 h 372"/>
                <a:gd name="T36" fmla="*/ 54 w 54"/>
                <a:gd name="T37" fmla="*/ 27 h 372"/>
                <a:gd name="T38" fmla="*/ 46 w 54"/>
                <a:gd name="T39" fmla="*/ 46 h 372"/>
                <a:gd name="T40" fmla="*/ 27 w 54"/>
                <a:gd name="T41" fmla="*/ 54 h 372"/>
                <a:gd name="T42" fmla="*/ 8 w 54"/>
                <a:gd name="T43" fmla="*/ 46 h 372"/>
                <a:gd name="T44" fmla="*/ 0 w 54"/>
                <a:gd name="T45" fmla="*/ 27 h 372"/>
                <a:gd name="T46" fmla="*/ 8 w 54"/>
                <a:gd name="T47" fmla="*/ 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372">
                  <a:moveTo>
                    <a:pt x="6" y="169"/>
                  </a:moveTo>
                  <a:cubicBezTo>
                    <a:pt x="6" y="151"/>
                    <a:pt x="5" y="135"/>
                    <a:pt x="3" y="119"/>
                  </a:cubicBezTo>
                  <a:cubicBezTo>
                    <a:pt x="13" y="121"/>
                    <a:pt x="21" y="122"/>
                    <a:pt x="27" y="122"/>
                  </a:cubicBezTo>
                  <a:cubicBezTo>
                    <a:pt x="33" y="122"/>
                    <a:pt x="41" y="121"/>
                    <a:pt x="50" y="119"/>
                  </a:cubicBezTo>
                  <a:cubicBezTo>
                    <a:pt x="49" y="135"/>
                    <a:pt x="48" y="151"/>
                    <a:pt x="47" y="169"/>
                  </a:cubicBezTo>
                  <a:cubicBezTo>
                    <a:pt x="46" y="186"/>
                    <a:pt x="46" y="203"/>
                    <a:pt x="46" y="219"/>
                  </a:cubicBezTo>
                  <a:cubicBezTo>
                    <a:pt x="46" y="274"/>
                    <a:pt x="46" y="274"/>
                    <a:pt x="46" y="274"/>
                  </a:cubicBezTo>
                  <a:cubicBezTo>
                    <a:pt x="46" y="290"/>
                    <a:pt x="46" y="307"/>
                    <a:pt x="47" y="324"/>
                  </a:cubicBezTo>
                  <a:cubicBezTo>
                    <a:pt x="48" y="342"/>
                    <a:pt x="49" y="358"/>
                    <a:pt x="50" y="372"/>
                  </a:cubicBezTo>
                  <a:cubicBezTo>
                    <a:pt x="42" y="372"/>
                    <a:pt x="34" y="371"/>
                    <a:pt x="27" y="371"/>
                  </a:cubicBezTo>
                  <a:cubicBezTo>
                    <a:pt x="19" y="371"/>
                    <a:pt x="11" y="372"/>
                    <a:pt x="3" y="372"/>
                  </a:cubicBezTo>
                  <a:cubicBezTo>
                    <a:pt x="5" y="358"/>
                    <a:pt x="6" y="342"/>
                    <a:pt x="6" y="324"/>
                  </a:cubicBezTo>
                  <a:cubicBezTo>
                    <a:pt x="7" y="307"/>
                    <a:pt x="7" y="290"/>
                    <a:pt x="7" y="274"/>
                  </a:cubicBezTo>
                  <a:cubicBezTo>
                    <a:pt x="7" y="219"/>
                    <a:pt x="7" y="219"/>
                    <a:pt x="7" y="219"/>
                  </a:cubicBezTo>
                  <a:cubicBezTo>
                    <a:pt x="7" y="203"/>
                    <a:pt x="7" y="186"/>
                    <a:pt x="6" y="169"/>
                  </a:cubicBezTo>
                  <a:close/>
                  <a:moveTo>
                    <a:pt x="8" y="8"/>
                  </a:moveTo>
                  <a:cubicBezTo>
                    <a:pt x="13" y="2"/>
                    <a:pt x="19" y="0"/>
                    <a:pt x="27" y="0"/>
                  </a:cubicBezTo>
                  <a:cubicBezTo>
                    <a:pt x="34" y="0"/>
                    <a:pt x="40" y="2"/>
                    <a:pt x="46" y="8"/>
                  </a:cubicBezTo>
                  <a:cubicBezTo>
                    <a:pt x="51" y="13"/>
                    <a:pt x="54" y="19"/>
                    <a:pt x="54" y="27"/>
                  </a:cubicBezTo>
                  <a:cubicBezTo>
                    <a:pt x="54" y="34"/>
                    <a:pt x="51" y="40"/>
                    <a:pt x="46" y="46"/>
                  </a:cubicBezTo>
                  <a:cubicBezTo>
                    <a:pt x="40" y="51"/>
                    <a:pt x="34" y="54"/>
                    <a:pt x="27" y="54"/>
                  </a:cubicBezTo>
                  <a:cubicBezTo>
                    <a:pt x="19" y="54"/>
                    <a:pt x="13" y="51"/>
                    <a:pt x="8" y="46"/>
                  </a:cubicBezTo>
                  <a:cubicBezTo>
                    <a:pt x="2" y="40"/>
                    <a:pt x="0" y="34"/>
                    <a:pt x="0" y="27"/>
                  </a:cubicBezTo>
                  <a:cubicBezTo>
                    <a:pt x="0" y="19"/>
                    <a:pt x="2" y="13"/>
                    <a:pt x="8"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9" name="Freeform 305"/>
            <p:cNvSpPr>
              <a:spLocks/>
            </p:cNvSpPr>
            <p:nvPr userDrawn="1"/>
          </p:nvSpPr>
          <p:spPr bwMode="auto">
            <a:xfrm>
              <a:off x="3249613" y="4887913"/>
              <a:ext cx="92075" cy="98425"/>
            </a:xfrm>
            <a:custGeom>
              <a:avLst/>
              <a:gdLst>
                <a:gd name="T0" fmla="*/ 54 w 243"/>
                <a:gd name="T1" fmla="*/ 128 h 253"/>
                <a:gd name="T2" fmla="*/ 0 w 243"/>
                <a:gd name="T3" fmla="*/ 0 h 253"/>
                <a:gd name="T4" fmla="*/ 13 w 243"/>
                <a:gd name="T5" fmla="*/ 2 h 253"/>
                <a:gd name="T6" fmla="*/ 26 w 243"/>
                <a:gd name="T7" fmla="*/ 3 h 253"/>
                <a:gd name="T8" fmla="*/ 38 w 243"/>
                <a:gd name="T9" fmla="*/ 2 h 253"/>
                <a:gd name="T10" fmla="*/ 50 w 243"/>
                <a:gd name="T11" fmla="*/ 0 h 253"/>
                <a:gd name="T12" fmla="*/ 86 w 243"/>
                <a:gd name="T13" fmla="*/ 104 h 253"/>
                <a:gd name="T14" fmla="*/ 129 w 243"/>
                <a:gd name="T15" fmla="*/ 208 h 253"/>
                <a:gd name="T16" fmla="*/ 150 w 243"/>
                <a:gd name="T17" fmla="*/ 161 h 253"/>
                <a:gd name="T18" fmla="*/ 171 w 243"/>
                <a:gd name="T19" fmla="*/ 108 h 253"/>
                <a:gd name="T20" fmla="*/ 191 w 243"/>
                <a:gd name="T21" fmla="*/ 54 h 253"/>
                <a:gd name="T22" fmla="*/ 210 w 243"/>
                <a:gd name="T23" fmla="*/ 0 h 253"/>
                <a:gd name="T24" fmla="*/ 227 w 243"/>
                <a:gd name="T25" fmla="*/ 3 h 253"/>
                <a:gd name="T26" fmla="*/ 243 w 243"/>
                <a:gd name="T27" fmla="*/ 0 h 253"/>
                <a:gd name="T28" fmla="*/ 187 w 243"/>
                <a:gd name="T29" fmla="*/ 128 h 253"/>
                <a:gd name="T30" fmla="*/ 136 w 243"/>
                <a:gd name="T31" fmla="*/ 253 h 253"/>
                <a:gd name="T32" fmla="*/ 120 w 243"/>
                <a:gd name="T33" fmla="*/ 252 h 253"/>
                <a:gd name="T34" fmla="*/ 103 w 243"/>
                <a:gd name="T35" fmla="*/ 253 h 253"/>
                <a:gd name="T36" fmla="*/ 54 w 243"/>
                <a:gd name="T37" fmla="*/ 12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53">
                  <a:moveTo>
                    <a:pt x="54" y="128"/>
                  </a:moveTo>
                  <a:cubicBezTo>
                    <a:pt x="37" y="86"/>
                    <a:pt x="19" y="43"/>
                    <a:pt x="0" y="0"/>
                  </a:cubicBezTo>
                  <a:cubicBezTo>
                    <a:pt x="4" y="1"/>
                    <a:pt x="9" y="2"/>
                    <a:pt x="13" y="2"/>
                  </a:cubicBezTo>
                  <a:cubicBezTo>
                    <a:pt x="17" y="3"/>
                    <a:pt x="22" y="3"/>
                    <a:pt x="26" y="3"/>
                  </a:cubicBezTo>
                  <a:cubicBezTo>
                    <a:pt x="30" y="3"/>
                    <a:pt x="34" y="3"/>
                    <a:pt x="38" y="2"/>
                  </a:cubicBezTo>
                  <a:cubicBezTo>
                    <a:pt x="42" y="2"/>
                    <a:pt x="46" y="1"/>
                    <a:pt x="50" y="0"/>
                  </a:cubicBezTo>
                  <a:cubicBezTo>
                    <a:pt x="61" y="35"/>
                    <a:pt x="73" y="70"/>
                    <a:pt x="86" y="104"/>
                  </a:cubicBezTo>
                  <a:cubicBezTo>
                    <a:pt x="98" y="138"/>
                    <a:pt x="113" y="172"/>
                    <a:pt x="129" y="208"/>
                  </a:cubicBezTo>
                  <a:cubicBezTo>
                    <a:pt x="136" y="193"/>
                    <a:pt x="143" y="178"/>
                    <a:pt x="150" y="161"/>
                  </a:cubicBezTo>
                  <a:cubicBezTo>
                    <a:pt x="157" y="144"/>
                    <a:pt x="164" y="126"/>
                    <a:pt x="171" y="108"/>
                  </a:cubicBezTo>
                  <a:cubicBezTo>
                    <a:pt x="178" y="90"/>
                    <a:pt x="184" y="72"/>
                    <a:pt x="191" y="54"/>
                  </a:cubicBezTo>
                  <a:cubicBezTo>
                    <a:pt x="197" y="36"/>
                    <a:pt x="204" y="18"/>
                    <a:pt x="210" y="0"/>
                  </a:cubicBezTo>
                  <a:cubicBezTo>
                    <a:pt x="217" y="2"/>
                    <a:pt x="222" y="3"/>
                    <a:pt x="227" y="3"/>
                  </a:cubicBezTo>
                  <a:cubicBezTo>
                    <a:pt x="231" y="3"/>
                    <a:pt x="237" y="2"/>
                    <a:pt x="243" y="0"/>
                  </a:cubicBezTo>
                  <a:cubicBezTo>
                    <a:pt x="224" y="43"/>
                    <a:pt x="205" y="86"/>
                    <a:pt x="187" y="128"/>
                  </a:cubicBezTo>
                  <a:cubicBezTo>
                    <a:pt x="168" y="169"/>
                    <a:pt x="152" y="211"/>
                    <a:pt x="136" y="253"/>
                  </a:cubicBezTo>
                  <a:cubicBezTo>
                    <a:pt x="131" y="253"/>
                    <a:pt x="126" y="252"/>
                    <a:pt x="120" y="252"/>
                  </a:cubicBezTo>
                  <a:cubicBezTo>
                    <a:pt x="114" y="252"/>
                    <a:pt x="109" y="253"/>
                    <a:pt x="103" y="253"/>
                  </a:cubicBezTo>
                  <a:cubicBezTo>
                    <a:pt x="87" y="211"/>
                    <a:pt x="70" y="169"/>
                    <a:pt x="54" y="12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0" name="Freeform 306"/>
            <p:cNvSpPr>
              <a:spLocks noEditPoints="1"/>
            </p:cNvSpPr>
            <p:nvPr userDrawn="1"/>
          </p:nvSpPr>
          <p:spPr bwMode="auto">
            <a:xfrm>
              <a:off x="3376613" y="4843463"/>
              <a:ext cx="20638" cy="142875"/>
            </a:xfrm>
            <a:custGeom>
              <a:avLst/>
              <a:gdLst>
                <a:gd name="T0" fmla="*/ 7 w 54"/>
                <a:gd name="T1" fmla="*/ 169 h 372"/>
                <a:gd name="T2" fmla="*/ 3 w 54"/>
                <a:gd name="T3" fmla="*/ 119 h 372"/>
                <a:gd name="T4" fmla="*/ 27 w 54"/>
                <a:gd name="T5" fmla="*/ 122 h 372"/>
                <a:gd name="T6" fmla="*/ 51 w 54"/>
                <a:gd name="T7" fmla="*/ 119 h 372"/>
                <a:gd name="T8" fmla="*/ 47 w 54"/>
                <a:gd name="T9" fmla="*/ 169 h 372"/>
                <a:gd name="T10" fmla="*/ 47 w 54"/>
                <a:gd name="T11" fmla="*/ 219 h 372"/>
                <a:gd name="T12" fmla="*/ 47 w 54"/>
                <a:gd name="T13" fmla="*/ 274 h 372"/>
                <a:gd name="T14" fmla="*/ 47 w 54"/>
                <a:gd name="T15" fmla="*/ 324 h 372"/>
                <a:gd name="T16" fmla="*/ 51 w 54"/>
                <a:gd name="T17" fmla="*/ 372 h 372"/>
                <a:gd name="T18" fmla="*/ 27 w 54"/>
                <a:gd name="T19" fmla="*/ 371 h 372"/>
                <a:gd name="T20" fmla="*/ 3 w 54"/>
                <a:gd name="T21" fmla="*/ 372 h 372"/>
                <a:gd name="T22" fmla="*/ 7 w 54"/>
                <a:gd name="T23" fmla="*/ 324 h 372"/>
                <a:gd name="T24" fmla="*/ 8 w 54"/>
                <a:gd name="T25" fmla="*/ 274 h 372"/>
                <a:gd name="T26" fmla="*/ 8 w 54"/>
                <a:gd name="T27" fmla="*/ 219 h 372"/>
                <a:gd name="T28" fmla="*/ 7 w 54"/>
                <a:gd name="T29" fmla="*/ 169 h 372"/>
                <a:gd name="T30" fmla="*/ 8 w 54"/>
                <a:gd name="T31" fmla="*/ 8 h 372"/>
                <a:gd name="T32" fmla="*/ 27 w 54"/>
                <a:gd name="T33" fmla="*/ 0 h 372"/>
                <a:gd name="T34" fmla="*/ 46 w 54"/>
                <a:gd name="T35" fmla="*/ 8 h 372"/>
                <a:gd name="T36" fmla="*/ 54 w 54"/>
                <a:gd name="T37" fmla="*/ 27 h 372"/>
                <a:gd name="T38" fmla="*/ 46 w 54"/>
                <a:gd name="T39" fmla="*/ 46 h 372"/>
                <a:gd name="T40" fmla="*/ 27 w 54"/>
                <a:gd name="T41" fmla="*/ 54 h 372"/>
                <a:gd name="T42" fmla="*/ 8 w 54"/>
                <a:gd name="T43" fmla="*/ 46 h 372"/>
                <a:gd name="T44" fmla="*/ 0 w 54"/>
                <a:gd name="T45" fmla="*/ 27 h 372"/>
                <a:gd name="T46" fmla="*/ 8 w 54"/>
                <a:gd name="T47" fmla="*/ 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372">
                  <a:moveTo>
                    <a:pt x="7" y="169"/>
                  </a:moveTo>
                  <a:cubicBezTo>
                    <a:pt x="6" y="151"/>
                    <a:pt x="5" y="135"/>
                    <a:pt x="3" y="119"/>
                  </a:cubicBezTo>
                  <a:cubicBezTo>
                    <a:pt x="13" y="121"/>
                    <a:pt x="21" y="122"/>
                    <a:pt x="27" y="122"/>
                  </a:cubicBezTo>
                  <a:cubicBezTo>
                    <a:pt x="33" y="122"/>
                    <a:pt x="41" y="121"/>
                    <a:pt x="51" y="119"/>
                  </a:cubicBezTo>
                  <a:cubicBezTo>
                    <a:pt x="49" y="135"/>
                    <a:pt x="48" y="151"/>
                    <a:pt x="47" y="169"/>
                  </a:cubicBezTo>
                  <a:cubicBezTo>
                    <a:pt x="47" y="186"/>
                    <a:pt x="47" y="203"/>
                    <a:pt x="47" y="219"/>
                  </a:cubicBezTo>
                  <a:cubicBezTo>
                    <a:pt x="47" y="274"/>
                    <a:pt x="47" y="274"/>
                    <a:pt x="47" y="274"/>
                  </a:cubicBezTo>
                  <a:cubicBezTo>
                    <a:pt x="47" y="290"/>
                    <a:pt x="47" y="307"/>
                    <a:pt x="47" y="324"/>
                  </a:cubicBezTo>
                  <a:cubicBezTo>
                    <a:pt x="48" y="342"/>
                    <a:pt x="49" y="358"/>
                    <a:pt x="51" y="372"/>
                  </a:cubicBezTo>
                  <a:cubicBezTo>
                    <a:pt x="43" y="372"/>
                    <a:pt x="35" y="371"/>
                    <a:pt x="27" y="371"/>
                  </a:cubicBezTo>
                  <a:cubicBezTo>
                    <a:pt x="19" y="371"/>
                    <a:pt x="11" y="372"/>
                    <a:pt x="3" y="372"/>
                  </a:cubicBezTo>
                  <a:cubicBezTo>
                    <a:pt x="5" y="358"/>
                    <a:pt x="6" y="342"/>
                    <a:pt x="7" y="324"/>
                  </a:cubicBezTo>
                  <a:cubicBezTo>
                    <a:pt x="7" y="307"/>
                    <a:pt x="8" y="290"/>
                    <a:pt x="8" y="274"/>
                  </a:cubicBezTo>
                  <a:cubicBezTo>
                    <a:pt x="8" y="219"/>
                    <a:pt x="8" y="219"/>
                    <a:pt x="8" y="219"/>
                  </a:cubicBezTo>
                  <a:cubicBezTo>
                    <a:pt x="8" y="203"/>
                    <a:pt x="7" y="186"/>
                    <a:pt x="7" y="169"/>
                  </a:cubicBezTo>
                  <a:close/>
                  <a:moveTo>
                    <a:pt x="8" y="8"/>
                  </a:moveTo>
                  <a:cubicBezTo>
                    <a:pt x="13" y="2"/>
                    <a:pt x="20" y="0"/>
                    <a:pt x="27" y="0"/>
                  </a:cubicBezTo>
                  <a:cubicBezTo>
                    <a:pt x="34" y="0"/>
                    <a:pt x="41" y="2"/>
                    <a:pt x="46" y="8"/>
                  </a:cubicBezTo>
                  <a:cubicBezTo>
                    <a:pt x="51" y="13"/>
                    <a:pt x="54" y="19"/>
                    <a:pt x="54" y="27"/>
                  </a:cubicBezTo>
                  <a:cubicBezTo>
                    <a:pt x="54" y="34"/>
                    <a:pt x="51" y="40"/>
                    <a:pt x="46" y="46"/>
                  </a:cubicBezTo>
                  <a:cubicBezTo>
                    <a:pt x="41" y="51"/>
                    <a:pt x="34" y="54"/>
                    <a:pt x="27" y="54"/>
                  </a:cubicBezTo>
                  <a:cubicBezTo>
                    <a:pt x="20" y="54"/>
                    <a:pt x="13" y="51"/>
                    <a:pt x="8" y="46"/>
                  </a:cubicBezTo>
                  <a:cubicBezTo>
                    <a:pt x="3" y="40"/>
                    <a:pt x="0" y="34"/>
                    <a:pt x="0" y="27"/>
                  </a:cubicBezTo>
                  <a:cubicBezTo>
                    <a:pt x="0" y="19"/>
                    <a:pt x="3" y="13"/>
                    <a:pt x="8"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1" name="Freeform 307"/>
            <p:cNvSpPr>
              <a:spLocks/>
            </p:cNvSpPr>
            <p:nvPr userDrawn="1"/>
          </p:nvSpPr>
          <p:spPr bwMode="auto">
            <a:xfrm>
              <a:off x="3443288" y="4886325"/>
              <a:ext cx="84138" cy="100013"/>
            </a:xfrm>
            <a:custGeom>
              <a:avLst/>
              <a:gdLst>
                <a:gd name="T0" fmla="*/ 158 w 215"/>
                <a:gd name="T1" fmla="*/ 48 h 258"/>
                <a:gd name="T2" fmla="*/ 115 w 215"/>
                <a:gd name="T3" fmla="*/ 28 h 258"/>
                <a:gd name="T4" fmla="*/ 61 w 215"/>
                <a:gd name="T5" fmla="*/ 51 h 258"/>
                <a:gd name="T6" fmla="*/ 43 w 215"/>
                <a:gd name="T7" fmla="*/ 115 h 258"/>
                <a:gd name="T8" fmla="*/ 43 w 215"/>
                <a:gd name="T9" fmla="*/ 160 h 258"/>
                <a:gd name="T10" fmla="*/ 44 w 215"/>
                <a:gd name="T11" fmla="*/ 211 h 258"/>
                <a:gd name="T12" fmla="*/ 48 w 215"/>
                <a:gd name="T13" fmla="*/ 258 h 258"/>
                <a:gd name="T14" fmla="*/ 24 w 215"/>
                <a:gd name="T15" fmla="*/ 257 h 258"/>
                <a:gd name="T16" fmla="*/ 0 w 215"/>
                <a:gd name="T17" fmla="*/ 258 h 258"/>
                <a:gd name="T18" fmla="*/ 3 w 215"/>
                <a:gd name="T19" fmla="*/ 211 h 258"/>
                <a:gd name="T20" fmla="*/ 4 w 215"/>
                <a:gd name="T21" fmla="*/ 160 h 258"/>
                <a:gd name="T22" fmla="*/ 4 w 215"/>
                <a:gd name="T23" fmla="*/ 105 h 258"/>
                <a:gd name="T24" fmla="*/ 3 w 215"/>
                <a:gd name="T25" fmla="*/ 55 h 258"/>
                <a:gd name="T26" fmla="*/ 0 w 215"/>
                <a:gd name="T27" fmla="*/ 6 h 258"/>
                <a:gd name="T28" fmla="*/ 24 w 215"/>
                <a:gd name="T29" fmla="*/ 8 h 258"/>
                <a:gd name="T30" fmla="*/ 33 w 215"/>
                <a:gd name="T31" fmla="*/ 7 h 258"/>
                <a:gd name="T32" fmla="*/ 45 w 215"/>
                <a:gd name="T33" fmla="*/ 6 h 258"/>
                <a:gd name="T34" fmla="*/ 43 w 215"/>
                <a:gd name="T35" fmla="*/ 48 h 258"/>
                <a:gd name="T36" fmla="*/ 44 w 215"/>
                <a:gd name="T37" fmla="*/ 48 h 258"/>
                <a:gd name="T38" fmla="*/ 80 w 215"/>
                <a:gd name="T39" fmla="*/ 13 h 258"/>
                <a:gd name="T40" fmla="*/ 130 w 215"/>
                <a:gd name="T41" fmla="*/ 0 h 258"/>
                <a:gd name="T42" fmla="*/ 160 w 215"/>
                <a:gd name="T43" fmla="*/ 5 h 258"/>
                <a:gd name="T44" fmla="*/ 188 w 215"/>
                <a:gd name="T45" fmla="*/ 19 h 258"/>
                <a:gd name="T46" fmla="*/ 208 w 215"/>
                <a:gd name="T47" fmla="*/ 47 h 258"/>
                <a:gd name="T48" fmla="*/ 215 w 215"/>
                <a:gd name="T49" fmla="*/ 93 h 258"/>
                <a:gd name="T50" fmla="*/ 214 w 215"/>
                <a:gd name="T51" fmla="*/ 140 h 258"/>
                <a:gd name="T52" fmla="*/ 213 w 215"/>
                <a:gd name="T53" fmla="*/ 191 h 258"/>
                <a:gd name="T54" fmla="*/ 213 w 215"/>
                <a:gd name="T55" fmla="*/ 226 h 258"/>
                <a:gd name="T56" fmla="*/ 213 w 215"/>
                <a:gd name="T57" fmla="*/ 242 h 258"/>
                <a:gd name="T58" fmla="*/ 214 w 215"/>
                <a:gd name="T59" fmla="*/ 258 h 258"/>
                <a:gd name="T60" fmla="*/ 192 w 215"/>
                <a:gd name="T61" fmla="*/ 257 h 258"/>
                <a:gd name="T62" fmla="*/ 170 w 215"/>
                <a:gd name="T63" fmla="*/ 258 h 258"/>
                <a:gd name="T64" fmla="*/ 172 w 215"/>
                <a:gd name="T65" fmla="*/ 201 h 258"/>
                <a:gd name="T66" fmla="*/ 173 w 215"/>
                <a:gd name="T67" fmla="*/ 141 h 258"/>
                <a:gd name="T68" fmla="*/ 173 w 215"/>
                <a:gd name="T69" fmla="*/ 109 h 258"/>
                <a:gd name="T70" fmla="*/ 158 w 215"/>
                <a:gd name="T71" fmla="*/ 4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5" h="258">
                  <a:moveTo>
                    <a:pt x="158" y="48"/>
                  </a:moveTo>
                  <a:cubicBezTo>
                    <a:pt x="147" y="35"/>
                    <a:pt x="133" y="28"/>
                    <a:pt x="115" y="28"/>
                  </a:cubicBezTo>
                  <a:cubicBezTo>
                    <a:pt x="90" y="28"/>
                    <a:pt x="72" y="35"/>
                    <a:pt x="61" y="51"/>
                  </a:cubicBezTo>
                  <a:cubicBezTo>
                    <a:pt x="49" y="66"/>
                    <a:pt x="43" y="87"/>
                    <a:pt x="43" y="115"/>
                  </a:cubicBezTo>
                  <a:cubicBezTo>
                    <a:pt x="43" y="160"/>
                    <a:pt x="43" y="160"/>
                    <a:pt x="43" y="160"/>
                  </a:cubicBezTo>
                  <a:cubicBezTo>
                    <a:pt x="43" y="176"/>
                    <a:pt x="44" y="193"/>
                    <a:pt x="44" y="211"/>
                  </a:cubicBezTo>
                  <a:cubicBezTo>
                    <a:pt x="45" y="228"/>
                    <a:pt x="46" y="244"/>
                    <a:pt x="48" y="258"/>
                  </a:cubicBezTo>
                  <a:cubicBezTo>
                    <a:pt x="39" y="258"/>
                    <a:pt x="32" y="257"/>
                    <a:pt x="24" y="257"/>
                  </a:cubicBezTo>
                  <a:cubicBezTo>
                    <a:pt x="16" y="257"/>
                    <a:pt x="8" y="258"/>
                    <a:pt x="0" y="258"/>
                  </a:cubicBezTo>
                  <a:cubicBezTo>
                    <a:pt x="2" y="244"/>
                    <a:pt x="3" y="228"/>
                    <a:pt x="3" y="211"/>
                  </a:cubicBezTo>
                  <a:cubicBezTo>
                    <a:pt x="4" y="193"/>
                    <a:pt x="4" y="176"/>
                    <a:pt x="4" y="160"/>
                  </a:cubicBezTo>
                  <a:cubicBezTo>
                    <a:pt x="4" y="105"/>
                    <a:pt x="4" y="105"/>
                    <a:pt x="4" y="105"/>
                  </a:cubicBezTo>
                  <a:cubicBezTo>
                    <a:pt x="4" y="89"/>
                    <a:pt x="4" y="72"/>
                    <a:pt x="3" y="55"/>
                  </a:cubicBezTo>
                  <a:cubicBezTo>
                    <a:pt x="3" y="37"/>
                    <a:pt x="2" y="21"/>
                    <a:pt x="0" y="6"/>
                  </a:cubicBezTo>
                  <a:cubicBezTo>
                    <a:pt x="10" y="7"/>
                    <a:pt x="18" y="8"/>
                    <a:pt x="24" y="8"/>
                  </a:cubicBezTo>
                  <a:cubicBezTo>
                    <a:pt x="27" y="8"/>
                    <a:pt x="30" y="8"/>
                    <a:pt x="33" y="7"/>
                  </a:cubicBezTo>
                  <a:cubicBezTo>
                    <a:pt x="36" y="7"/>
                    <a:pt x="40" y="6"/>
                    <a:pt x="45" y="6"/>
                  </a:cubicBezTo>
                  <a:cubicBezTo>
                    <a:pt x="44" y="20"/>
                    <a:pt x="43" y="34"/>
                    <a:pt x="43" y="48"/>
                  </a:cubicBezTo>
                  <a:cubicBezTo>
                    <a:pt x="44" y="48"/>
                    <a:pt x="44" y="48"/>
                    <a:pt x="44" y="48"/>
                  </a:cubicBezTo>
                  <a:cubicBezTo>
                    <a:pt x="54" y="33"/>
                    <a:pt x="66" y="21"/>
                    <a:pt x="80" y="13"/>
                  </a:cubicBezTo>
                  <a:cubicBezTo>
                    <a:pt x="94" y="5"/>
                    <a:pt x="111" y="0"/>
                    <a:pt x="130" y="0"/>
                  </a:cubicBezTo>
                  <a:cubicBezTo>
                    <a:pt x="140" y="0"/>
                    <a:pt x="150" y="2"/>
                    <a:pt x="160" y="5"/>
                  </a:cubicBezTo>
                  <a:cubicBezTo>
                    <a:pt x="170" y="7"/>
                    <a:pt x="179" y="12"/>
                    <a:pt x="188" y="19"/>
                  </a:cubicBezTo>
                  <a:cubicBezTo>
                    <a:pt x="196" y="26"/>
                    <a:pt x="203" y="35"/>
                    <a:pt x="208" y="47"/>
                  </a:cubicBezTo>
                  <a:cubicBezTo>
                    <a:pt x="213" y="59"/>
                    <a:pt x="215" y="74"/>
                    <a:pt x="215" y="93"/>
                  </a:cubicBezTo>
                  <a:cubicBezTo>
                    <a:pt x="215" y="108"/>
                    <a:pt x="215" y="124"/>
                    <a:pt x="214" y="140"/>
                  </a:cubicBezTo>
                  <a:cubicBezTo>
                    <a:pt x="213" y="156"/>
                    <a:pt x="213" y="173"/>
                    <a:pt x="213" y="191"/>
                  </a:cubicBezTo>
                  <a:cubicBezTo>
                    <a:pt x="213" y="226"/>
                    <a:pt x="213" y="226"/>
                    <a:pt x="213" y="226"/>
                  </a:cubicBezTo>
                  <a:cubicBezTo>
                    <a:pt x="213" y="231"/>
                    <a:pt x="213" y="237"/>
                    <a:pt x="213" y="242"/>
                  </a:cubicBezTo>
                  <a:cubicBezTo>
                    <a:pt x="213" y="248"/>
                    <a:pt x="214" y="253"/>
                    <a:pt x="214" y="258"/>
                  </a:cubicBezTo>
                  <a:cubicBezTo>
                    <a:pt x="207" y="258"/>
                    <a:pt x="199" y="257"/>
                    <a:pt x="192" y="257"/>
                  </a:cubicBezTo>
                  <a:cubicBezTo>
                    <a:pt x="184" y="257"/>
                    <a:pt x="177" y="258"/>
                    <a:pt x="170" y="258"/>
                  </a:cubicBezTo>
                  <a:cubicBezTo>
                    <a:pt x="170" y="240"/>
                    <a:pt x="171" y="221"/>
                    <a:pt x="172" y="201"/>
                  </a:cubicBezTo>
                  <a:cubicBezTo>
                    <a:pt x="173" y="182"/>
                    <a:pt x="173" y="162"/>
                    <a:pt x="173" y="141"/>
                  </a:cubicBezTo>
                  <a:cubicBezTo>
                    <a:pt x="173" y="109"/>
                    <a:pt x="173" y="109"/>
                    <a:pt x="173" y="109"/>
                  </a:cubicBezTo>
                  <a:cubicBezTo>
                    <a:pt x="173" y="82"/>
                    <a:pt x="168" y="62"/>
                    <a:pt x="158"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2" name="Freeform 308"/>
            <p:cNvSpPr>
              <a:spLocks noEditPoints="1"/>
            </p:cNvSpPr>
            <p:nvPr userDrawn="1"/>
          </p:nvSpPr>
          <p:spPr bwMode="auto">
            <a:xfrm>
              <a:off x="3560763" y="4886325"/>
              <a:ext cx="92075" cy="153988"/>
            </a:xfrm>
            <a:custGeom>
              <a:avLst/>
              <a:gdLst>
                <a:gd name="T0" fmla="*/ 111 w 237"/>
                <a:gd name="T1" fmla="*/ 15 h 400"/>
                <a:gd name="T2" fmla="*/ 50 w 237"/>
                <a:gd name="T3" fmla="*/ 87 h 400"/>
                <a:gd name="T4" fmla="*/ 111 w 237"/>
                <a:gd name="T5" fmla="*/ 159 h 400"/>
                <a:gd name="T6" fmla="*/ 155 w 237"/>
                <a:gd name="T7" fmla="*/ 137 h 400"/>
                <a:gd name="T8" fmla="*/ 169 w 237"/>
                <a:gd name="T9" fmla="*/ 84 h 400"/>
                <a:gd name="T10" fmla="*/ 180 w 237"/>
                <a:gd name="T11" fmla="*/ 270 h 400"/>
                <a:gd name="T12" fmla="*/ 56 w 237"/>
                <a:gd name="T13" fmla="*/ 270 h 400"/>
                <a:gd name="T14" fmla="*/ 40 w 237"/>
                <a:gd name="T15" fmla="*/ 348 h 400"/>
                <a:gd name="T16" fmla="*/ 81 w 237"/>
                <a:gd name="T17" fmla="*/ 381 h 400"/>
                <a:gd name="T18" fmla="*/ 144 w 237"/>
                <a:gd name="T19" fmla="*/ 380 h 400"/>
                <a:gd name="T20" fmla="*/ 191 w 237"/>
                <a:gd name="T21" fmla="*/ 346 h 400"/>
                <a:gd name="T22" fmla="*/ 180 w 237"/>
                <a:gd name="T23" fmla="*/ 270 h 400"/>
                <a:gd name="T24" fmla="*/ 39 w 237"/>
                <a:gd name="T25" fmla="*/ 22 h 400"/>
                <a:gd name="T26" fmla="*/ 111 w 237"/>
                <a:gd name="T27" fmla="*/ 0 h 400"/>
                <a:gd name="T28" fmla="*/ 154 w 237"/>
                <a:gd name="T29" fmla="*/ 2 h 400"/>
                <a:gd name="T30" fmla="*/ 191 w 237"/>
                <a:gd name="T31" fmla="*/ 4 h 400"/>
                <a:gd name="T32" fmla="*/ 233 w 237"/>
                <a:gd name="T33" fmla="*/ 8 h 400"/>
                <a:gd name="T34" fmla="*/ 233 w 237"/>
                <a:gd name="T35" fmla="*/ 19 h 400"/>
                <a:gd name="T36" fmla="*/ 204 w 237"/>
                <a:gd name="T37" fmla="*/ 22 h 400"/>
                <a:gd name="T38" fmla="*/ 174 w 237"/>
                <a:gd name="T39" fmla="*/ 21 h 400"/>
                <a:gd name="T40" fmla="*/ 211 w 237"/>
                <a:gd name="T41" fmla="*/ 88 h 400"/>
                <a:gd name="T42" fmla="*/ 112 w 237"/>
                <a:gd name="T43" fmla="*/ 173 h 400"/>
                <a:gd name="T44" fmla="*/ 82 w 237"/>
                <a:gd name="T45" fmla="*/ 172 h 400"/>
                <a:gd name="T46" fmla="*/ 56 w 237"/>
                <a:gd name="T47" fmla="*/ 197 h 400"/>
                <a:gd name="T48" fmla="*/ 88 w 237"/>
                <a:gd name="T49" fmla="*/ 224 h 400"/>
                <a:gd name="T50" fmla="*/ 146 w 237"/>
                <a:gd name="T51" fmla="*/ 226 h 400"/>
                <a:gd name="T52" fmla="*/ 216 w 237"/>
                <a:gd name="T53" fmla="*/ 246 h 400"/>
                <a:gd name="T54" fmla="*/ 237 w 237"/>
                <a:gd name="T55" fmla="*/ 292 h 400"/>
                <a:gd name="T56" fmla="*/ 208 w 237"/>
                <a:gd name="T57" fmla="*/ 365 h 400"/>
                <a:gd name="T58" fmla="*/ 111 w 237"/>
                <a:gd name="T59" fmla="*/ 400 h 400"/>
                <a:gd name="T60" fmla="*/ 0 w 237"/>
                <a:gd name="T61" fmla="*/ 323 h 400"/>
                <a:gd name="T62" fmla="*/ 18 w 237"/>
                <a:gd name="T63" fmla="*/ 277 h 400"/>
                <a:gd name="T64" fmla="*/ 57 w 237"/>
                <a:gd name="T65" fmla="*/ 255 h 400"/>
                <a:gd name="T66" fmla="*/ 32 w 237"/>
                <a:gd name="T67" fmla="*/ 238 h 400"/>
                <a:gd name="T68" fmla="*/ 26 w 237"/>
                <a:gd name="T69" fmla="*/ 195 h 400"/>
                <a:gd name="T70" fmla="*/ 48 w 237"/>
                <a:gd name="T71" fmla="*/ 172 h 400"/>
                <a:gd name="T72" fmla="*/ 61 w 237"/>
                <a:gd name="T73" fmla="*/ 166 h 400"/>
                <a:gd name="T74" fmla="*/ 9 w 237"/>
                <a:gd name="T75" fmla="*/ 8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7" h="400">
                  <a:moveTo>
                    <a:pt x="153" y="33"/>
                  </a:moveTo>
                  <a:cubicBezTo>
                    <a:pt x="143" y="21"/>
                    <a:pt x="129" y="15"/>
                    <a:pt x="111" y="15"/>
                  </a:cubicBezTo>
                  <a:cubicBezTo>
                    <a:pt x="92" y="15"/>
                    <a:pt x="77" y="22"/>
                    <a:pt x="66" y="35"/>
                  </a:cubicBezTo>
                  <a:cubicBezTo>
                    <a:pt x="56" y="48"/>
                    <a:pt x="50" y="65"/>
                    <a:pt x="50" y="87"/>
                  </a:cubicBezTo>
                  <a:cubicBezTo>
                    <a:pt x="50" y="109"/>
                    <a:pt x="55" y="127"/>
                    <a:pt x="65" y="140"/>
                  </a:cubicBezTo>
                  <a:cubicBezTo>
                    <a:pt x="75" y="153"/>
                    <a:pt x="90" y="159"/>
                    <a:pt x="111" y="159"/>
                  </a:cubicBezTo>
                  <a:cubicBezTo>
                    <a:pt x="121" y="159"/>
                    <a:pt x="130" y="157"/>
                    <a:pt x="137" y="153"/>
                  </a:cubicBezTo>
                  <a:cubicBezTo>
                    <a:pt x="144" y="149"/>
                    <a:pt x="150" y="143"/>
                    <a:pt x="155" y="137"/>
                  </a:cubicBezTo>
                  <a:cubicBezTo>
                    <a:pt x="160" y="130"/>
                    <a:pt x="163" y="122"/>
                    <a:pt x="166" y="113"/>
                  </a:cubicBezTo>
                  <a:cubicBezTo>
                    <a:pt x="168" y="103"/>
                    <a:pt x="169" y="94"/>
                    <a:pt x="169" y="84"/>
                  </a:cubicBezTo>
                  <a:cubicBezTo>
                    <a:pt x="169" y="62"/>
                    <a:pt x="164" y="45"/>
                    <a:pt x="153" y="33"/>
                  </a:cubicBezTo>
                  <a:close/>
                  <a:moveTo>
                    <a:pt x="180" y="270"/>
                  </a:moveTo>
                  <a:cubicBezTo>
                    <a:pt x="167" y="262"/>
                    <a:pt x="147" y="257"/>
                    <a:pt x="118" y="257"/>
                  </a:cubicBezTo>
                  <a:cubicBezTo>
                    <a:pt x="91" y="257"/>
                    <a:pt x="70" y="262"/>
                    <a:pt x="56" y="270"/>
                  </a:cubicBezTo>
                  <a:cubicBezTo>
                    <a:pt x="41" y="279"/>
                    <a:pt x="34" y="295"/>
                    <a:pt x="34" y="317"/>
                  </a:cubicBezTo>
                  <a:cubicBezTo>
                    <a:pt x="34" y="330"/>
                    <a:pt x="36" y="340"/>
                    <a:pt x="40" y="348"/>
                  </a:cubicBezTo>
                  <a:cubicBezTo>
                    <a:pt x="44" y="357"/>
                    <a:pt x="50" y="364"/>
                    <a:pt x="56" y="369"/>
                  </a:cubicBezTo>
                  <a:cubicBezTo>
                    <a:pt x="63" y="374"/>
                    <a:pt x="72" y="378"/>
                    <a:pt x="81" y="381"/>
                  </a:cubicBezTo>
                  <a:cubicBezTo>
                    <a:pt x="91" y="383"/>
                    <a:pt x="101" y="385"/>
                    <a:pt x="112" y="385"/>
                  </a:cubicBezTo>
                  <a:cubicBezTo>
                    <a:pt x="123" y="385"/>
                    <a:pt x="134" y="383"/>
                    <a:pt x="144" y="380"/>
                  </a:cubicBezTo>
                  <a:cubicBezTo>
                    <a:pt x="154" y="377"/>
                    <a:pt x="163" y="373"/>
                    <a:pt x="171" y="367"/>
                  </a:cubicBezTo>
                  <a:cubicBezTo>
                    <a:pt x="179" y="362"/>
                    <a:pt x="186" y="355"/>
                    <a:pt x="191" y="346"/>
                  </a:cubicBezTo>
                  <a:cubicBezTo>
                    <a:pt x="196" y="337"/>
                    <a:pt x="198" y="327"/>
                    <a:pt x="198" y="315"/>
                  </a:cubicBezTo>
                  <a:cubicBezTo>
                    <a:pt x="198" y="293"/>
                    <a:pt x="192" y="279"/>
                    <a:pt x="180" y="270"/>
                  </a:cubicBezTo>
                  <a:close/>
                  <a:moveTo>
                    <a:pt x="17" y="48"/>
                  </a:moveTo>
                  <a:cubicBezTo>
                    <a:pt x="22" y="38"/>
                    <a:pt x="30" y="29"/>
                    <a:pt x="39" y="22"/>
                  </a:cubicBezTo>
                  <a:cubicBezTo>
                    <a:pt x="48" y="15"/>
                    <a:pt x="59" y="9"/>
                    <a:pt x="71" y="6"/>
                  </a:cubicBezTo>
                  <a:cubicBezTo>
                    <a:pt x="84" y="2"/>
                    <a:pt x="97" y="0"/>
                    <a:pt x="111" y="0"/>
                  </a:cubicBezTo>
                  <a:cubicBezTo>
                    <a:pt x="117" y="0"/>
                    <a:pt x="124" y="0"/>
                    <a:pt x="130" y="1"/>
                  </a:cubicBezTo>
                  <a:cubicBezTo>
                    <a:pt x="136" y="1"/>
                    <a:pt x="144" y="1"/>
                    <a:pt x="154" y="2"/>
                  </a:cubicBezTo>
                  <a:cubicBezTo>
                    <a:pt x="162" y="3"/>
                    <a:pt x="169" y="3"/>
                    <a:pt x="176" y="4"/>
                  </a:cubicBezTo>
                  <a:cubicBezTo>
                    <a:pt x="182" y="4"/>
                    <a:pt x="187" y="4"/>
                    <a:pt x="191" y="4"/>
                  </a:cubicBezTo>
                  <a:cubicBezTo>
                    <a:pt x="211" y="4"/>
                    <a:pt x="225" y="4"/>
                    <a:pt x="234" y="2"/>
                  </a:cubicBezTo>
                  <a:cubicBezTo>
                    <a:pt x="234" y="4"/>
                    <a:pt x="234" y="6"/>
                    <a:pt x="233" y="8"/>
                  </a:cubicBezTo>
                  <a:cubicBezTo>
                    <a:pt x="233" y="9"/>
                    <a:pt x="233" y="11"/>
                    <a:pt x="233" y="13"/>
                  </a:cubicBezTo>
                  <a:cubicBezTo>
                    <a:pt x="233" y="15"/>
                    <a:pt x="233" y="17"/>
                    <a:pt x="233" y="19"/>
                  </a:cubicBezTo>
                  <a:cubicBezTo>
                    <a:pt x="234" y="21"/>
                    <a:pt x="234" y="23"/>
                    <a:pt x="234" y="24"/>
                  </a:cubicBezTo>
                  <a:cubicBezTo>
                    <a:pt x="224" y="24"/>
                    <a:pt x="214" y="23"/>
                    <a:pt x="204" y="22"/>
                  </a:cubicBezTo>
                  <a:cubicBezTo>
                    <a:pt x="194" y="21"/>
                    <a:pt x="185" y="20"/>
                    <a:pt x="175" y="20"/>
                  </a:cubicBezTo>
                  <a:cubicBezTo>
                    <a:pt x="174" y="21"/>
                    <a:pt x="174" y="21"/>
                    <a:pt x="174" y="21"/>
                  </a:cubicBezTo>
                  <a:cubicBezTo>
                    <a:pt x="185" y="27"/>
                    <a:pt x="194" y="36"/>
                    <a:pt x="201" y="49"/>
                  </a:cubicBezTo>
                  <a:cubicBezTo>
                    <a:pt x="207" y="62"/>
                    <a:pt x="211" y="75"/>
                    <a:pt x="211" y="88"/>
                  </a:cubicBezTo>
                  <a:cubicBezTo>
                    <a:pt x="211" y="115"/>
                    <a:pt x="202" y="136"/>
                    <a:pt x="184" y="151"/>
                  </a:cubicBezTo>
                  <a:cubicBezTo>
                    <a:pt x="166" y="166"/>
                    <a:pt x="142" y="173"/>
                    <a:pt x="112" y="173"/>
                  </a:cubicBezTo>
                  <a:cubicBezTo>
                    <a:pt x="107" y="173"/>
                    <a:pt x="102" y="173"/>
                    <a:pt x="97" y="173"/>
                  </a:cubicBezTo>
                  <a:cubicBezTo>
                    <a:pt x="92" y="173"/>
                    <a:pt x="87" y="172"/>
                    <a:pt x="82" y="172"/>
                  </a:cubicBezTo>
                  <a:cubicBezTo>
                    <a:pt x="76" y="172"/>
                    <a:pt x="70" y="175"/>
                    <a:pt x="64" y="179"/>
                  </a:cubicBezTo>
                  <a:cubicBezTo>
                    <a:pt x="59" y="184"/>
                    <a:pt x="56" y="190"/>
                    <a:pt x="56" y="197"/>
                  </a:cubicBezTo>
                  <a:cubicBezTo>
                    <a:pt x="56" y="206"/>
                    <a:pt x="58" y="213"/>
                    <a:pt x="63" y="217"/>
                  </a:cubicBezTo>
                  <a:cubicBezTo>
                    <a:pt x="67" y="221"/>
                    <a:pt x="76" y="224"/>
                    <a:pt x="88" y="224"/>
                  </a:cubicBezTo>
                  <a:cubicBezTo>
                    <a:pt x="98" y="224"/>
                    <a:pt x="107" y="225"/>
                    <a:pt x="117" y="225"/>
                  </a:cubicBezTo>
                  <a:cubicBezTo>
                    <a:pt x="127" y="225"/>
                    <a:pt x="136" y="225"/>
                    <a:pt x="146" y="226"/>
                  </a:cubicBezTo>
                  <a:cubicBezTo>
                    <a:pt x="163" y="226"/>
                    <a:pt x="177" y="228"/>
                    <a:pt x="188" y="232"/>
                  </a:cubicBezTo>
                  <a:cubicBezTo>
                    <a:pt x="200" y="235"/>
                    <a:pt x="209" y="240"/>
                    <a:pt x="216" y="246"/>
                  </a:cubicBezTo>
                  <a:cubicBezTo>
                    <a:pt x="224" y="252"/>
                    <a:pt x="229" y="259"/>
                    <a:pt x="232" y="267"/>
                  </a:cubicBezTo>
                  <a:cubicBezTo>
                    <a:pt x="236" y="274"/>
                    <a:pt x="237" y="283"/>
                    <a:pt x="237" y="292"/>
                  </a:cubicBezTo>
                  <a:cubicBezTo>
                    <a:pt x="237" y="305"/>
                    <a:pt x="235" y="317"/>
                    <a:pt x="230" y="330"/>
                  </a:cubicBezTo>
                  <a:cubicBezTo>
                    <a:pt x="225" y="343"/>
                    <a:pt x="218" y="354"/>
                    <a:pt x="208" y="365"/>
                  </a:cubicBezTo>
                  <a:cubicBezTo>
                    <a:pt x="198" y="375"/>
                    <a:pt x="185" y="383"/>
                    <a:pt x="169" y="390"/>
                  </a:cubicBezTo>
                  <a:cubicBezTo>
                    <a:pt x="153" y="397"/>
                    <a:pt x="134" y="400"/>
                    <a:pt x="111" y="400"/>
                  </a:cubicBezTo>
                  <a:cubicBezTo>
                    <a:pt x="77" y="400"/>
                    <a:pt x="49" y="393"/>
                    <a:pt x="30" y="380"/>
                  </a:cubicBezTo>
                  <a:cubicBezTo>
                    <a:pt x="10" y="366"/>
                    <a:pt x="0" y="347"/>
                    <a:pt x="0" y="323"/>
                  </a:cubicBezTo>
                  <a:cubicBezTo>
                    <a:pt x="0" y="314"/>
                    <a:pt x="1" y="306"/>
                    <a:pt x="5" y="298"/>
                  </a:cubicBezTo>
                  <a:cubicBezTo>
                    <a:pt x="8" y="290"/>
                    <a:pt x="12" y="283"/>
                    <a:pt x="18" y="277"/>
                  </a:cubicBezTo>
                  <a:cubicBezTo>
                    <a:pt x="23" y="271"/>
                    <a:pt x="29" y="266"/>
                    <a:pt x="36" y="263"/>
                  </a:cubicBezTo>
                  <a:cubicBezTo>
                    <a:pt x="43" y="259"/>
                    <a:pt x="50" y="256"/>
                    <a:pt x="57" y="255"/>
                  </a:cubicBezTo>
                  <a:cubicBezTo>
                    <a:pt x="57" y="254"/>
                    <a:pt x="57" y="254"/>
                    <a:pt x="57" y="254"/>
                  </a:cubicBezTo>
                  <a:cubicBezTo>
                    <a:pt x="46" y="251"/>
                    <a:pt x="37" y="245"/>
                    <a:pt x="32" y="238"/>
                  </a:cubicBezTo>
                  <a:cubicBezTo>
                    <a:pt x="26" y="230"/>
                    <a:pt x="23" y="222"/>
                    <a:pt x="23" y="211"/>
                  </a:cubicBezTo>
                  <a:cubicBezTo>
                    <a:pt x="23" y="205"/>
                    <a:pt x="24" y="200"/>
                    <a:pt x="26" y="195"/>
                  </a:cubicBezTo>
                  <a:cubicBezTo>
                    <a:pt x="29" y="190"/>
                    <a:pt x="32" y="185"/>
                    <a:pt x="35" y="181"/>
                  </a:cubicBezTo>
                  <a:cubicBezTo>
                    <a:pt x="39" y="177"/>
                    <a:pt x="43" y="174"/>
                    <a:pt x="48" y="172"/>
                  </a:cubicBezTo>
                  <a:cubicBezTo>
                    <a:pt x="52" y="169"/>
                    <a:pt x="57" y="167"/>
                    <a:pt x="61" y="167"/>
                  </a:cubicBezTo>
                  <a:cubicBezTo>
                    <a:pt x="61" y="166"/>
                    <a:pt x="61" y="166"/>
                    <a:pt x="61" y="166"/>
                  </a:cubicBezTo>
                  <a:cubicBezTo>
                    <a:pt x="45" y="159"/>
                    <a:pt x="32" y="149"/>
                    <a:pt x="23" y="136"/>
                  </a:cubicBezTo>
                  <a:cubicBezTo>
                    <a:pt x="13" y="123"/>
                    <a:pt x="9" y="107"/>
                    <a:pt x="9" y="87"/>
                  </a:cubicBezTo>
                  <a:cubicBezTo>
                    <a:pt x="9" y="72"/>
                    <a:pt x="11" y="59"/>
                    <a:pt x="17"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3" name="Freeform 309"/>
            <p:cNvSpPr>
              <a:spLocks/>
            </p:cNvSpPr>
            <p:nvPr userDrawn="1"/>
          </p:nvSpPr>
          <p:spPr bwMode="auto">
            <a:xfrm>
              <a:off x="3748088" y="4843463"/>
              <a:ext cx="84138" cy="146050"/>
            </a:xfrm>
            <a:custGeom>
              <a:avLst/>
              <a:gdLst>
                <a:gd name="T0" fmla="*/ 28 w 218"/>
                <a:gd name="T1" fmla="*/ 324 h 380"/>
                <a:gd name="T2" fmla="*/ 46 w 218"/>
                <a:gd name="T3" fmla="*/ 342 h 380"/>
                <a:gd name="T4" fmla="*/ 70 w 218"/>
                <a:gd name="T5" fmla="*/ 355 h 380"/>
                <a:gd name="T6" fmla="*/ 101 w 218"/>
                <a:gd name="T7" fmla="*/ 360 h 380"/>
                <a:gd name="T8" fmla="*/ 132 w 218"/>
                <a:gd name="T9" fmla="*/ 353 h 380"/>
                <a:gd name="T10" fmla="*/ 156 w 218"/>
                <a:gd name="T11" fmla="*/ 337 h 380"/>
                <a:gd name="T12" fmla="*/ 171 w 218"/>
                <a:gd name="T13" fmla="*/ 312 h 380"/>
                <a:gd name="T14" fmla="*/ 177 w 218"/>
                <a:gd name="T15" fmla="*/ 282 h 380"/>
                <a:gd name="T16" fmla="*/ 164 w 218"/>
                <a:gd name="T17" fmla="*/ 243 h 380"/>
                <a:gd name="T18" fmla="*/ 133 w 218"/>
                <a:gd name="T19" fmla="*/ 219 h 380"/>
                <a:gd name="T20" fmla="*/ 93 w 218"/>
                <a:gd name="T21" fmla="*/ 202 h 380"/>
                <a:gd name="T22" fmla="*/ 53 w 218"/>
                <a:gd name="T23" fmla="*/ 181 h 380"/>
                <a:gd name="T24" fmla="*/ 22 w 218"/>
                <a:gd name="T25" fmla="*/ 151 h 380"/>
                <a:gd name="T26" fmla="*/ 9 w 218"/>
                <a:gd name="T27" fmla="*/ 101 h 380"/>
                <a:gd name="T28" fmla="*/ 17 w 218"/>
                <a:gd name="T29" fmla="*/ 60 h 380"/>
                <a:gd name="T30" fmla="*/ 41 w 218"/>
                <a:gd name="T31" fmla="*/ 28 h 380"/>
                <a:gd name="T32" fmla="*/ 77 w 218"/>
                <a:gd name="T33" fmla="*/ 7 h 380"/>
                <a:gd name="T34" fmla="*/ 125 w 218"/>
                <a:gd name="T35" fmla="*/ 0 h 380"/>
                <a:gd name="T36" fmla="*/ 169 w 218"/>
                <a:gd name="T37" fmla="*/ 6 h 380"/>
                <a:gd name="T38" fmla="*/ 204 w 218"/>
                <a:gd name="T39" fmla="*/ 25 h 380"/>
                <a:gd name="T40" fmla="*/ 196 w 218"/>
                <a:gd name="T41" fmla="*/ 44 h 380"/>
                <a:gd name="T42" fmla="*/ 189 w 218"/>
                <a:gd name="T43" fmla="*/ 70 h 380"/>
                <a:gd name="T44" fmla="*/ 183 w 218"/>
                <a:gd name="T45" fmla="*/ 70 h 380"/>
                <a:gd name="T46" fmla="*/ 176 w 218"/>
                <a:gd name="T47" fmla="*/ 53 h 380"/>
                <a:gd name="T48" fmla="*/ 164 w 218"/>
                <a:gd name="T49" fmla="*/ 37 h 380"/>
                <a:gd name="T50" fmla="*/ 145 w 218"/>
                <a:gd name="T51" fmla="*/ 25 h 380"/>
                <a:gd name="T52" fmla="*/ 120 w 218"/>
                <a:gd name="T53" fmla="*/ 20 h 380"/>
                <a:gd name="T54" fmla="*/ 92 w 218"/>
                <a:gd name="T55" fmla="*/ 24 h 380"/>
                <a:gd name="T56" fmla="*/ 70 w 218"/>
                <a:gd name="T57" fmla="*/ 38 h 380"/>
                <a:gd name="T58" fmla="*/ 56 w 218"/>
                <a:gd name="T59" fmla="*/ 59 h 380"/>
                <a:gd name="T60" fmla="*/ 51 w 218"/>
                <a:gd name="T61" fmla="*/ 86 h 380"/>
                <a:gd name="T62" fmla="*/ 63 w 218"/>
                <a:gd name="T63" fmla="*/ 125 h 380"/>
                <a:gd name="T64" fmla="*/ 94 w 218"/>
                <a:gd name="T65" fmla="*/ 149 h 380"/>
                <a:gd name="T66" fmla="*/ 135 w 218"/>
                <a:gd name="T67" fmla="*/ 167 h 380"/>
                <a:gd name="T68" fmla="*/ 175 w 218"/>
                <a:gd name="T69" fmla="*/ 186 h 380"/>
                <a:gd name="T70" fmla="*/ 206 w 218"/>
                <a:gd name="T71" fmla="*/ 214 h 380"/>
                <a:gd name="T72" fmla="*/ 218 w 218"/>
                <a:gd name="T73" fmla="*/ 261 h 380"/>
                <a:gd name="T74" fmla="*/ 209 w 218"/>
                <a:gd name="T75" fmla="*/ 308 h 380"/>
                <a:gd name="T76" fmla="*/ 184 w 218"/>
                <a:gd name="T77" fmla="*/ 346 h 380"/>
                <a:gd name="T78" fmla="*/ 143 w 218"/>
                <a:gd name="T79" fmla="*/ 371 h 380"/>
                <a:gd name="T80" fmla="*/ 88 w 218"/>
                <a:gd name="T81" fmla="*/ 380 h 380"/>
                <a:gd name="T82" fmla="*/ 34 w 218"/>
                <a:gd name="T83" fmla="*/ 371 h 380"/>
                <a:gd name="T84" fmla="*/ 0 w 218"/>
                <a:gd name="T85" fmla="*/ 352 h 380"/>
                <a:gd name="T86" fmla="*/ 7 w 218"/>
                <a:gd name="T87" fmla="*/ 330 h 380"/>
                <a:gd name="T88" fmla="*/ 10 w 218"/>
                <a:gd name="T89" fmla="*/ 304 h 380"/>
                <a:gd name="T90" fmla="*/ 17 w 218"/>
                <a:gd name="T91" fmla="*/ 304 h 380"/>
                <a:gd name="T92" fmla="*/ 28 w 218"/>
                <a:gd name="T93" fmla="*/ 32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8" h="380">
                  <a:moveTo>
                    <a:pt x="28" y="324"/>
                  </a:moveTo>
                  <a:cubicBezTo>
                    <a:pt x="33" y="330"/>
                    <a:pt x="39" y="336"/>
                    <a:pt x="46" y="342"/>
                  </a:cubicBezTo>
                  <a:cubicBezTo>
                    <a:pt x="52" y="347"/>
                    <a:pt x="61" y="351"/>
                    <a:pt x="70" y="355"/>
                  </a:cubicBezTo>
                  <a:cubicBezTo>
                    <a:pt x="79" y="358"/>
                    <a:pt x="89" y="360"/>
                    <a:pt x="101" y="360"/>
                  </a:cubicBezTo>
                  <a:cubicBezTo>
                    <a:pt x="112" y="360"/>
                    <a:pt x="123" y="358"/>
                    <a:pt x="132" y="353"/>
                  </a:cubicBezTo>
                  <a:cubicBezTo>
                    <a:pt x="142" y="349"/>
                    <a:pt x="150" y="344"/>
                    <a:pt x="156" y="337"/>
                  </a:cubicBezTo>
                  <a:cubicBezTo>
                    <a:pt x="163" y="330"/>
                    <a:pt x="168" y="322"/>
                    <a:pt x="171" y="312"/>
                  </a:cubicBezTo>
                  <a:cubicBezTo>
                    <a:pt x="175" y="303"/>
                    <a:pt x="177" y="293"/>
                    <a:pt x="177" y="282"/>
                  </a:cubicBezTo>
                  <a:cubicBezTo>
                    <a:pt x="177" y="266"/>
                    <a:pt x="172" y="253"/>
                    <a:pt x="164" y="243"/>
                  </a:cubicBezTo>
                  <a:cubicBezTo>
                    <a:pt x="156" y="234"/>
                    <a:pt x="145" y="226"/>
                    <a:pt x="133" y="219"/>
                  </a:cubicBezTo>
                  <a:cubicBezTo>
                    <a:pt x="121" y="213"/>
                    <a:pt x="107" y="207"/>
                    <a:pt x="93" y="202"/>
                  </a:cubicBezTo>
                  <a:cubicBezTo>
                    <a:pt x="79" y="196"/>
                    <a:pt x="65" y="190"/>
                    <a:pt x="53" y="181"/>
                  </a:cubicBezTo>
                  <a:cubicBezTo>
                    <a:pt x="40" y="173"/>
                    <a:pt x="30" y="163"/>
                    <a:pt x="22" y="151"/>
                  </a:cubicBezTo>
                  <a:cubicBezTo>
                    <a:pt x="14" y="138"/>
                    <a:pt x="9" y="122"/>
                    <a:pt x="9" y="101"/>
                  </a:cubicBezTo>
                  <a:cubicBezTo>
                    <a:pt x="9" y="86"/>
                    <a:pt x="12" y="72"/>
                    <a:pt x="17" y="60"/>
                  </a:cubicBezTo>
                  <a:cubicBezTo>
                    <a:pt x="23" y="47"/>
                    <a:pt x="30" y="37"/>
                    <a:pt x="41" y="28"/>
                  </a:cubicBezTo>
                  <a:cubicBezTo>
                    <a:pt x="51" y="19"/>
                    <a:pt x="63" y="12"/>
                    <a:pt x="77" y="7"/>
                  </a:cubicBezTo>
                  <a:cubicBezTo>
                    <a:pt x="91" y="2"/>
                    <a:pt x="107" y="0"/>
                    <a:pt x="125" y="0"/>
                  </a:cubicBezTo>
                  <a:cubicBezTo>
                    <a:pt x="142" y="0"/>
                    <a:pt x="157" y="2"/>
                    <a:pt x="169" y="6"/>
                  </a:cubicBezTo>
                  <a:cubicBezTo>
                    <a:pt x="182" y="10"/>
                    <a:pt x="193" y="16"/>
                    <a:pt x="204" y="25"/>
                  </a:cubicBezTo>
                  <a:cubicBezTo>
                    <a:pt x="201" y="31"/>
                    <a:pt x="198" y="37"/>
                    <a:pt x="196" y="44"/>
                  </a:cubicBezTo>
                  <a:cubicBezTo>
                    <a:pt x="194" y="51"/>
                    <a:pt x="191" y="59"/>
                    <a:pt x="189" y="70"/>
                  </a:cubicBezTo>
                  <a:cubicBezTo>
                    <a:pt x="183" y="70"/>
                    <a:pt x="183" y="70"/>
                    <a:pt x="183" y="70"/>
                  </a:cubicBezTo>
                  <a:cubicBezTo>
                    <a:pt x="181" y="65"/>
                    <a:pt x="179" y="59"/>
                    <a:pt x="176" y="53"/>
                  </a:cubicBezTo>
                  <a:cubicBezTo>
                    <a:pt x="173" y="47"/>
                    <a:pt x="169" y="42"/>
                    <a:pt x="164" y="37"/>
                  </a:cubicBezTo>
                  <a:cubicBezTo>
                    <a:pt x="158" y="32"/>
                    <a:pt x="152" y="28"/>
                    <a:pt x="145" y="25"/>
                  </a:cubicBezTo>
                  <a:cubicBezTo>
                    <a:pt x="138" y="21"/>
                    <a:pt x="130" y="20"/>
                    <a:pt x="120" y="20"/>
                  </a:cubicBezTo>
                  <a:cubicBezTo>
                    <a:pt x="110" y="20"/>
                    <a:pt x="101" y="21"/>
                    <a:pt x="92" y="24"/>
                  </a:cubicBezTo>
                  <a:cubicBezTo>
                    <a:pt x="84" y="28"/>
                    <a:pt x="77" y="32"/>
                    <a:pt x="70" y="38"/>
                  </a:cubicBezTo>
                  <a:cubicBezTo>
                    <a:pt x="64" y="44"/>
                    <a:pt x="59" y="51"/>
                    <a:pt x="56" y="59"/>
                  </a:cubicBezTo>
                  <a:cubicBezTo>
                    <a:pt x="53" y="67"/>
                    <a:pt x="51" y="76"/>
                    <a:pt x="51" y="86"/>
                  </a:cubicBezTo>
                  <a:cubicBezTo>
                    <a:pt x="51" y="102"/>
                    <a:pt x="55" y="115"/>
                    <a:pt x="63" y="125"/>
                  </a:cubicBezTo>
                  <a:cubicBezTo>
                    <a:pt x="72" y="135"/>
                    <a:pt x="82" y="143"/>
                    <a:pt x="94" y="149"/>
                  </a:cubicBezTo>
                  <a:cubicBezTo>
                    <a:pt x="107" y="156"/>
                    <a:pt x="120" y="162"/>
                    <a:pt x="135" y="167"/>
                  </a:cubicBezTo>
                  <a:cubicBezTo>
                    <a:pt x="149" y="172"/>
                    <a:pt x="162" y="178"/>
                    <a:pt x="175" y="186"/>
                  </a:cubicBezTo>
                  <a:cubicBezTo>
                    <a:pt x="187" y="193"/>
                    <a:pt x="197" y="203"/>
                    <a:pt x="206" y="214"/>
                  </a:cubicBezTo>
                  <a:cubicBezTo>
                    <a:pt x="214" y="226"/>
                    <a:pt x="218" y="242"/>
                    <a:pt x="218" y="261"/>
                  </a:cubicBezTo>
                  <a:cubicBezTo>
                    <a:pt x="218" y="278"/>
                    <a:pt x="215" y="293"/>
                    <a:pt x="209" y="308"/>
                  </a:cubicBezTo>
                  <a:cubicBezTo>
                    <a:pt x="203" y="322"/>
                    <a:pt x="195" y="335"/>
                    <a:pt x="184" y="346"/>
                  </a:cubicBezTo>
                  <a:cubicBezTo>
                    <a:pt x="173" y="357"/>
                    <a:pt x="159" y="365"/>
                    <a:pt x="143" y="371"/>
                  </a:cubicBezTo>
                  <a:cubicBezTo>
                    <a:pt x="127" y="377"/>
                    <a:pt x="108" y="380"/>
                    <a:pt x="88" y="380"/>
                  </a:cubicBezTo>
                  <a:cubicBezTo>
                    <a:pt x="66" y="380"/>
                    <a:pt x="48" y="377"/>
                    <a:pt x="34" y="371"/>
                  </a:cubicBezTo>
                  <a:cubicBezTo>
                    <a:pt x="21" y="366"/>
                    <a:pt x="9" y="359"/>
                    <a:pt x="0" y="352"/>
                  </a:cubicBezTo>
                  <a:cubicBezTo>
                    <a:pt x="3" y="344"/>
                    <a:pt x="6" y="336"/>
                    <a:pt x="7" y="330"/>
                  </a:cubicBezTo>
                  <a:cubicBezTo>
                    <a:pt x="8" y="323"/>
                    <a:pt x="9" y="315"/>
                    <a:pt x="10" y="304"/>
                  </a:cubicBezTo>
                  <a:cubicBezTo>
                    <a:pt x="17" y="304"/>
                    <a:pt x="17" y="304"/>
                    <a:pt x="17" y="304"/>
                  </a:cubicBezTo>
                  <a:cubicBezTo>
                    <a:pt x="19" y="311"/>
                    <a:pt x="23" y="317"/>
                    <a:pt x="28" y="32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4" name="Freeform 310"/>
            <p:cNvSpPr>
              <a:spLocks/>
            </p:cNvSpPr>
            <p:nvPr userDrawn="1"/>
          </p:nvSpPr>
          <p:spPr bwMode="auto">
            <a:xfrm>
              <a:off x="3856038" y="4862513"/>
              <a:ext cx="53975" cy="125413"/>
            </a:xfrm>
            <a:custGeom>
              <a:avLst/>
              <a:gdLst>
                <a:gd name="T0" fmla="*/ 79 w 139"/>
                <a:gd name="T1" fmla="*/ 0 h 329"/>
                <a:gd name="T2" fmla="*/ 77 w 139"/>
                <a:gd name="T3" fmla="*/ 39 h 329"/>
                <a:gd name="T4" fmla="*/ 75 w 139"/>
                <a:gd name="T5" fmla="*/ 78 h 329"/>
                <a:gd name="T6" fmla="*/ 97 w 139"/>
                <a:gd name="T7" fmla="*/ 78 h 329"/>
                <a:gd name="T8" fmla="*/ 132 w 139"/>
                <a:gd name="T9" fmla="*/ 76 h 329"/>
                <a:gd name="T10" fmla="*/ 131 w 139"/>
                <a:gd name="T11" fmla="*/ 82 h 329"/>
                <a:gd name="T12" fmla="*/ 131 w 139"/>
                <a:gd name="T13" fmla="*/ 87 h 329"/>
                <a:gd name="T14" fmla="*/ 131 w 139"/>
                <a:gd name="T15" fmla="*/ 93 h 329"/>
                <a:gd name="T16" fmla="*/ 132 w 139"/>
                <a:gd name="T17" fmla="*/ 99 h 329"/>
                <a:gd name="T18" fmla="*/ 117 w 139"/>
                <a:gd name="T19" fmla="*/ 98 h 329"/>
                <a:gd name="T20" fmla="*/ 101 w 139"/>
                <a:gd name="T21" fmla="*/ 98 h 329"/>
                <a:gd name="T22" fmla="*/ 75 w 139"/>
                <a:gd name="T23" fmla="*/ 98 h 329"/>
                <a:gd name="T24" fmla="*/ 74 w 139"/>
                <a:gd name="T25" fmla="*/ 115 h 329"/>
                <a:gd name="T26" fmla="*/ 73 w 139"/>
                <a:gd name="T27" fmla="*/ 150 h 329"/>
                <a:gd name="T28" fmla="*/ 72 w 139"/>
                <a:gd name="T29" fmla="*/ 193 h 329"/>
                <a:gd name="T30" fmla="*/ 72 w 139"/>
                <a:gd name="T31" fmla="*/ 233 h 329"/>
                <a:gd name="T32" fmla="*/ 73 w 139"/>
                <a:gd name="T33" fmla="*/ 262 h 329"/>
                <a:gd name="T34" fmla="*/ 78 w 139"/>
                <a:gd name="T35" fmla="*/ 288 h 329"/>
                <a:gd name="T36" fmla="*/ 90 w 139"/>
                <a:gd name="T37" fmla="*/ 306 h 329"/>
                <a:gd name="T38" fmla="*/ 115 w 139"/>
                <a:gd name="T39" fmla="*/ 313 h 329"/>
                <a:gd name="T40" fmla="*/ 126 w 139"/>
                <a:gd name="T41" fmla="*/ 312 h 329"/>
                <a:gd name="T42" fmla="*/ 139 w 139"/>
                <a:gd name="T43" fmla="*/ 310 h 329"/>
                <a:gd name="T44" fmla="*/ 139 w 139"/>
                <a:gd name="T45" fmla="*/ 323 h 329"/>
                <a:gd name="T46" fmla="*/ 119 w 139"/>
                <a:gd name="T47" fmla="*/ 327 h 329"/>
                <a:gd name="T48" fmla="*/ 98 w 139"/>
                <a:gd name="T49" fmla="*/ 329 h 329"/>
                <a:gd name="T50" fmla="*/ 49 w 139"/>
                <a:gd name="T51" fmla="*/ 312 h 329"/>
                <a:gd name="T52" fmla="*/ 33 w 139"/>
                <a:gd name="T53" fmla="*/ 264 h 329"/>
                <a:gd name="T54" fmla="*/ 33 w 139"/>
                <a:gd name="T55" fmla="*/ 233 h 329"/>
                <a:gd name="T56" fmla="*/ 34 w 139"/>
                <a:gd name="T57" fmla="*/ 196 h 329"/>
                <a:gd name="T58" fmla="*/ 36 w 139"/>
                <a:gd name="T59" fmla="*/ 152 h 329"/>
                <a:gd name="T60" fmla="*/ 36 w 139"/>
                <a:gd name="T61" fmla="*/ 98 h 329"/>
                <a:gd name="T62" fmla="*/ 19 w 139"/>
                <a:gd name="T63" fmla="*/ 98 h 329"/>
                <a:gd name="T64" fmla="*/ 10 w 139"/>
                <a:gd name="T65" fmla="*/ 98 h 329"/>
                <a:gd name="T66" fmla="*/ 0 w 139"/>
                <a:gd name="T67" fmla="*/ 99 h 329"/>
                <a:gd name="T68" fmla="*/ 1 w 139"/>
                <a:gd name="T69" fmla="*/ 92 h 329"/>
                <a:gd name="T70" fmla="*/ 1 w 139"/>
                <a:gd name="T71" fmla="*/ 86 h 329"/>
                <a:gd name="T72" fmla="*/ 1 w 139"/>
                <a:gd name="T73" fmla="*/ 81 h 329"/>
                <a:gd name="T74" fmla="*/ 0 w 139"/>
                <a:gd name="T75" fmla="*/ 75 h 329"/>
                <a:gd name="T76" fmla="*/ 35 w 139"/>
                <a:gd name="T77" fmla="*/ 77 h 329"/>
                <a:gd name="T78" fmla="*/ 35 w 139"/>
                <a:gd name="T79" fmla="*/ 51 h 329"/>
                <a:gd name="T80" fmla="*/ 34 w 139"/>
                <a:gd name="T81" fmla="*/ 18 h 329"/>
                <a:gd name="T82" fmla="*/ 77 w 139"/>
                <a:gd name="T83" fmla="*/ 0 h 329"/>
                <a:gd name="T84" fmla="*/ 79 w 139"/>
                <a:gd name="T8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329">
                  <a:moveTo>
                    <a:pt x="79" y="0"/>
                  </a:moveTo>
                  <a:cubicBezTo>
                    <a:pt x="78" y="13"/>
                    <a:pt x="77" y="26"/>
                    <a:pt x="77" y="39"/>
                  </a:cubicBezTo>
                  <a:cubicBezTo>
                    <a:pt x="76" y="52"/>
                    <a:pt x="76" y="65"/>
                    <a:pt x="75" y="78"/>
                  </a:cubicBezTo>
                  <a:cubicBezTo>
                    <a:pt x="79" y="78"/>
                    <a:pt x="86" y="78"/>
                    <a:pt x="97" y="78"/>
                  </a:cubicBezTo>
                  <a:cubicBezTo>
                    <a:pt x="108" y="77"/>
                    <a:pt x="119" y="77"/>
                    <a:pt x="132" y="76"/>
                  </a:cubicBezTo>
                  <a:cubicBezTo>
                    <a:pt x="131" y="77"/>
                    <a:pt x="131" y="79"/>
                    <a:pt x="131" y="82"/>
                  </a:cubicBezTo>
                  <a:cubicBezTo>
                    <a:pt x="131" y="87"/>
                    <a:pt x="131" y="87"/>
                    <a:pt x="131" y="87"/>
                  </a:cubicBezTo>
                  <a:cubicBezTo>
                    <a:pt x="131" y="93"/>
                    <a:pt x="131" y="93"/>
                    <a:pt x="131" y="93"/>
                  </a:cubicBezTo>
                  <a:cubicBezTo>
                    <a:pt x="131" y="96"/>
                    <a:pt x="131" y="98"/>
                    <a:pt x="132" y="99"/>
                  </a:cubicBezTo>
                  <a:cubicBezTo>
                    <a:pt x="127" y="98"/>
                    <a:pt x="122" y="98"/>
                    <a:pt x="117" y="98"/>
                  </a:cubicBezTo>
                  <a:cubicBezTo>
                    <a:pt x="112" y="98"/>
                    <a:pt x="107" y="98"/>
                    <a:pt x="101" y="98"/>
                  </a:cubicBezTo>
                  <a:cubicBezTo>
                    <a:pt x="75" y="98"/>
                    <a:pt x="75" y="98"/>
                    <a:pt x="75" y="98"/>
                  </a:cubicBezTo>
                  <a:cubicBezTo>
                    <a:pt x="75" y="99"/>
                    <a:pt x="74" y="105"/>
                    <a:pt x="74" y="115"/>
                  </a:cubicBezTo>
                  <a:cubicBezTo>
                    <a:pt x="73" y="125"/>
                    <a:pt x="73" y="137"/>
                    <a:pt x="73" y="150"/>
                  </a:cubicBezTo>
                  <a:cubicBezTo>
                    <a:pt x="72" y="164"/>
                    <a:pt x="72" y="178"/>
                    <a:pt x="72" y="193"/>
                  </a:cubicBezTo>
                  <a:cubicBezTo>
                    <a:pt x="72" y="208"/>
                    <a:pt x="72" y="221"/>
                    <a:pt x="72" y="233"/>
                  </a:cubicBezTo>
                  <a:cubicBezTo>
                    <a:pt x="72" y="243"/>
                    <a:pt x="72" y="253"/>
                    <a:pt x="73" y="262"/>
                  </a:cubicBezTo>
                  <a:cubicBezTo>
                    <a:pt x="73" y="272"/>
                    <a:pt x="75" y="280"/>
                    <a:pt x="78" y="288"/>
                  </a:cubicBezTo>
                  <a:cubicBezTo>
                    <a:pt x="80" y="295"/>
                    <a:pt x="85" y="302"/>
                    <a:pt x="90" y="306"/>
                  </a:cubicBezTo>
                  <a:cubicBezTo>
                    <a:pt x="96" y="311"/>
                    <a:pt x="104" y="313"/>
                    <a:pt x="115" y="313"/>
                  </a:cubicBezTo>
                  <a:cubicBezTo>
                    <a:pt x="118" y="313"/>
                    <a:pt x="122" y="313"/>
                    <a:pt x="126" y="312"/>
                  </a:cubicBezTo>
                  <a:cubicBezTo>
                    <a:pt x="131" y="312"/>
                    <a:pt x="135" y="311"/>
                    <a:pt x="139" y="310"/>
                  </a:cubicBezTo>
                  <a:cubicBezTo>
                    <a:pt x="139" y="323"/>
                    <a:pt x="139" y="323"/>
                    <a:pt x="139" y="323"/>
                  </a:cubicBezTo>
                  <a:cubicBezTo>
                    <a:pt x="133" y="324"/>
                    <a:pt x="126" y="325"/>
                    <a:pt x="119" y="327"/>
                  </a:cubicBezTo>
                  <a:cubicBezTo>
                    <a:pt x="112" y="328"/>
                    <a:pt x="105" y="329"/>
                    <a:pt x="98" y="329"/>
                  </a:cubicBezTo>
                  <a:cubicBezTo>
                    <a:pt x="76" y="329"/>
                    <a:pt x="59" y="323"/>
                    <a:pt x="49" y="312"/>
                  </a:cubicBezTo>
                  <a:cubicBezTo>
                    <a:pt x="38" y="301"/>
                    <a:pt x="33" y="285"/>
                    <a:pt x="33" y="264"/>
                  </a:cubicBezTo>
                  <a:cubicBezTo>
                    <a:pt x="33" y="254"/>
                    <a:pt x="33" y="244"/>
                    <a:pt x="33" y="233"/>
                  </a:cubicBezTo>
                  <a:cubicBezTo>
                    <a:pt x="34" y="222"/>
                    <a:pt x="34" y="209"/>
                    <a:pt x="34" y="196"/>
                  </a:cubicBezTo>
                  <a:cubicBezTo>
                    <a:pt x="35" y="183"/>
                    <a:pt x="35" y="168"/>
                    <a:pt x="36" y="152"/>
                  </a:cubicBezTo>
                  <a:cubicBezTo>
                    <a:pt x="36" y="136"/>
                    <a:pt x="36" y="118"/>
                    <a:pt x="36" y="98"/>
                  </a:cubicBezTo>
                  <a:cubicBezTo>
                    <a:pt x="19" y="98"/>
                    <a:pt x="19" y="98"/>
                    <a:pt x="19" y="98"/>
                  </a:cubicBezTo>
                  <a:cubicBezTo>
                    <a:pt x="16" y="98"/>
                    <a:pt x="13" y="98"/>
                    <a:pt x="10" y="98"/>
                  </a:cubicBezTo>
                  <a:cubicBezTo>
                    <a:pt x="7" y="98"/>
                    <a:pt x="4" y="98"/>
                    <a:pt x="0" y="99"/>
                  </a:cubicBezTo>
                  <a:cubicBezTo>
                    <a:pt x="0" y="96"/>
                    <a:pt x="1" y="94"/>
                    <a:pt x="1" y="92"/>
                  </a:cubicBezTo>
                  <a:cubicBezTo>
                    <a:pt x="1" y="90"/>
                    <a:pt x="1" y="88"/>
                    <a:pt x="1" y="86"/>
                  </a:cubicBezTo>
                  <a:cubicBezTo>
                    <a:pt x="1" y="84"/>
                    <a:pt x="1" y="83"/>
                    <a:pt x="1" y="81"/>
                  </a:cubicBezTo>
                  <a:cubicBezTo>
                    <a:pt x="1" y="79"/>
                    <a:pt x="0" y="77"/>
                    <a:pt x="0" y="75"/>
                  </a:cubicBezTo>
                  <a:cubicBezTo>
                    <a:pt x="16" y="76"/>
                    <a:pt x="28" y="77"/>
                    <a:pt x="35" y="77"/>
                  </a:cubicBezTo>
                  <a:cubicBezTo>
                    <a:pt x="35" y="70"/>
                    <a:pt x="35" y="61"/>
                    <a:pt x="35" y="51"/>
                  </a:cubicBezTo>
                  <a:cubicBezTo>
                    <a:pt x="34" y="40"/>
                    <a:pt x="34" y="29"/>
                    <a:pt x="34" y="18"/>
                  </a:cubicBezTo>
                  <a:cubicBezTo>
                    <a:pt x="77" y="0"/>
                    <a:pt x="77" y="0"/>
                    <a:pt x="77" y="0"/>
                  </a:cubicBezTo>
                  <a:lnTo>
                    <a:pt x="7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5" name="Freeform 311"/>
            <p:cNvSpPr>
              <a:spLocks/>
            </p:cNvSpPr>
            <p:nvPr userDrawn="1"/>
          </p:nvSpPr>
          <p:spPr bwMode="auto">
            <a:xfrm>
              <a:off x="3938588" y="4886325"/>
              <a:ext cx="49213" cy="100013"/>
            </a:xfrm>
            <a:custGeom>
              <a:avLst/>
              <a:gdLst>
                <a:gd name="T0" fmla="*/ 111 w 129"/>
                <a:gd name="T1" fmla="*/ 44 h 258"/>
                <a:gd name="T2" fmla="*/ 96 w 129"/>
                <a:gd name="T3" fmla="*/ 41 h 258"/>
                <a:gd name="T4" fmla="*/ 73 w 129"/>
                <a:gd name="T5" fmla="*/ 47 h 258"/>
                <a:gd name="T6" fmla="*/ 56 w 129"/>
                <a:gd name="T7" fmla="*/ 63 h 258"/>
                <a:gd name="T8" fmla="*/ 45 w 129"/>
                <a:gd name="T9" fmla="*/ 86 h 258"/>
                <a:gd name="T10" fmla="*/ 41 w 129"/>
                <a:gd name="T11" fmla="*/ 115 h 258"/>
                <a:gd name="T12" fmla="*/ 41 w 129"/>
                <a:gd name="T13" fmla="*/ 173 h 258"/>
                <a:gd name="T14" fmla="*/ 42 w 129"/>
                <a:gd name="T15" fmla="*/ 228 h 258"/>
                <a:gd name="T16" fmla="*/ 44 w 129"/>
                <a:gd name="T17" fmla="*/ 258 h 258"/>
                <a:gd name="T18" fmla="*/ 22 w 129"/>
                <a:gd name="T19" fmla="*/ 257 h 258"/>
                <a:gd name="T20" fmla="*/ 0 w 129"/>
                <a:gd name="T21" fmla="*/ 258 h 258"/>
                <a:gd name="T22" fmla="*/ 2 w 129"/>
                <a:gd name="T23" fmla="*/ 209 h 258"/>
                <a:gd name="T24" fmla="*/ 2 w 129"/>
                <a:gd name="T25" fmla="*/ 133 h 258"/>
                <a:gd name="T26" fmla="*/ 2 w 129"/>
                <a:gd name="T27" fmla="*/ 116 h 258"/>
                <a:gd name="T28" fmla="*/ 2 w 129"/>
                <a:gd name="T29" fmla="*/ 68 h 258"/>
                <a:gd name="T30" fmla="*/ 0 w 129"/>
                <a:gd name="T31" fmla="*/ 6 h 258"/>
                <a:gd name="T32" fmla="*/ 11 w 129"/>
                <a:gd name="T33" fmla="*/ 8 h 258"/>
                <a:gd name="T34" fmla="*/ 22 w 129"/>
                <a:gd name="T35" fmla="*/ 8 h 258"/>
                <a:gd name="T36" fmla="*/ 33 w 129"/>
                <a:gd name="T37" fmla="*/ 8 h 258"/>
                <a:gd name="T38" fmla="*/ 44 w 129"/>
                <a:gd name="T39" fmla="*/ 6 h 258"/>
                <a:gd name="T40" fmla="*/ 41 w 129"/>
                <a:gd name="T41" fmla="*/ 36 h 258"/>
                <a:gd name="T42" fmla="*/ 41 w 129"/>
                <a:gd name="T43" fmla="*/ 57 h 258"/>
                <a:gd name="T44" fmla="*/ 42 w 129"/>
                <a:gd name="T45" fmla="*/ 58 h 258"/>
                <a:gd name="T46" fmla="*/ 112 w 129"/>
                <a:gd name="T47" fmla="*/ 0 h 258"/>
                <a:gd name="T48" fmla="*/ 120 w 129"/>
                <a:gd name="T49" fmla="*/ 1 h 258"/>
                <a:gd name="T50" fmla="*/ 129 w 129"/>
                <a:gd name="T51" fmla="*/ 4 h 258"/>
                <a:gd name="T52" fmla="*/ 126 w 129"/>
                <a:gd name="T53" fmla="*/ 23 h 258"/>
                <a:gd name="T54" fmla="*/ 125 w 129"/>
                <a:gd name="T55" fmla="*/ 47 h 258"/>
                <a:gd name="T56" fmla="*/ 122 w 129"/>
                <a:gd name="T57" fmla="*/ 50 h 258"/>
                <a:gd name="T58" fmla="*/ 111 w 129"/>
                <a:gd name="T59" fmla="*/ 4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9" h="258">
                  <a:moveTo>
                    <a:pt x="111" y="44"/>
                  </a:moveTo>
                  <a:cubicBezTo>
                    <a:pt x="106" y="42"/>
                    <a:pt x="101" y="41"/>
                    <a:pt x="96" y="41"/>
                  </a:cubicBezTo>
                  <a:cubicBezTo>
                    <a:pt x="87" y="41"/>
                    <a:pt x="79" y="43"/>
                    <a:pt x="73" y="47"/>
                  </a:cubicBezTo>
                  <a:cubicBezTo>
                    <a:pt x="66" y="51"/>
                    <a:pt x="60" y="56"/>
                    <a:pt x="56" y="63"/>
                  </a:cubicBezTo>
                  <a:cubicBezTo>
                    <a:pt x="51" y="69"/>
                    <a:pt x="48" y="77"/>
                    <a:pt x="45" y="86"/>
                  </a:cubicBezTo>
                  <a:cubicBezTo>
                    <a:pt x="43" y="95"/>
                    <a:pt x="41" y="105"/>
                    <a:pt x="41" y="115"/>
                  </a:cubicBezTo>
                  <a:cubicBezTo>
                    <a:pt x="41" y="173"/>
                    <a:pt x="41" y="173"/>
                    <a:pt x="41" y="173"/>
                  </a:cubicBezTo>
                  <a:cubicBezTo>
                    <a:pt x="41" y="197"/>
                    <a:pt x="41" y="215"/>
                    <a:pt x="42" y="228"/>
                  </a:cubicBezTo>
                  <a:cubicBezTo>
                    <a:pt x="42" y="240"/>
                    <a:pt x="43" y="250"/>
                    <a:pt x="44" y="258"/>
                  </a:cubicBezTo>
                  <a:cubicBezTo>
                    <a:pt x="37" y="258"/>
                    <a:pt x="30" y="257"/>
                    <a:pt x="22" y="257"/>
                  </a:cubicBezTo>
                  <a:cubicBezTo>
                    <a:pt x="14" y="257"/>
                    <a:pt x="7" y="258"/>
                    <a:pt x="0" y="258"/>
                  </a:cubicBezTo>
                  <a:cubicBezTo>
                    <a:pt x="1" y="246"/>
                    <a:pt x="2" y="230"/>
                    <a:pt x="2" y="209"/>
                  </a:cubicBezTo>
                  <a:cubicBezTo>
                    <a:pt x="2" y="188"/>
                    <a:pt x="2" y="163"/>
                    <a:pt x="2" y="133"/>
                  </a:cubicBezTo>
                  <a:cubicBezTo>
                    <a:pt x="2" y="116"/>
                    <a:pt x="2" y="116"/>
                    <a:pt x="2" y="116"/>
                  </a:cubicBezTo>
                  <a:cubicBezTo>
                    <a:pt x="2" y="102"/>
                    <a:pt x="2" y="86"/>
                    <a:pt x="2" y="68"/>
                  </a:cubicBezTo>
                  <a:cubicBezTo>
                    <a:pt x="2" y="50"/>
                    <a:pt x="1" y="29"/>
                    <a:pt x="0" y="6"/>
                  </a:cubicBezTo>
                  <a:cubicBezTo>
                    <a:pt x="4" y="6"/>
                    <a:pt x="7" y="7"/>
                    <a:pt x="11" y="8"/>
                  </a:cubicBezTo>
                  <a:cubicBezTo>
                    <a:pt x="15" y="8"/>
                    <a:pt x="18" y="8"/>
                    <a:pt x="22" y="8"/>
                  </a:cubicBezTo>
                  <a:cubicBezTo>
                    <a:pt x="26" y="8"/>
                    <a:pt x="29" y="8"/>
                    <a:pt x="33" y="8"/>
                  </a:cubicBezTo>
                  <a:cubicBezTo>
                    <a:pt x="36" y="7"/>
                    <a:pt x="40" y="6"/>
                    <a:pt x="44" y="6"/>
                  </a:cubicBezTo>
                  <a:cubicBezTo>
                    <a:pt x="42" y="18"/>
                    <a:pt x="41" y="29"/>
                    <a:pt x="41" y="36"/>
                  </a:cubicBezTo>
                  <a:cubicBezTo>
                    <a:pt x="41" y="43"/>
                    <a:pt x="41" y="50"/>
                    <a:pt x="41" y="57"/>
                  </a:cubicBezTo>
                  <a:cubicBezTo>
                    <a:pt x="42" y="58"/>
                    <a:pt x="42" y="58"/>
                    <a:pt x="42" y="58"/>
                  </a:cubicBezTo>
                  <a:cubicBezTo>
                    <a:pt x="63" y="19"/>
                    <a:pt x="86" y="0"/>
                    <a:pt x="112" y="0"/>
                  </a:cubicBezTo>
                  <a:cubicBezTo>
                    <a:pt x="115" y="0"/>
                    <a:pt x="118" y="1"/>
                    <a:pt x="120" y="1"/>
                  </a:cubicBezTo>
                  <a:cubicBezTo>
                    <a:pt x="123" y="1"/>
                    <a:pt x="126" y="2"/>
                    <a:pt x="129" y="4"/>
                  </a:cubicBezTo>
                  <a:cubicBezTo>
                    <a:pt x="127" y="8"/>
                    <a:pt x="126" y="14"/>
                    <a:pt x="126" y="23"/>
                  </a:cubicBezTo>
                  <a:cubicBezTo>
                    <a:pt x="126" y="32"/>
                    <a:pt x="125" y="40"/>
                    <a:pt x="125" y="47"/>
                  </a:cubicBezTo>
                  <a:cubicBezTo>
                    <a:pt x="122" y="50"/>
                    <a:pt x="122" y="50"/>
                    <a:pt x="122" y="50"/>
                  </a:cubicBezTo>
                  <a:cubicBezTo>
                    <a:pt x="120" y="47"/>
                    <a:pt x="116" y="46"/>
                    <a:pt x="111" y="4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6" name="Freeform 312"/>
            <p:cNvSpPr>
              <a:spLocks noEditPoints="1"/>
            </p:cNvSpPr>
            <p:nvPr userDrawn="1"/>
          </p:nvSpPr>
          <p:spPr bwMode="auto">
            <a:xfrm>
              <a:off x="4008438" y="4886325"/>
              <a:ext cx="87313" cy="101600"/>
            </a:xfrm>
            <a:custGeom>
              <a:avLst/>
              <a:gdLst>
                <a:gd name="T0" fmla="*/ 134 w 225"/>
                <a:gd name="T1" fmla="*/ 131 h 264"/>
                <a:gd name="T2" fmla="*/ 110 w 225"/>
                <a:gd name="T3" fmla="*/ 136 h 264"/>
                <a:gd name="T4" fmla="*/ 85 w 225"/>
                <a:gd name="T5" fmla="*/ 142 h 264"/>
                <a:gd name="T6" fmla="*/ 64 w 225"/>
                <a:gd name="T7" fmla="*/ 152 h 264"/>
                <a:gd name="T8" fmla="*/ 49 w 225"/>
                <a:gd name="T9" fmla="*/ 168 h 264"/>
                <a:gd name="T10" fmla="*/ 43 w 225"/>
                <a:gd name="T11" fmla="*/ 193 h 264"/>
                <a:gd name="T12" fmla="*/ 58 w 225"/>
                <a:gd name="T13" fmla="*/ 231 h 264"/>
                <a:gd name="T14" fmla="*/ 90 w 225"/>
                <a:gd name="T15" fmla="*/ 244 h 264"/>
                <a:gd name="T16" fmla="*/ 127 w 225"/>
                <a:gd name="T17" fmla="*/ 233 h 264"/>
                <a:gd name="T18" fmla="*/ 153 w 225"/>
                <a:gd name="T19" fmla="*/ 206 h 264"/>
                <a:gd name="T20" fmla="*/ 155 w 225"/>
                <a:gd name="T21" fmla="*/ 126 h 264"/>
                <a:gd name="T22" fmla="*/ 134 w 225"/>
                <a:gd name="T23" fmla="*/ 131 h 264"/>
                <a:gd name="T24" fmla="*/ 68 w 225"/>
                <a:gd name="T25" fmla="*/ 7 h 264"/>
                <a:gd name="T26" fmla="*/ 109 w 225"/>
                <a:gd name="T27" fmla="*/ 0 h 264"/>
                <a:gd name="T28" fmla="*/ 144 w 225"/>
                <a:gd name="T29" fmla="*/ 6 h 264"/>
                <a:gd name="T30" fmla="*/ 172 w 225"/>
                <a:gd name="T31" fmla="*/ 22 h 264"/>
                <a:gd name="T32" fmla="*/ 189 w 225"/>
                <a:gd name="T33" fmla="*/ 47 h 264"/>
                <a:gd name="T34" fmla="*/ 196 w 225"/>
                <a:gd name="T35" fmla="*/ 79 h 264"/>
                <a:gd name="T36" fmla="*/ 194 w 225"/>
                <a:gd name="T37" fmla="*/ 140 h 264"/>
                <a:gd name="T38" fmla="*/ 193 w 225"/>
                <a:gd name="T39" fmla="*/ 204 h 264"/>
                <a:gd name="T40" fmla="*/ 193 w 225"/>
                <a:gd name="T41" fmla="*/ 217 h 264"/>
                <a:gd name="T42" fmla="*/ 196 w 225"/>
                <a:gd name="T43" fmla="*/ 230 h 264"/>
                <a:gd name="T44" fmla="*/ 202 w 225"/>
                <a:gd name="T45" fmla="*/ 239 h 264"/>
                <a:gd name="T46" fmla="*/ 214 w 225"/>
                <a:gd name="T47" fmla="*/ 243 h 264"/>
                <a:gd name="T48" fmla="*/ 220 w 225"/>
                <a:gd name="T49" fmla="*/ 243 h 264"/>
                <a:gd name="T50" fmla="*/ 225 w 225"/>
                <a:gd name="T51" fmla="*/ 241 h 264"/>
                <a:gd name="T52" fmla="*/ 225 w 225"/>
                <a:gd name="T53" fmla="*/ 252 h 264"/>
                <a:gd name="T54" fmla="*/ 210 w 225"/>
                <a:gd name="T55" fmla="*/ 257 h 264"/>
                <a:gd name="T56" fmla="*/ 191 w 225"/>
                <a:gd name="T57" fmla="*/ 258 h 264"/>
                <a:gd name="T58" fmla="*/ 165 w 225"/>
                <a:gd name="T59" fmla="*/ 249 h 264"/>
                <a:gd name="T60" fmla="*/ 154 w 225"/>
                <a:gd name="T61" fmla="*/ 227 h 264"/>
                <a:gd name="T62" fmla="*/ 116 w 225"/>
                <a:gd name="T63" fmla="*/ 255 h 264"/>
                <a:gd name="T64" fmla="*/ 71 w 225"/>
                <a:gd name="T65" fmla="*/ 264 h 264"/>
                <a:gd name="T66" fmla="*/ 45 w 225"/>
                <a:gd name="T67" fmla="*/ 260 h 264"/>
                <a:gd name="T68" fmla="*/ 22 w 225"/>
                <a:gd name="T69" fmla="*/ 248 h 264"/>
                <a:gd name="T70" fmla="*/ 6 w 225"/>
                <a:gd name="T71" fmla="*/ 227 h 264"/>
                <a:gd name="T72" fmla="*/ 0 w 225"/>
                <a:gd name="T73" fmla="*/ 200 h 264"/>
                <a:gd name="T74" fmla="*/ 20 w 225"/>
                <a:gd name="T75" fmla="*/ 151 h 264"/>
                <a:gd name="T76" fmla="*/ 75 w 225"/>
                <a:gd name="T77" fmla="*/ 127 h 264"/>
                <a:gd name="T78" fmla="*/ 120 w 225"/>
                <a:gd name="T79" fmla="*/ 119 h 264"/>
                <a:gd name="T80" fmla="*/ 144 w 225"/>
                <a:gd name="T81" fmla="*/ 112 h 264"/>
                <a:gd name="T82" fmla="*/ 153 w 225"/>
                <a:gd name="T83" fmla="*/ 103 h 264"/>
                <a:gd name="T84" fmla="*/ 155 w 225"/>
                <a:gd name="T85" fmla="*/ 90 h 264"/>
                <a:gd name="T86" fmla="*/ 152 w 225"/>
                <a:gd name="T87" fmla="*/ 64 h 264"/>
                <a:gd name="T88" fmla="*/ 142 w 225"/>
                <a:gd name="T89" fmla="*/ 43 h 264"/>
                <a:gd name="T90" fmla="*/ 124 w 225"/>
                <a:gd name="T91" fmla="*/ 28 h 264"/>
                <a:gd name="T92" fmla="*/ 96 w 225"/>
                <a:gd name="T93" fmla="*/ 23 h 264"/>
                <a:gd name="T94" fmla="*/ 57 w 225"/>
                <a:gd name="T95" fmla="*/ 32 h 264"/>
                <a:gd name="T96" fmla="*/ 29 w 225"/>
                <a:gd name="T97" fmla="*/ 59 h 264"/>
                <a:gd name="T98" fmla="*/ 23 w 225"/>
                <a:gd name="T99" fmla="*/ 59 h 264"/>
                <a:gd name="T100" fmla="*/ 23 w 225"/>
                <a:gd name="T101" fmla="*/ 31 h 264"/>
                <a:gd name="T102" fmla="*/ 68 w 225"/>
                <a:gd name="T103" fmla="*/ 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5" h="264">
                  <a:moveTo>
                    <a:pt x="134" y="131"/>
                  </a:moveTo>
                  <a:cubicBezTo>
                    <a:pt x="126" y="133"/>
                    <a:pt x="118" y="134"/>
                    <a:pt x="110" y="136"/>
                  </a:cubicBezTo>
                  <a:cubicBezTo>
                    <a:pt x="101" y="138"/>
                    <a:pt x="93" y="140"/>
                    <a:pt x="85" y="142"/>
                  </a:cubicBezTo>
                  <a:cubicBezTo>
                    <a:pt x="77" y="145"/>
                    <a:pt x="70" y="148"/>
                    <a:pt x="64" y="152"/>
                  </a:cubicBezTo>
                  <a:cubicBezTo>
                    <a:pt x="58" y="157"/>
                    <a:pt x="53" y="162"/>
                    <a:pt x="49" y="168"/>
                  </a:cubicBezTo>
                  <a:cubicBezTo>
                    <a:pt x="45" y="175"/>
                    <a:pt x="43" y="183"/>
                    <a:pt x="43" y="193"/>
                  </a:cubicBezTo>
                  <a:cubicBezTo>
                    <a:pt x="43" y="210"/>
                    <a:pt x="48" y="223"/>
                    <a:pt x="58" y="231"/>
                  </a:cubicBezTo>
                  <a:cubicBezTo>
                    <a:pt x="67" y="240"/>
                    <a:pt x="78" y="244"/>
                    <a:pt x="90" y="244"/>
                  </a:cubicBezTo>
                  <a:cubicBezTo>
                    <a:pt x="103" y="244"/>
                    <a:pt x="116" y="240"/>
                    <a:pt x="127" y="233"/>
                  </a:cubicBezTo>
                  <a:cubicBezTo>
                    <a:pt x="138" y="225"/>
                    <a:pt x="147" y="216"/>
                    <a:pt x="153" y="206"/>
                  </a:cubicBezTo>
                  <a:cubicBezTo>
                    <a:pt x="155" y="126"/>
                    <a:pt x="155" y="126"/>
                    <a:pt x="155" y="126"/>
                  </a:cubicBezTo>
                  <a:cubicBezTo>
                    <a:pt x="149" y="128"/>
                    <a:pt x="142" y="130"/>
                    <a:pt x="134" y="131"/>
                  </a:cubicBezTo>
                  <a:close/>
                  <a:moveTo>
                    <a:pt x="68" y="7"/>
                  </a:moveTo>
                  <a:cubicBezTo>
                    <a:pt x="81" y="2"/>
                    <a:pt x="95" y="0"/>
                    <a:pt x="109" y="0"/>
                  </a:cubicBezTo>
                  <a:cubicBezTo>
                    <a:pt x="122" y="0"/>
                    <a:pt x="134" y="2"/>
                    <a:pt x="144" y="6"/>
                  </a:cubicBezTo>
                  <a:cubicBezTo>
                    <a:pt x="155" y="10"/>
                    <a:pt x="164" y="15"/>
                    <a:pt x="172" y="22"/>
                  </a:cubicBezTo>
                  <a:cubicBezTo>
                    <a:pt x="179" y="29"/>
                    <a:pt x="185" y="37"/>
                    <a:pt x="189" y="47"/>
                  </a:cubicBezTo>
                  <a:cubicBezTo>
                    <a:pt x="194" y="57"/>
                    <a:pt x="196" y="68"/>
                    <a:pt x="196" y="79"/>
                  </a:cubicBezTo>
                  <a:cubicBezTo>
                    <a:pt x="196" y="100"/>
                    <a:pt x="195" y="120"/>
                    <a:pt x="194" y="140"/>
                  </a:cubicBezTo>
                  <a:cubicBezTo>
                    <a:pt x="194" y="160"/>
                    <a:pt x="193" y="181"/>
                    <a:pt x="193" y="204"/>
                  </a:cubicBezTo>
                  <a:cubicBezTo>
                    <a:pt x="193" y="208"/>
                    <a:pt x="193" y="212"/>
                    <a:pt x="193" y="217"/>
                  </a:cubicBezTo>
                  <a:cubicBezTo>
                    <a:pt x="194" y="222"/>
                    <a:pt x="194" y="226"/>
                    <a:pt x="196" y="230"/>
                  </a:cubicBezTo>
                  <a:cubicBezTo>
                    <a:pt x="197" y="234"/>
                    <a:pt x="199" y="237"/>
                    <a:pt x="202" y="239"/>
                  </a:cubicBezTo>
                  <a:cubicBezTo>
                    <a:pt x="205" y="242"/>
                    <a:pt x="209" y="243"/>
                    <a:pt x="214" y="243"/>
                  </a:cubicBezTo>
                  <a:cubicBezTo>
                    <a:pt x="216" y="243"/>
                    <a:pt x="218" y="243"/>
                    <a:pt x="220" y="243"/>
                  </a:cubicBezTo>
                  <a:cubicBezTo>
                    <a:pt x="221" y="243"/>
                    <a:pt x="223" y="242"/>
                    <a:pt x="225" y="241"/>
                  </a:cubicBezTo>
                  <a:cubicBezTo>
                    <a:pt x="225" y="252"/>
                    <a:pt x="225" y="252"/>
                    <a:pt x="225" y="252"/>
                  </a:cubicBezTo>
                  <a:cubicBezTo>
                    <a:pt x="221" y="254"/>
                    <a:pt x="216" y="256"/>
                    <a:pt x="210" y="257"/>
                  </a:cubicBezTo>
                  <a:cubicBezTo>
                    <a:pt x="205" y="258"/>
                    <a:pt x="198" y="258"/>
                    <a:pt x="191" y="258"/>
                  </a:cubicBezTo>
                  <a:cubicBezTo>
                    <a:pt x="179" y="258"/>
                    <a:pt x="171" y="255"/>
                    <a:pt x="165" y="249"/>
                  </a:cubicBezTo>
                  <a:cubicBezTo>
                    <a:pt x="159" y="243"/>
                    <a:pt x="155" y="236"/>
                    <a:pt x="154" y="227"/>
                  </a:cubicBezTo>
                  <a:cubicBezTo>
                    <a:pt x="141" y="239"/>
                    <a:pt x="129" y="249"/>
                    <a:pt x="116" y="255"/>
                  </a:cubicBezTo>
                  <a:cubicBezTo>
                    <a:pt x="104" y="261"/>
                    <a:pt x="89" y="264"/>
                    <a:pt x="71" y="264"/>
                  </a:cubicBezTo>
                  <a:cubicBezTo>
                    <a:pt x="62" y="264"/>
                    <a:pt x="53" y="263"/>
                    <a:pt x="45" y="260"/>
                  </a:cubicBezTo>
                  <a:cubicBezTo>
                    <a:pt x="36" y="258"/>
                    <a:pt x="29" y="254"/>
                    <a:pt x="22" y="248"/>
                  </a:cubicBezTo>
                  <a:cubicBezTo>
                    <a:pt x="16" y="242"/>
                    <a:pt x="10" y="235"/>
                    <a:pt x="6" y="227"/>
                  </a:cubicBezTo>
                  <a:cubicBezTo>
                    <a:pt x="2" y="220"/>
                    <a:pt x="0" y="210"/>
                    <a:pt x="0" y="200"/>
                  </a:cubicBezTo>
                  <a:cubicBezTo>
                    <a:pt x="0" y="179"/>
                    <a:pt x="7" y="162"/>
                    <a:pt x="20" y="151"/>
                  </a:cubicBezTo>
                  <a:cubicBezTo>
                    <a:pt x="33" y="139"/>
                    <a:pt x="52" y="131"/>
                    <a:pt x="75" y="127"/>
                  </a:cubicBezTo>
                  <a:cubicBezTo>
                    <a:pt x="94" y="124"/>
                    <a:pt x="109" y="121"/>
                    <a:pt x="120" y="119"/>
                  </a:cubicBezTo>
                  <a:cubicBezTo>
                    <a:pt x="131" y="117"/>
                    <a:pt x="139" y="114"/>
                    <a:pt x="144" y="112"/>
                  </a:cubicBezTo>
                  <a:cubicBezTo>
                    <a:pt x="149" y="109"/>
                    <a:pt x="152" y="106"/>
                    <a:pt x="153" y="103"/>
                  </a:cubicBezTo>
                  <a:cubicBezTo>
                    <a:pt x="154" y="100"/>
                    <a:pt x="155" y="95"/>
                    <a:pt x="155" y="90"/>
                  </a:cubicBezTo>
                  <a:cubicBezTo>
                    <a:pt x="155" y="81"/>
                    <a:pt x="154" y="72"/>
                    <a:pt x="152" y="64"/>
                  </a:cubicBezTo>
                  <a:cubicBezTo>
                    <a:pt x="150" y="56"/>
                    <a:pt x="146" y="49"/>
                    <a:pt x="142" y="43"/>
                  </a:cubicBezTo>
                  <a:cubicBezTo>
                    <a:pt x="137" y="37"/>
                    <a:pt x="131" y="32"/>
                    <a:pt x="124" y="28"/>
                  </a:cubicBezTo>
                  <a:cubicBezTo>
                    <a:pt x="116" y="25"/>
                    <a:pt x="107" y="23"/>
                    <a:pt x="96" y="23"/>
                  </a:cubicBezTo>
                  <a:cubicBezTo>
                    <a:pt x="82" y="23"/>
                    <a:pt x="69" y="26"/>
                    <a:pt x="57" y="32"/>
                  </a:cubicBezTo>
                  <a:cubicBezTo>
                    <a:pt x="44" y="39"/>
                    <a:pt x="35" y="48"/>
                    <a:pt x="29" y="59"/>
                  </a:cubicBezTo>
                  <a:cubicBezTo>
                    <a:pt x="23" y="59"/>
                    <a:pt x="23" y="59"/>
                    <a:pt x="23" y="59"/>
                  </a:cubicBezTo>
                  <a:cubicBezTo>
                    <a:pt x="23" y="31"/>
                    <a:pt x="23" y="31"/>
                    <a:pt x="23" y="31"/>
                  </a:cubicBezTo>
                  <a:cubicBezTo>
                    <a:pt x="39" y="19"/>
                    <a:pt x="54" y="11"/>
                    <a:pt x="68" y="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7" name="Freeform 313"/>
            <p:cNvSpPr>
              <a:spLocks/>
            </p:cNvSpPr>
            <p:nvPr userDrawn="1"/>
          </p:nvSpPr>
          <p:spPr bwMode="auto">
            <a:xfrm>
              <a:off x="4117975" y="4862513"/>
              <a:ext cx="53975" cy="125413"/>
            </a:xfrm>
            <a:custGeom>
              <a:avLst/>
              <a:gdLst>
                <a:gd name="T0" fmla="*/ 79 w 139"/>
                <a:gd name="T1" fmla="*/ 0 h 329"/>
                <a:gd name="T2" fmla="*/ 77 w 139"/>
                <a:gd name="T3" fmla="*/ 39 h 329"/>
                <a:gd name="T4" fmla="*/ 75 w 139"/>
                <a:gd name="T5" fmla="*/ 78 h 329"/>
                <a:gd name="T6" fmla="*/ 97 w 139"/>
                <a:gd name="T7" fmla="*/ 78 h 329"/>
                <a:gd name="T8" fmla="*/ 131 w 139"/>
                <a:gd name="T9" fmla="*/ 76 h 329"/>
                <a:gd name="T10" fmla="*/ 131 w 139"/>
                <a:gd name="T11" fmla="*/ 82 h 329"/>
                <a:gd name="T12" fmla="*/ 131 w 139"/>
                <a:gd name="T13" fmla="*/ 87 h 329"/>
                <a:gd name="T14" fmla="*/ 131 w 139"/>
                <a:gd name="T15" fmla="*/ 93 h 329"/>
                <a:gd name="T16" fmla="*/ 131 w 139"/>
                <a:gd name="T17" fmla="*/ 99 h 329"/>
                <a:gd name="T18" fmla="*/ 117 w 139"/>
                <a:gd name="T19" fmla="*/ 98 h 329"/>
                <a:gd name="T20" fmla="*/ 101 w 139"/>
                <a:gd name="T21" fmla="*/ 98 h 329"/>
                <a:gd name="T22" fmla="*/ 75 w 139"/>
                <a:gd name="T23" fmla="*/ 98 h 329"/>
                <a:gd name="T24" fmla="*/ 74 w 139"/>
                <a:gd name="T25" fmla="*/ 115 h 329"/>
                <a:gd name="T26" fmla="*/ 72 w 139"/>
                <a:gd name="T27" fmla="*/ 150 h 329"/>
                <a:gd name="T28" fmla="*/ 72 w 139"/>
                <a:gd name="T29" fmla="*/ 193 h 329"/>
                <a:gd name="T30" fmla="*/ 71 w 139"/>
                <a:gd name="T31" fmla="*/ 233 h 329"/>
                <a:gd name="T32" fmla="*/ 72 w 139"/>
                <a:gd name="T33" fmla="*/ 262 h 329"/>
                <a:gd name="T34" fmla="*/ 77 w 139"/>
                <a:gd name="T35" fmla="*/ 288 h 329"/>
                <a:gd name="T36" fmla="*/ 90 w 139"/>
                <a:gd name="T37" fmla="*/ 306 h 329"/>
                <a:gd name="T38" fmla="*/ 115 w 139"/>
                <a:gd name="T39" fmla="*/ 313 h 329"/>
                <a:gd name="T40" fmla="*/ 126 w 139"/>
                <a:gd name="T41" fmla="*/ 312 h 329"/>
                <a:gd name="T42" fmla="*/ 139 w 139"/>
                <a:gd name="T43" fmla="*/ 310 h 329"/>
                <a:gd name="T44" fmla="*/ 139 w 139"/>
                <a:gd name="T45" fmla="*/ 323 h 329"/>
                <a:gd name="T46" fmla="*/ 119 w 139"/>
                <a:gd name="T47" fmla="*/ 327 h 329"/>
                <a:gd name="T48" fmla="*/ 98 w 139"/>
                <a:gd name="T49" fmla="*/ 329 h 329"/>
                <a:gd name="T50" fmla="*/ 48 w 139"/>
                <a:gd name="T51" fmla="*/ 312 h 329"/>
                <a:gd name="T52" fmla="*/ 32 w 139"/>
                <a:gd name="T53" fmla="*/ 264 h 329"/>
                <a:gd name="T54" fmla="*/ 33 w 139"/>
                <a:gd name="T55" fmla="*/ 233 h 329"/>
                <a:gd name="T56" fmla="*/ 34 w 139"/>
                <a:gd name="T57" fmla="*/ 196 h 329"/>
                <a:gd name="T58" fmla="*/ 35 w 139"/>
                <a:gd name="T59" fmla="*/ 152 h 329"/>
                <a:gd name="T60" fmla="*/ 36 w 139"/>
                <a:gd name="T61" fmla="*/ 98 h 329"/>
                <a:gd name="T62" fmla="*/ 19 w 139"/>
                <a:gd name="T63" fmla="*/ 98 h 329"/>
                <a:gd name="T64" fmla="*/ 10 w 139"/>
                <a:gd name="T65" fmla="*/ 98 h 329"/>
                <a:gd name="T66" fmla="*/ 0 w 139"/>
                <a:gd name="T67" fmla="*/ 99 h 329"/>
                <a:gd name="T68" fmla="*/ 1 w 139"/>
                <a:gd name="T69" fmla="*/ 92 h 329"/>
                <a:gd name="T70" fmla="*/ 1 w 139"/>
                <a:gd name="T71" fmla="*/ 86 h 329"/>
                <a:gd name="T72" fmla="*/ 1 w 139"/>
                <a:gd name="T73" fmla="*/ 81 h 329"/>
                <a:gd name="T74" fmla="*/ 0 w 139"/>
                <a:gd name="T75" fmla="*/ 75 h 329"/>
                <a:gd name="T76" fmla="*/ 35 w 139"/>
                <a:gd name="T77" fmla="*/ 77 h 329"/>
                <a:gd name="T78" fmla="*/ 34 w 139"/>
                <a:gd name="T79" fmla="*/ 51 h 329"/>
                <a:gd name="T80" fmla="*/ 33 w 139"/>
                <a:gd name="T81" fmla="*/ 18 h 329"/>
                <a:gd name="T82" fmla="*/ 76 w 139"/>
                <a:gd name="T83" fmla="*/ 0 h 329"/>
                <a:gd name="T84" fmla="*/ 79 w 139"/>
                <a:gd name="T8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329">
                  <a:moveTo>
                    <a:pt x="79" y="0"/>
                  </a:moveTo>
                  <a:cubicBezTo>
                    <a:pt x="78" y="13"/>
                    <a:pt x="77" y="26"/>
                    <a:pt x="77" y="39"/>
                  </a:cubicBezTo>
                  <a:cubicBezTo>
                    <a:pt x="76" y="52"/>
                    <a:pt x="76" y="65"/>
                    <a:pt x="75" y="78"/>
                  </a:cubicBezTo>
                  <a:cubicBezTo>
                    <a:pt x="79" y="78"/>
                    <a:pt x="86" y="78"/>
                    <a:pt x="97" y="78"/>
                  </a:cubicBezTo>
                  <a:cubicBezTo>
                    <a:pt x="107" y="77"/>
                    <a:pt x="119" y="77"/>
                    <a:pt x="131" y="76"/>
                  </a:cubicBezTo>
                  <a:cubicBezTo>
                    <a:pt x="131" y="77"/>
                    <a:pt x="131" y="79"/>
                    <a:pt x="131" y="82"/>
                  </a:cubicBezTo>
                  <a:cubicBezTo>
                    <a:pt x="131" y="87"/>
                    <a:pt x="131" y="87"/>
                    <a:pt x="131" y="87"/>
                  </a:cubicBezTo>
                  <a:cubicBezTo>
                    <a:pt x="131" y="93"/>
                    <a:pt x="131" y="93"/>
                    <a:pt x="131" y="93"/>
                  </a:cubicBezTo>
                  <a:cubicBezTo>
                    <a:pt x="131" y="96"/>
                    <a:pt x="131" y="98"/>
                    <a:pt x="131" y="99"/>
                  </a:cubicBezTo>
                  <a:cubicBezTo>
                    <a:pt x="127" y="98"/>
                    <a:pt x="122" y="98"/>
                    <a:pt x="117" y="98"/>
                  </a:cubicBezTo>
                  <a:cubicBezTo>
                    <a:pt x="112" y="98"/>
                    <a:pt x="107" y="98"/>
                    <a:pt x="101" y="98"/>
                  </a:cubicBezTo>
                  <a:cubicBezTo>
                    <a:pt x="75" y="98"/>
                    <a:pt x="75" y="98"/>
                    <a:pt x="75" y="98"/>
                  </a:cubicBezTo>
                  <a:cubicBezTo>
                    <a:pt x="74" y="99"/>
                    <a:pt x="74" y="105"/>
                    <a:pt x="74" y="115"/>
                  </a:cubicBezTo>
                  <a:cubicBezTo>
                    <a:pt x="73" y="125"/>
                    <a:pt x="73" y="137"/>
                    <a:pt x="72" y="150"/>
                  </a:cubicBezTo>
                  <a:cubicBezTo>
                    <a:pt x="72" y="164"/>
                    <a:pt x="72" y="178"/>
                    <a:pt x="72" y="193"/>
                  </a:cubicBezTo>
                  <a:cubicBezTo>
                    <a:pt x="72" y="208"/>
                    <a:pt x="71" y="221"/>
                    <a:pt x="71" y="233"/>
                  </a:cubicBezTo>
                  <a:cubicBezTo>
                    <a:pt x="71" y="243"/>
                    <a:pt x="72" y="253"/>
                    <a:pt x="72" y="262"/>
                  </a:cubicBezTo>
                  <a:cubicBezTo>
                    <a:pt x="73" y="272"/>
                    <a:pt x="75" y="280"/>
                    <a:pt x="77" y="288"/>
                  </a:cubicBezTo>
                  <a:cubicBezTo>
                    <a:pt x="80" y="295"/>
                    <a:pt x="84" y="302"/>
                    <a:pt x="90" y="306"/>
                  </a:cubicBezTo>
                  <a:cubicBezTo>
                    <a:pt x="96" y="311"/>
                    <a:pt x="104" y="313"/>
                    <a:pt x="115" y="313"/>
                  </a:cubicBezTo>
                  <a:cubicBezTo>
                    <a:pt x="117" y="313"/>
                    <a:pt x="121" y="313"/>
                    <a:pt x="126" y="312"/>
                  </a:cubicBezTo>
                  <a:cubicBezTo>
                    <a:pt x="131" y="312"/>
                    <a:pt x="135" y="311"/>
                    <a:pt x="139" y="310"/>
                  </a:cubicBezTo>
                  <a:cubicBezTo>
                    <a:pt x="139" y="323"/>
                    <a:pt x="139" y="323"/>
                    <a:pt x="139" y="323"/>
                  </a:cubicBezTo>
                  <a:cubicBezTo>
                    <a:pt x="133" y="324"/>
                    <a:pt x="126" y="325"/>
                    <a:pt x="119" y="327"/>
                  </a:cubicBezTo>
                  <a:cubicBezTo>
                    <a:pt x="111" y="328"/>
                    <a:pt x="104" y="329"/>
                    <a:pt x="98" y="329"/>
                  </a:cubicBezTo>
                  <a:cubicBezTo>
                    <a:pt x="75" y="329"/>
                    <a:pt x="59" y="323"/>
                    <a:pt x="48" y="312"/>
                  </a:cubicBezTo>
                  <a:cubicBezTo>
                    <a:pt x="38" y="301"/>
                    <a:pt x="32" y="285"/>
                    <a:pt x="32" y="264"/>
                  </a:cubicBezTo>
                  <a:cubicBezTo>
                    <a:pt x="32" y="254"/>
                    <a:pt x="33" y="244"/>
                    <a:pt x="33" y="233"/>
                  </a:cubicBezTo>
                  <a:cubicBezTo>
                    <a:pt x="33" y="222"/>
                    <a:pt x="34" y="209"/>
                    <a:pt x="34" y="196"/>
                  </a:cubicBezTo>
                  <a:cubicBezTo>
                    <a:pt x="35" y="183"/>
                    <a:pt x="35" y="168"/>
                    <a:pt x="35" y="152"/>
                  </a:cubicBezTo>
                  <a:cubicBezTo>
                    <a:pt x="36" y="136"/>
                    <a:pt x="36" y="118"/>
                    <a:pt x="36" y="98"/>
                  </a:cubicBezTo>
                  <a:cubicBezTo>
                    <a:pt x="19" y="98"/>
                    <a:pt x="19" y="98"/>
                    <a:pt x="19" y="98"/>
                  </a:cubicBezTo>
                  <a:cubicBezTo>
                    <a:pt x="16" y="98"/>
                    <a:pt x="13" y="98"/>
                    <a:pt x="10" y="98"/>
                  </a:cubicBezTo>
                  <a:cubicBezTo>
                    <a:pt x="7" y="98"/>
                    <a:pt x="3" y="98"/>
                    <a:pt x="0" y="99"/>
                  </a:cubicBezTo>
                  <a:cubicBezTo>
                    <a:pt x="0" y="96"/>
                    <a:pt x="0" y="94"/>
                    <a:pt x="1" y="92"/>
                  </a:cubicBezTo>
                  <a:cubicBezTo>
                    <a:pt x="1" y="90"/>
                    <a:pt x="1" y="88"/>
                    <a:pt x="1" y="86"/>
                  </a:cubicBezTo>
                  <a:cubicBezTo>
                    <a:pt x="1" y="84"/>
                    <a:pt x="1" y="83"/>
                    <a:pt x="1" y="81"/>
                  </a:cubicBezTo>
                  <a:cubicBezTo>
                    <a:pt x="0" y="79"/>
                    <a:pt x="0" y="77"/>
                    <a:pt x="0" y="75"/>
                  </a:cubicBezTo>
                  <a:cubicBezTo>
                    <a:pt x="16" y="76"/>
                    <a:pt x="27" y="77"/>
                    <a:pt x="35" y="77"/>
                  </a:cubicBezTo>
                  <a:cubicBezTo>
                    <a:pt x="35" y="70"/>
                    <a:pt x="34" y="61"/>
                    <a:pt x="34" y="51"/>
                  </a:cubicBezTo>
                  <a:cubicBezTo>
                    <a:pt x="34" y="40"/>
                    <a:pt x="34" y="29"/>
                    <a:pt x="33" y="18"/>
                  </a:cubicBezTo>
                  <a:cubicBezTo>
                    <a:pt x="76" y="0"/>
                    <a:pt x="76" y="0"/>
                    <a:pt x="76" y="0"/>
                  </a:cubicBezTo>
                  <a:lnTo>
                    <a:pt x="7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8" name="Freeform 314"/>
            <p:cNvSpPr>
              <a:spLocks noEditPoints="1"/>
            </p:cNvSpPr>
            <p:nvPr userDrawn="1"/>
          </p:nvSpPr>
          <p:spPr bwMode="auto">
            <a:xfrm>
              <a:off x="4191000" y="4886325"/>
              <a:ext cx="88900" cy="101600"/>
            </a:xfrm>
            <a:custGeom>
              <a:avLst/>
              <a:gdLst>
                <a:gd name="T0" fmla="*/ 89 w 231"/>
                <a:gd name="T1" fmla="*/ 26 h 264"/>
                <a:gd name="T2" fmla="*/ 67 w 231"/>
                <a:gd name="T3" fmla="*/ 49 h 264"/>
                <a:gd name="T4" fmla="*/ 54 w 231"/>
                <a:gd name="T5" fmla="*/ 79 h 264"/>
                <a:gd name="T6" fmla="*/ 48 w 231"/>
                <a:gd name="T7" fmla="*/ 109 h 264"/>
                <a:gd name="T8" fmla="*/ 82 w 231"/>
                <a:gd name="T9" fmla="*/ 110 h 264"/>
                <a:gd name="T10" fmla="*/ 117 w 231"/>
                <a:gd name="T11" fmla="*/ 111 h 264"/>
                <a:gd name="T12" fmla="*/ 153 w 231"/>
                <a:gd name="T13" fmla="*/ 110 h 264"/>
                <a:gd name="T14" fmla="*/ 188 w 231"/>
                <a:gd name="T15" fmla="*/ 109 h 264"/>
                <a:gd name="T16" fmla="*/ 185 w 231"/>
                <a:gd name="T17" fmla="*/ 79 h 264"/>
                <a:gd name="T18" fmla="*/ 176 w 231"/>
                <a:gd name="T19" fmla="*/ 49 h 264"/>
                <a:gd name="T20" fmla="*/ 156 w 231"/>
                <a:gd name="T21" fmla="*/ 26 h 264"/>
                <a:gd name="T22" fmla="*/ 122 w 231"/>
                <a:gd name="T23" fmla="*/ 17 h 264"/>
                <a:gd name="T24" fmla="*/ 89 w 231"/>
                <a:gd name="T25" fmla="*/ 26 h 264"/>
                <a:gd name="T26" fmla="*/ 31 w 231"/>
                <a:gd name="T27" fmla="*/ 38 h 264"/>
                <a:gd name="T28" fmla="*/ 121 w 231"/>
                <a:gd name="T29" fmla="*/ 0 h 264"/>
                <a:gd name="T30" fmla="*/ 170 w 231"/>
                <a:gd name="T31" fmla="*/ 9 h 264"/>
                <a:gd name="T32" fmla="*/ 204 w 231"/>
                <a:gd name="T33" fmla="*/ 32 h 264"/>
                <a:gd name="T34" fmla="*/ 224 w 231"/>
                <a:gd name="T35" fmla="*/ 67 h 264"/>
                <a:gd name="T36" fmla="*/ 231 w 231"/>
                <a:gd name="T37" fmla="*/ 109 h 264"/>
                <a:gd name="T38" fmla="*/ 231 w 231"/>
                <a:gd name="T39" fmla="*/ 119 h 264"/>
                <a:gd name="T40" fmla="*/ 230 w 231"/>
                <a:gd name="T41" fmla="*/ 129 h 264"/>
                <a:gd name="T42" fmla="*/ 173 w 231"/>
                <a:gd name="T43" fmla="*/ 128 h 264"/>
                <a:gd name="T44" fmla="*/ 117 w 231"/>
                <a:gd name="T45" fmla="*/ 128 h 264"/>
                <a:gd name="T46" fmla="*/ 82 w 231"/>
                <a:gd name="T47" fmla="*/ 128 h 264"/>
                <a:gd name="T48" fmla="*/ 47 w 231"/>
                <a:gd name="T49" fmla="*/ 129 h 264"/>
                <a:gd name="T50" fmla="*/ 46 w 231"/>
                <a:gd name="T51" fmla="*/ 137 h 264"/>
                <a:gd name="T52" fmla="*/ 46 w 231"/>
                <a:gd name="T53" fmla="*/ 144 h 264"/>
                <a:gd name="T54" fmla="*/ 53 w 231"/>
                <a:gd name="T55" fmla="*/ 184 h 264"/>
                <a:gd name="T56" fmla="*/ 70 w 231"/>
                <a:gd name="T57" fmla="*/ 215 h 264"/>
                <a:gd name="T58" fmla="*/ 99 w 231"/>
                <a:gd name="T59" fmla="*/ 236 h 264"/>
                <a:gd name="T60" fmla="*/ 138 w 231"/>
                <a:gd name="T61" fmla="*/ 244 h 264"/>
                <a:gd name="T62" fmla="*/ 160 w 231"/>
                <a:gd name="T63" fmla="*/ 241 h 264"/>
                <a:gd name="T64" fmla="*/ 182 w 231"/>
                <a:gd name="T65" fmla="*/ 233 h 264"/>
                <a:gd name="T66" fmla="*/ 202 w 231"/>
                <a:gd name="T67" fmla="*/ 221 h 264"/>
                <a:gd name="T68" fmla="*/ 218 w 231"/>
                <a:gd name="T69" fmla="*/ 205 h 264"/>
                <a:gd name="T70" fmla="*/ 221 w 231"/>
                <a:gd name="T71" fmla="*/ 207 h 264"/>
                <a:gd name="T72" fmla="*/ 217 w 231"/>
                <a:gd name="T73" fmla="*/ 233 h 264"/>
                <a:gd name="T74" fmla="*/ 178 w 231"/>
                <a:gd name="T75" fmla="*/ 255 h 264"/>
                <a:gd name="T76" fmla="*/ 129 w 231"/>
                <a:gd name="T77" fmla="*/ 264 h 264"/>
                <a:gd name="T78" fmla="*/ 76 w 231"/>
                <a:gd name="T79" fmla="*/ 255 h 264"/>
                <a:gd name="T80" fmla="*/ 36 w 231"/>
                <a:gd name="T81" fmla="*/ 230 h 264"/>
                <a:gd name="T82" fmla="*/ 9 w 231"/>
                <a:gd name="T83" fmla="*/ 190 h 264"/>
                <a:gd name="T84" fmla="*/ 0 w 231"/>
                <a:gd name="T85" fmla="*/ 140 h 264"/>
                <a:gd name="T86" fmla="*/ 31 w 231"/>
                <a:gd name="T87" fmla="*/ 3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1" h="264">
                  <a:moveTo>
                    <a:pt x="89" y="26"/>
                  </a:moveTo>
                  <a:cubicBezTo>
                    <a:pt x="80" y="32"/>
                    <a:pt x="73" y="40"/>
                    <a:pt x="67" y="49"/>
                  </a:cubicBezTo>
                  <a:cubicBezTo>
                    <a:pt x="61" y="58"/>
                    <a:pt x="57" y="68"/>
                    <a:pt x="54" y="79"/>
                  </a:cubicBezTo>
                  <a:cubicBezTo>
                    <a:pt x="51" y="89"/>
                    <a:pt x="49" y="100"/>
                    <a:pt x="48" y="109"/>
                  </a:cubicBezTo>
                  <a:cubicBezTo>
                    <a:pt x="59" y="110"/>
                    <a:pt x="70" y="110"/>
                    <a:pt x="82" y="110"/>
                  </a:cubicBezTo>
                  <a:cubicBezTo>
                    <a:pt x="94" y="111"/>
                    <a:pt x="106" y="111"/>
                    <a:pt x="117" y="111"/>
                  </a:cubicBezTo>
                  <a:cubicBezTo>
                    <a:pt x="129" y="111"/>
                    <a:pt x="141" y="111"/>
                    <a:pt x="153" y="110"/>
                  </a:cubicBezTo>
                  <a:cubicBezTo>
                    <a:pt x="165" y="110"/>
                    <a:pt x="176" y="110"/>
                    <a:pt x="188" y="109"/>
                  </a:cubicBezTo>
                  <a:cubicBezTo>
                    <a:pt x="188" y="100"/>
                    <a:pt x="187" y="90"/>
                    <a:pt x="185" y="79"/>
                  </a:cubicBezTo>
                  <a:cubicBezTo>
                    <a:pt x="184" y="68"/>
                    <a:pt x="181" y="58"/>
                    <a:pt x="176" y="49"/>
                  </a:cubicBezTo>
                  <a:cubicBezTo>
                    <a:pt x="171" y="40"/>
                    <a:pt x="164" y="32"/>
                    <a:pt x="156" y="26"/>
                  </a:cubicBezTo>
                  <a:cubicBezTo>
                    <a:pt x="147" y="20"/>
                    <a:pt x="136" y="17"/>
                    <a:pt x="122" y="17"/>
                  </a:cubicBezTo>
                  <a:cubicBezTo>
                    <a:pt x="109" y="17"/>
                    <a:pt x="98" y="20"/>
                    <a:pt x="89" y="26"/>
                  </a:cubicBezTo>
                  <a:close/>
                  <a:moveTo>
                    <a:pt x="31" y="38"/>
                  </a:moveTo>
                  <a:cubicBezTo>
                    <a:pt x="52" y="13"/>
                    <a:pt x="82" y="0"/>
                    <a:pt x="121" y="0"/>
                  </a:cubicBezTo>
                  <a:cubicBezTo>
                    <a:pt x="140" y="0"/>
                    <a:pt x="156" y="3"/>
                    <a:pt x="170" y="9"/>
                  </a:cubicBezTo>
                  <a:cubicBezTo>
                    <a:pt x="183" y="15"/>
                    <a:pt x="195" y="23"/>
                    <a:pt x="204" y="32"/>
                  </a:cubicBezTo>
                  <a:cubicBezTo>
                    <a:pt x="213" y="42"/>
                    <a:pt x="220" y="54"/>
                    <a:pt x="224" y="67"/>
                  </a:cubicBezTo>
                  <a:cubicBezTo>
                    <a:pt x="229" y="80"/>
                    <a:pt x="231" y="94"/>
                    <a:pt x="231" y="109"/>
                  </a:cubicBezTo>
                  <a:cubicBezTo>
                    <a:pt x="231" y="112"/>
                    <a:pt x="231" y="116"/>
                    <a:pt x="231" y="119"/>
                  </a:cubicBezTo>
                  <a:cubicBezTo>
                    <a:pt x="231" y="122"/>
                    <a:pt x="230" y="126"/>
                    <a:pt x="230" y="129"/>
                  </a:cubicBezTo>
                  <a:cubicBezTo>
                    <a:pt x="211" y="129"/>
                    <a:pt x="192" y="128"/>
                    <a:pt x="173" y="128"/>
                  </a:cubicBezTo>
                  <a:cubicBezTo>
                    <a:pt x="155" y="128"/>
                    <a:pt x="136" y="128"/>
                    <a:pt x="117" y="128"/>
                  </a:cubicBezTo>
                  <a:cubicBezTo>
                    <a:pt x="105" y="128"/>
                    <a:pt x="93" y="128"/>
                    <a:pt x="82" y="128"/>
                  </a:cubicBezTo>
                  <a:cubicBezTo>
                    <a:pt x="71" y="128"/>
                    <a:pt x="59" y="129"/>
                    <a:pt x="47" y="129"/>
                  </a:cubicBezTo>
                  <a:cubicBezTo>
                    <a:pt x="47" y="131"/>
                    <a:pt x="46" y="134"/>
                    <a:pt x="46" y="137"/>
                  </a:cubicBezTo>
                  <a:cubicBezTo>
                    <a:pt x="46" y="144"/>
                    <a:pt x="46" y="144"/>
                    <a:pt x="46" y="144"/>
                  </a:cubicBezTo>
                  <a:cubicBezTo>
                    <a:pt x="46" y="158"/>
                    <a:pt x="48" y="171"/>
                    <a:pt x="53" y="184"/>
                  </a:cubicBezTo>
                  <a:cubicBezTo>
                    <a:pt x="57" y="196"/>
                    <a:pt x="63" y="206"/>
                    <a:pt x="70" y="215"/>
                  </a:cubicBezTo>
                  <a:cubicBezTo>
                    <a:pt x="78" y="224"/>
                    <a:pt x="88" y="231"/>
                    <a:pt x="99" y="236"/>
                  </a:cubicBezTo>
                  <a:cubicBezTo>
                    <a:pt x="110" y="241"/>
                    <a:pt x="123" y="244"/>
                    <a:pt x="138" y="244"/>
                  </a:cubicBezTo>
                  <a:cubicBezTo>
                    <a:pt x="145" y="244"/>
                    <a:pt x="153" y="243"/>
                    <a:pt x="160" y="241"/>
                  </a:cubicBezTo>
                  <a:cubicBezTo>
                    <a:pt x="167" y="239"/>
                    <a:pt x="175" y="236"/>
                    <a:pt x="182" y="233"/>
                  </a:cubicBezTo>
                  <a:cubicBezTo>
                    <a:pt x="189" y="229"/>
                    <a:pt x="195" y="225"/>
                    <a:pt x="202" y="221"/>
                  </a:cubicBezTo>
                  <a:cubicBezTo>
                    <a:pt x="208" y="216"/>
                    <a:pt x="213" y="211"/>
                    <a:pt x="218" y="205"/>
                  </a:cubicBezTo>
                  <a:cubicBezTo>
                    <a:pt x="221" y="207"/>
                    <a:pt x="221" y="207"/>
                    <a:pt x="221" y="207"/>
                  </a:cubicBezTo>
                  <a:cubicBezTo>
                    <a:pt x="217" y="233"/>
                    <a:pt x="217" y="233"/>
                    <a:pt x="217" y="233"/>
                  </a:cubicBezTo>
                  <a:cubicBezTo>
                    <a:pt x="207" y="242"/>
                    <a:pt x="194" y="249"/>
                    <a:pt x="178" y="255"/>
                  </a:cubicBezTo>
                  <a:cubicBezTo>
                    <a:pt x="162" y="261"/>
                    <a:pt x="146" y="264"/>
                    <a:pt x="129" y="264"/>
                  </a:cubicBezTo>
                  <a:cubicBezTo>
                    <a:pt x="110" y="264"/>
                    <a:pt x="92" y="261"/>
                    <a:pt x="76" y="255"/>
                  </a:cubicBezTo>
                  <a:cubicBezTo>
                    <a:pt x="61" y="249"/>
                    <a:pt x="47" y="241"/>
                    <a:pt x="36" y="230"/>
                  </a:cubicBezTo>
                  <a:cubicBezTo>
                    <a:pt x="24" y="218"/>
                    <a:pt x="15" y="205"/>
                    <a:pt x="9" y="190"/>
                  </a:cubicBezTo>
                  <a:cubicBezTo>
                    <a:pt x="3" y="175"/>
                    <a:pt x="0" y="158"/>
                    <a:pt x="0" y="140"/>
                  </a:cubicBezTo>
                  <a:cubicBezTo>
                    <a:pt x="0" y="97"/>
                    <a:pt x="10" y="62"/>
                    <a:pt x="31" y="3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59" name="Freeform 315"/>
            <p:cNvSpPr>
              <a:spLocks noEditPoints="1"/>
            </p:cNvSpPr>
            <p:nvPr userDrawn="1"/>
          </p:nvSpPr>
          <p:spPr bwMode="auto">
            <a:xfrm>
              <a:off x="4305300" y="4886325"/>
              <a:ext cx="92075" cy="153988"/>
            </a:xfrm>
            <a:custGeom>
              <a:avLst/>
              <a:gdLst>
                <a:gd name="T0" fmla="*/ 112 w 238"/>
                <a:gd name="T1" fmla="*/ 15 h 400"/>
                <a:gd name="T2" fmla="*/ 51 w 238"/>
                <a:gd name="T3" fmla="*/ 87 h 400"/>
                <a:gd name="T4" fmla="*/ 111 w 238"/>
                <a:gd name="T5" fmla="*/ 159 h 400"/>
                <a:gd name="T6" fmla="*/ 156 w 238"/>
                <a:gd name="T7" fmla="*/ 137 h 400"/>
                <a:gd name="T8" fmla="*/ 170 w 238"/>
                <a:gd name="T9" fmla="*/ 84 h 400"/>
                <a:gd name="T10" fmla="*/ 180 w 238"/>
                <a:gd name="T11" fmla="*/ 270 h 400"/>
                <a:gd name="T12" fmla="*/ 56 w 238"/>
                <a:gd name="T13" fmla="*/ 270 h 400"/>
                <a:gd name="T14" fmla="*/ 40 w 238"/>
                <a:gd name="T15" fmla="*/ 348 h 400"/>
                <a:gd name="T16" fmla="*/ 82 w 238"/>
                <a:gd name="T17" fmla="*/ 381 h 400"/>
                <a:gd name="T18" fmla="*/ 144 w 238"/>
                <a:gd name="T19" fmla="*/ 380 h 400"/>
                <a:gd name="T20" fmla="*/ 191 w 238"/>
                <a:gd name="T21" fmla="*/ 346 h 400"/>
                <a:gd name="T22" fmla="*/ 180 w 238"/>
                <a:gd name="T23" fmla="*/ 270 h 400"/>
                <a:gd name="T24" fmla="*/ 39 w 238"/>
                <a:gd name="T25" fmla="*/ 22 h 400"/>
                <a:gd name="T26" fmla="*/ 111 w 238"/>
                <a:gd name="T27" fmla="*/ 0 h 400"/>
                <a:gd name="T28" fmla="*/ 154 w 238"/>
                <a:gd name="T29" fmla="*/ 2 h 400"/>
                <a:gd name="T30" fmla="*/ 192 w 238"/>
                <a:gd name="T31" fmla="*/ 4 h 400"/>
                <a:gd name="T32" fmla="*/ 234 w 238"/>
                <a:gd name="T33" fmla="*/ 8 h 400"/>
                <a:gd name="T34" fmla="*/ 234 w 238"/>
                <a:gd name="T35" fmla="*/ 19 h 400"/>
                <a:gd name="T36" fmla="*/ 205 w 238"/>
                <a:gd name="T37" fmla="*/ 22 h 400"/>
                <a:gd name="T38" fmla="*/ 175 w 238"/>
                <a:gd name="T39" fmla="*/ 21 h 400"/>
                <a:gd name="T40" fmla="*/ 211 w 238"/>
                <a:gd name="T41" fmla="*/ 88 h 400"/>
                <a:gd name="T42" fmla="*/ 112 w 238"/>
                <a:gd name="T43" fmla="*/ 173 h 400"/>
                <a:gd name="T44" fmla="*/ 83 w 238"/>
                <a:gd name="T45" fmla="*/ 172 h 400"/>
                <a:gd name="T46" fmla="*/ 57 w 238"/>
                <a:gd name="T47" fmla="*/ 197 h 400"/>
                <a:gd name="T48" fmla="*/ 88 w 238"/>
                <a:gd name="T49" fmla="*/ 224 h 400"/>
                <a:gd name="T50" fmla="*/ 147 w 238"/>
                <a:gd name="T51" fmla="*/ 226 h 400"/>
                <a:gd name="T52" fmla="*/ 217 w 238"/>
                <a:gd name="T53" fmla="*/ 246 h 400"/>
                <a:gd name="T54" fmla="*/ 238 w 238"/>
                <a:gd name="T55" fmla="*/ 292 h 400"/>
                <a:gd name="T56" fmla="*/ 208 w 238"/>
                <a:gd name="T57" fmla="*/ 365 h 400"/>
                <a:gd name="T58" fmla="*/ 112 w 238"/>
                <a:gd name="T59" fmla="*/ 400 h 400"/>
                <a:gd name="T60" fmla="*/ 0 w 238"/>
                <a:gd name="T61" fmla="*/ 323 h 400"/>
                <a:gd name="T62" fmla="*/ 18 w 238"/>
                <a:gd name="T63" fmla="*/ 277 h 400"/>
                <a:gd name="T64" fmla="*/ 57 w 238"/>
                <a:gd name="T65" fmla="*/ 255 h 400"/>
                <a:gd name="T66" fmla="*/ 32 w 238"/>
                <a:gd name="T67" fmla="*/ 238 h 400"/>
                <a:gd name="T68" fmla="*/ 27 w 238"/>
                <a:gd name="T69" fmla="*/ 195 h 400"/>
                <a:gd name="T70" fmla="*/ 48 w 238"/>
                <a:gd name="T71" fmla="*/ 172 h 400"/>
                <a:gd name="T72" fmla="*/ 62 w 238"/>
                <a:gd name="T73" fmla="*/ 166 h 400"/>
                <a:gd name="T74" fmla="*/ 9 w 238"/>
                <a:gd name="T75" fmla="*/ 8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8" h="400">
                  <a:moveTo>
                    <a:pt x="154" y="33"/>
                  </a:moveTo>
                  <a:cubicBezTo>
                    <a:pt x="143" y="21"/>
                    <a:pt x="129" y="15"/>
                    <a:pt x="112" y="15"/>
                  </a:cubicBezTo>
                  <a:cubicBezTo>
                    <a:pt x="93" y="15"/>
                    <a:pt x="78" y="22"/>
                    <a:pt x="67" y="35"/>
                  </a:cubicBezTo>
                  <a:cubicBezTo>
                    <a:pt x="56" y="48"/>
                    <a:pt x="51" y="65"/>
                    <a:pt x="51" y="87"/>
                  </a:cubicBezTo>
                  <a:cubicBezTo>
                    <a:pt x="51" y="109"/>
                    <a:pt x="56" y="127"/>
                    <a:pt x="66" y="140"/>
                  </a:cubicBezTo>
                  <a:cubicBezTo>
                    <a:pt x="75" y="153"/>
                    <a:pt x="91" y="159"/>
                    <a:pt x="111" y="159"/>
                  </a:cubicBezTo>
                  <a:cubicBezTo>
                    <a:pt x="122" y="159"/>
                    <a:pt x="130" y="157"/>
                    <a:pt x="138" y="153"/>
                  </a:cubicBezTo>
                  <a:cubicBezTo>
                    <a:pt x="145" y="149"/>
                    <a:pt x="151" y="143"/>
                    <a:pt x="156" y="137"/>
                  </a:cubicBezTo>
                  <a:cubicBezTo>
                    <a:pt x="161" y="130"/>
                    <a:pt x="164" y="122"/>
                    <a:pt x="166" y="113"/>
                  </a:cubicBezTo>
                  <a:cubicBezTo>
                    <a:pt x="169" y="103"/>
                    <a:pt x="170" y="94"/>
                    <a:pt x="170" y="84"/>
                  </a:cubicBezTo>
                  <a:cubicBezTo>
                    <a:pt x="170" y="62"/>
                    <a:pt x="165" y="45"/>
                    <a:pt x="154" y="33"/>
                  </a:cubicBezTo>
                  <a:close/>
                  <a:moveTo>
                    <a:pt x="180" y="270"/>
                  </a:moveTo>
                  <a:cubicBezTo>
                    <a:pt x="168" y="262"/>
                    <a:pt x="147" y="257"/>
                    <a:pt x="118" y="257"/>
                  </a:cubicBezTo>
                  <a:cubicBezTo>
                    <a:pt x="92" y="257"/>
                    <a:pt x="71" y="262"/>
                    <a:pt x="56" y="270"/>
                  </a:cubicBezTo>
                  <a:cubicBezTo>
                    <a:pt x="42" y="279"/>
                    <a:pt x="34" y="295"/>
                    <a:pt x="34" y="317"/>
                  </a:cubicBezTo>
                  <a:cubicBezTo>
                    <a:pt x="34" y="330"/>
                    <a:pt x="36" y="340"/>
                    <a:pt x="40" y="348"/>
                  </a:cubicBezTo>
                  <a:cubicBezTo>
                    <a:pt x="45" y="357"/>
                    <a:pt x="50" y="364"/>
                    <a:pt x="57" y="369"/>
                  </a:cubicBezTo>
                  <a:cubicBezTo>
                    <a:pt x="64" y="374"/>
                    <a:pt x="72" y="378"/>
                    <a:pt x="82" y="381"/>
                  </a:cubicBezTo>
                  <a:cubicBezTo>
                    <a:pt x="92" y="383"/>
                    <a:pt x="102" y="385"/>
                    <a:pt x="113" y="385"/>
                  </a:cubicBezTo>
                  <a:cubicBezTo>
                    <a:pt x="124" y="385"/>
                    <a:pt x="134" y="383"/>
                    <a:pt x="144" y="380"/>
                  </a:cubicBezTo>
                  <a:cubicBezTo>
                    <a:pt x="155" y="377"/>
                    <a:pt x="164" y="373"/>
                    <a:pt x="172" y="367"/>
                  </a:cubicBezTo>
                  <a:cubicBezTo>
                    <a:pt x="180" y="362"/>
                    <a:pt x="187" y="355"/>
                    <a:pt x="191" y="346"/>
                  </a:cubicBezTo>
                  <a:cubicBezTo>
                    <a:pt x="196" y="337"/>
                    <a:pt x="199" y="327"/>
                    <a:pt x="199" y="315"/>
                  </a:cubicBezTo>
                  <a:cubicBezTo>
                    <a:pt x="199" y="293"/>
                    <a:pt x="193" y="279"/>
                    <a:pt x="180" y="270"/>
                  </a:cubicBezTo>
                  <a:close/>
                  <a:moveTo>
                    <a:pt x="17" y="48"/>
                  </a:moveTo>
                  <a:cubicBezTo>
                    <a:pt x="23" y="38"/>
                    <a:pt x="30" y="29"/>
                    <a:pt x="39" y="22"/>
                  </a:cubicBezTo>
                  <a:cubicBezTo>
                    <a:pt x="49" y="15"/>
                    <a:pt x="60" y="9"/>
                    <a:pt x="72" y="6"/>
                  </a:cubicBezTo>
                  <a:cubicBezTo>
                    <a:pt x="84" y="2"/>
                    <a:pt x="97" y="0"/>
                    <a:pt x="111" y="0"/>
                  </a:cubicBezTo>
                  <a:cubicBezTo>
                    <a:pt x="118" y="0"/>
                    <a:pt x="124" y="0"/>
                    <a:pt x="131" y="1"/>
                  </a:cubicBezTo>
                  <a:cubicBezTo>
                    <a:pt x="137" y="1"/>
                    <a:pt x="145" y="1"/>
                    <a:pt x="154" y="2"/>
                  </a:cubicBezTo>
                  <a:cubicBezTo>
                    <a:pt x="163" y="3"/>
                    <a:pt x="170" y="3"/>
                    <a:pt x="176" y="4"/>
                  </a:cubicBezTo>
                  <a:cubicBezTo>
                    <a:pt x="183" y="4"/>
                    <a:pt x="188" y="4"/>
                    <a:pt x="192" y="4"/>
                  </a:cubicBezTo>
                  <a:cubicBezTo>
                    <a:pt x="212" y="4"/>
                    <a:pt x="226" y="4"/>
                    <a:pt x="235" y="2"/>
                  </a:cubicBezTo>
                  <a:cubicBezTo>
                    <a:pt x="235" y="4"/>
                    <a:pt x="234" y="6"/>
                    <a:pt x="234" y="8"/>
                  </a:cubicBezTo>
                  <a:cubicBezTo>
                    <a:pt x="234" y="9"/>
                    <a:pt x="234" y="11"/>
                    <a:pt x="234" y="13"/>
                  </a:cubicBezTo>
                  <a:cubicBezTo>
                    <a:pt x="234" y="15"/>
                    <a:pt x="234" y="17"/>
                    <a:pt x="234" y="19"/>
                  </a:cubicBezTo>
                  <a:cubicBezTo>
                    <a:pt x="234" y="21"/>
                    <a:pt x="235" y="23"/>
                    <a:pt x="235" y="24"/>
                  </a:cubicBezTo>
                  <a:cubicBezTo>
                    <a:pt x="225" y="24"/>
                    <a:pt x="215" y="23"/>
                    <a:pt x="205" y="22"/>
                  </a:cubicBezTo>
                  <a:cubicBezTo>
                    <a:pt x="195" y="21"/>
                    <a:pt x="185" y="20"/>
                    <a:pt x="176" y="20"/>
                  </a:cubicBezTo>
                  <a:cubicBezTo>
                    <a:pt x="175" y="21"/>
                    <a:pt x="175" y="21"/>
                    <a:pt x="175" y="21"/>
                  </a:cubicBezTo>
                  <a:cubicBezTo>
                    <a:pt x="186" y="27"/>
                    <a:pt x="195" y="36"/>
                    <a:pt x="201" y="49"/>
                  </a:cubicBezTo>
                  <a:cubicBezTo>
                    <a:pt x="208" y="62"/>
                    <a:pt x="211" y="75"/>
                    <a:pt x="211" y="88"/>
                  </a:cubicBezTo>
                  <a:cubicBezTo>
                    <a:pt x="211" y="115"/>
                    <a:pt x="202" y="136"/>
                    <a:pt x="185" y="151"/>
                  </a:cubicBezTo>
                  <a:cubicBezTo>
                    <a:pt x="167" y="166"/>
                    <a:pt x="142" y="173"/>
                    <a:pt x="112" y="173"/>
                  </a:cubicBezTo>
                  <a:cubicBezTo>
                    <a:pt x="107" y="173"/>
                    <a:pt x="102" y="173"/>
                    <a:pt x="98" y="173"/>
                  </a:cubicBezTo>
                  <a:cubicBezTo>
                    <a:pt x="93" y="173"/>
                    <a:pt x="88" y="172"/>
                    <a:pt x="83" y="172"/>
                  </a:cubicBezTo>
                  <a:cubicBezTo>
                    <a:pt x="77" y="172"/>
                    <a:pt x="71" y="175"/>
                    <a:pt x="65" y="179"/>
                  </a:cubicBezTo>
                  <a:cubicBezTo>
                    <a:pt x="60" y="184"/>
                    <a:pt x="57" y="190"/>
                    <a:pt x="57" y="197"/>
                  </a:cubicBezTo>
                  <a:cubicBezTo>
                    <a:pt x="57" y="206"/>
                    <a:pt x="59" y="213"/>
                    <a:pt x="63" y="217"/>
                  </a:cubicBezTo>
                  <a:cubicBezTo>
                    <a:pt x="68" y="221"/>
                    <a:pt x="76" y="224"/>
                    <a:pt x="88" y="224"/>
                  </a:cubicBezTo>
                  <a:cubicBezTo>
                    <a:pt x="98" y="224"/>
                    <a:pt x="108" y="225"/>
                    <a:pt x="118" y="225"/>
                  </a:cubicBezTo>
                  <a:cubicBezTo>
                    <a:pt x="127" y="225"/>
                    <a:pt x="137" y="225"/>
                    <a:pt x="147" y="226"/>
                  </a:cubicBezTo>
                  <a:cubicBezTo>
                    <a:pt x="163" y="226"/>
                    <a:pt x="177" y="228"/>
                    <a:pt x="189" y="232"/>
                  </a:cubicBezTo>
                  <a:cubicBezTo>
                    <a:pt x="200" y="235"/>
                    <a:pt x="210" y="240"/>
                    <a:pt x="217" y="246"/>
                  </a:cubicBezTo>
                  <a:cubicBezTo>
                    <a:pt x="224" y="252"/>
                    <a:pt x="230" y="259"/>
                    <a:pt x="233" y="267"/>
                  </a:cubicBezTo>
                  <a:cubicBezTo>
                    <a:pt x="236" y="274"/>
                    <a:pt x="238" y="283"/>
                    <a:pt x="238" y="292"/>
                  </a:cubicBezTo>
                  <a:cubicBezTo>
                    <a:pt x="238" y="305"/>
                    <a:pt x="236" y="317"/>
                    <a:pt x="231" y="330"/>
                  </a:cubicBezTo>
                  <a:cubicBezTo>
                    <a:pt x="226" y="343"/>
                    <a:pt x="219" y="354"/>
                    <a:pt x="208" y="365"/>
                  </a:cubicBezTo>
                  <a:cubicBezTo>
                    <a:pt x="198" y="375"/>
                    <a:pt x="185" y="383"/>
                    <a:pt x="169" y="390"/>
                  </a:cubicBezTo>
                  <a:cubicBezTo>
                    <a:pt x="153" y="397"/>
                    <a:pt x="134" y="400"/>
                    <a:pt x="112" y="400"/>
                  </a:cubicBezTo>
                  <a:cubicBezTo>
                    <a:pt x="77" y="400"/>
                    <a:pt x="50" y="393"/>
                    <a:pt x="30" y="380"/>
                  </a:cubicBezTo>
                  <a:cubicBezTo>
                    <a:pt x="10" y="366"/>
                    <a:pt x="0" y="347"/>
                    <a:pt x="0" y="323"/>
                  </a:cubicBezTo>
                  <a:cubicBezTo>
                    <a:pt x="0" y="314"/>
                    <a:pt x="2" y="306"/>
                    <a:pt x="5" y="298"/>
                  </a:cubicBezTo>
                  <a:cubicBezTo>
                    <a:pt x="9" y="290"/>
                    <a:pt x="13" y="283"/>
                    <a:pt x="18" y="277"/>
                  </a:cubicBezTo>
                  <a:cubicBezTo>
                    <a:pt x="24" y="271"/>
                    <a:pt x="30" y="266"/>
                    <a:pt x="36" y="263"/>
                  </a:cubicBezTo>
                  <a:cubicBezTo>
                    <a:pt x="43" y="259"/>
                    <a:pt x="50" y="256"/>
                    <a:pt x="57" y="255"/>
                  </a:cubicBezTo>
                  <a:cubicBezTo>
                    <a:pt x="57" y="254"/>
                    <a:pt x="57" y="254"/>
                    <a:pt x="57" y="254"/>
                  </a:cubicBezTo>
                  <a:cubicBezTo>
                    <a:pt x="46" y="251"/>
                    <a:pt x="38" y="245"/>
                    <a:pt x="32" y="238"/>
                  </a:cubicBezTo>
                  <a:cubicBezTo>
                    <a:pt x="26" y="230"/>
                    <a:pt x="24" y="222"/>
                    <a:pt x="24" y="211"/>
                  </a:cubicBezTo>
                  <a:cubicBezTo>
                    <a:pt x="24" y="205"/>
                    <a:pt x="25" y="200"/>
                    <a:pt x="27" y="195"/>
                  </a:cubicBezTo>
                  <a:cubicBezTo>
                    <a:pt x="29" y="190"/>
                    <a:pt x="32" y="185"/>
                    <a:pt x="36" y="181"/>
                  </a:cubicBezTo>
                  <a:cubicBezTo>
                    <a:pt x="39" y="177"/>
                    <a:pt x="44" y="174"/>
                    <a:pt x="48" y="172"/>
                  </a:cubicBezTo>
                  <a:cubicBezTo>
                    <a:pt x="53" y="169"/>
                    <a:pt x="57" y="167"/>
                    <a:pt x="62" y="167"/>
                  </a:cubicBezTo>
                  <a:cubicBezTo>
                    <a:pt x="62" y="166"/>
                    <a:pt x="62" y="166"/>
                    <a:pt x="62" y="166"/>
                  </a:cubicBezTo>
                  <a:cubicBezTo>
                    <a:pt x="45" y="159"/>
                    <a:pt x="32" y="149"/>
                    <a:pt x="23" y="136"/>
                  </a:cubicBezTo>
                  <a:cubicBezTo>
                    <a:pt x="14" y="123"/>
                    <a:pt x="9" y="107"/>
                    <a:pt x="9" y="87"/>
                  </a:cubicBezTo>
                  <a:cubicBezTo>
                    <a:pt x="9" y="72"/>
                    <a:pt x="12" y="59"/>
                    <a:pt x="17"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0" name="Freeform 316"/>
            <p:cNvSpPr>
              <a:spLocks/>
            </p:cNvSpPr>
            <p:nvPr userDrawn="1"/>
          </p:nvSpPr>
          <p:spPr bwMode="auto">
            <a:xfrm>
              <a:off x="4418013" y="4887913"/>
              <a:ext cx="93663" cy="152400"/>
            </a:xfrm>
            <a:custGeom>
              <a:avLst/>
              <a:gdLst>
                <a:gd name="T0" fmla="*/ 91 w 242"/>
                <a:gd name="T1" fmla="*/ 217 h 394"/>
                <a:gd name="T2" fmla="*/ 71 w 242"/>
                <a:gd name="T3" fmla="*/ 168 h 394"/>
                <a:gd name="T4" fmla="*/ 49 w 242"/>
                <a:gd name="T5" fmla="*/ 117 h 394"/>
                <a:gd name="T6" fmla="*/ 28 w 242"/>
                <a:gd name="T7" fmla="*/ 67 h 394"/>
                <a:gd name="T8" fmla="*/ 11 w 242"/>
                <a:gd name="T9" fmla="*/ 26 h 394"/>
                <a:gd name="T10" fmla="*/ 0 w 242"/>
                <a:gd name="T11" fmla="*/ 0 h 394"/>
                <a:gd name="T12" fmla="*/ 12 w 242"/>
                <a:gd name="T13" fmla="*/ 2 h 394"/>
                <a:gd name="T14" fmla="*/ 24 w 242"/>
                <a:gd name="T15" fmla="*/ 3 h 394"/>
                <a:gd name="T16" fmla="*/ 36 w 242"/>
                <a:gd name="T17" fmla="*/ 2 h 394"/>
                <a:gd name="T18" fmla="*/ 48 w 242"/>
                <a:gd name="T19" fmla="*/ 0 h 394"/>
                <a:gd name="T20" fmla="*/ 85 w 242"/>
                <a:gd name="T21" fmla="*/ 102 h 394"/>
                <a:gd name="T22" fmla="*/ 128 w 242"/>
                <a:gd name="T23" fmla="*/ 205 h 394"/>
                <a:gd name="T24" fmla="*/ 171 w 242"/>
                <a:gd name="T25" fmla="*/ 105 h 394"/>
                <a:gd name="T26" fmla="*/ 207 w 242"/>
                <a:gd name="T27" fmla="*/ 0 h 394"/>
                <a:gd name="T28" fmla="*/ 225 w 242"/>
                <a:gd name="T29" fmla="*/ 3 h 394"/>
                <a:gd name="T30" fmla="*/ 242 w 242"/>
                <a:gd name="T31" fmla="*/ 0 h 394"/>
                <a:gd name="T32" fmla="*/ 230 w 242"/>
                <a:gd name="T33" fmla="*/ 26 h 394"/>
                <a:gd name="T34" fmla="*/ 211 w 242"/>
                <a:gd name="T35" fmla="*/ 68 h 394"/>
                <a:gd name="T36" fmla="*/ 186 w 242"/>
                <a:gd name="T37" fmla="*/ 123 h 394"/>
                <a:gd name="T38" fmla="*/ 158 w 242"/>
                <a:gd name="T39" fmla="*/ 185 h 394"/>
                <a:gd name="T40" fmla="*/ 130 w 242"/>
                <a:gd name="T41" fmla="*/ 248 h 394"/>
                <a:gd name="T42" fmla="*/ 104 w 242"/>
                <a:gd name="T43" fmla="*/ 307 h 394"/>
                <a:gd name="T44" fmla="*/ 84 w 242"/>
                <a:gd name="T45" fmla="*/ 358 h 394"/>
                <a:gd name="T46" fmla="*/ 71 w 242"/>
                <a:gd name="T47" fmla="*/ 394 h 394"/>
                <a:gd name="T48" fmla="*/ 53 w 242"/>
                <a:gd name="T49" fmla="*/ 390 h 394"/>
                <a:gd name="T50" fmla="*/ 35 w 242"/>
                <a:gd name="T51" fmla="*/ 394 h 394"/>
                <a:gd name="T52" fmla="*/ 106 w 242"/>
                <a:gd name="T53" fmla="*/ 254 h 394"/>
                <a:gd name="T54" fmla="*/ 91 w 242"/>
                <a:gd name="T55" fmla="*/ 21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2" h="394">
                  <a:moveTo>
                    <a:pt x="91" y="217"/>
                  </a:moveTo>
                  <a:cubicBezTo>
                    <a:pt x="85" y="201"/>
                    <a:pt x="78" y="185"/>
                    <a:pt x="71" y="168"/>
                  </a:cubicBezTo>
                  <a:cubicBezTo>
                    <a:pt x="64" y="152"/>
                    <a:pt x="56" y="134"/>
                    <a:pt x="49" y="117"/>
                  </a:cubicBezTo>
                  <a:cubicBezTo>
                    <a:pt x="42" y="99"/>
                    <a:pt x="35" y="83"/>
                    <a:pt x="28" y="67"/>
                  </a:cubicBezTo>
                  <a:cubicBezTo>
                    <a:pt x="21" y="52"/>
                    <a:pt x="16" y="38"/>
                    <a:pt x="11" y="26"/>
                  </a:cubicBezTo>
                  <a:cubicBezTo>
                    <a:pt x="6" y="15"/>
                    <a:pt x="2" y="6"/>
                    <a:pt x="0" y="0"/>
                  </a:cubicBezTo>
                  <a:cubicBezTo>
                    <a:pt x="4" y="1"/>
                    <a:pt x="8" y="2"/>
                    <a:pt x="12" y="2"/>
                  </a:cubicBezTo>
                  <a:cubicBezTo>
                    <a:pt x="16" y="3"/>
                    <a:pt x="20" y="3"/>
                    <a:pt x="24" y="3"/>
                  </a:cubicBezTo>
                  <a:cubicBezTo>
                    <a:pt x="28" y="3"/>
                    <a:pt x="32" y="3"/>
                    <a:pt x="36" y="2"/>
                  </a:cubicBezTo>
                  <a:cubicBezTo>
                    <a:pt x="40" y="2"/>
                    <a:pt x="44" y="1"/>
                    <a:pt x="48" y="0"/>
                  </a:cubicBezTo>
                  <a:cubicBezTo>
                    <a:pt x="59" y="34"/>
                    <a:pt x="72" y="68"/>
                    <a:pt x="85" y="102"/>
                  </a:cubicBezTo>
                  <a:cubicBezTo>
                    <a:pt x="99" y="135"/>
                    <a:pt x="113" y="169"/>
                    <a:pt x="128" y="205"/>
                  </a:cubicBezTo>
                  <a:cubicBezTo>
                    <a:pt x="143" y="174"/>
                    <a:pt x="157" y="140"/>
                    <a:pt x="171" y="105"/>
                  </a:cubicBezTo>
                  <a:cubicBezTo>
                    <a:pt x="184" y="69"/>
                    <a:pt x="196" y="34"/>
                    <a:pt x="207" y="0"/>
                  </a:cubicBezTo>
                  <a:cubicBezTo>
                    <a:pt x="214" y="2"/>
                    <a:pt x="220" y="3"/>
                    <a:pt x="225" y="3"/>
                  </a:cubicBezTo>
                  <a:cubicBezTo>
                    <a:pt x="229" y="3"/>
                    <a:pt x="235" y="2"/>
                    <a:pt x="242" y="0"/>
                  </a:cubicBezTo>
                  <a:cubicBezTo>
                    <a:pt x="240" y="5"/>
                    <a:pt x="236" y="14"/>
                    <a:pt x="230" y="26"/>
                  </a:cubicBezTo>
                  <a:cubicBezTo>
                    <a:pt x="225" y="38"/>
                    <a:pt x="218" y="52"/>
                    <a:pt x="211" y="68"/>
                  </a:cubicBezTo>
                  <a:cubicBezTo>
                    <a:pt x="203" y="85"/>
                    <a:pt x="195" y="103"/>
                    <a:pt x="186" y="123"/>
                  </a:cubicBezTo>
                  <a:cubicBezTo>
                    <a:pt x="176" y="143"/>
                    <a:pt x="167" y="164"/>
                    <a:pt x="158" y="185"/>
                  </a:cubicBezTo>
                  <a:cubicBezTo>
                    <a:pt x="148" y="206"/>
                    <a:pt x="139" y="227"/>
                    <a:pt x="130" y="248"/>
                  </a:cubicBezTo>
                  <a:cubicBezTo>
                    <a:pt x="121" y="269"/>
                    <a:pt x="112" y="288"/>
                    <a:pt x="104" y="307"/>
                  </a:cubicBezTo>
                  <a:cubicBezTo>
                    <a:pt x="97" y="326"/>
                    <a:pt x="90" y="343"/>
                    <a:pt x="84" y="358"/>
                  </a:cubicBezTo>
                  <a:cubicBezTo>
                    <a:pt x="78" y="373"/>
                    <a:pt x="74" y="385"/>
                    <a:pt x="71" y="394"/>
                  </a:cubicBezTo>
                  <a:cubicBezTo>
                    <a:pt x="64" y="391"/>
                    <a:pt x="58" y="390"/>
                    <a:pt x="53" y="390"/>
                  </a:cubicBezTo>
                  <a:cubicBezTo>
                    <a:pt x="48" y="390"/>
                    <a:pt x="42" y="391"/>
                    <a:pt x="35" y="394"/>
                  </a:cubicBezTo>
                  <a:cubicBezTo>
                    <a:pt x="63" y="347"/>
                    <a:pt x="86" y="301"/>
                    <a:pt x="106" y="254"/>
                  </a:cubicBezTo>
                  <a:cubicBezTo>
                    <a:pt x="102" y="244"/>
                    <a:pt x="97" y="232"/>
                    <a:pt x="91" y="2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1" name="Freeform 317"/>
            <p:cNvSpPr>
              <a:spLocks/>
            </p:cNvSpPr>
            <p:nvPr userDrawn="1"/>
          </p:nvSpPr>
          <p:spPr bwMode="auto">
            <a:xfrm>
              <a:off x="4602163" y="4845050"/>
              <a:ext cx="104775" cy="141288"/>
            </a:xfrm>
            <a:custGeom>
              <a:avLst/>
              <a:gdLst>
                <a:gd name="T0" fmla="*/ 114 w 275"/>
                <a:gd name="T1" fmla="*/ 27 h 365"/>
                <a:gd name="T2" fmla="*/ 85 w 275"/>
                <a:gd name="T3" fmla="*/ 28 h 365"/>
                <a:gd name="T4" fmla="*/ 54 w 275"/>
                <a:gd name="T5" fmla="*/ 29 h 365"/>
                <a:gd name="T6" fmla="*/ 25 w 275"/>
                <a:gd name="T7" fmla="*/ 31 h 365"/>
                <a:gd name="T8" fmla="*/ 0 w 275"/>
                <a:gd name="T9" fmla="*/ 34 h 365"/>
                <a:gd name="T10" fmla="*/ 2 w 275"/>
                <a:gd name="T11" fmla="*/ 17 h 365"/>
                <a:gd name="T12" fmla="*/ 0 w 275"/>
                <a:gd name="T13" fmla="*/ 0 h 365"/>
                <a:gd name="T14" fmla="*/ 68 w 275"/>
                <a:gd name="T15" fmla="*/ 2 h 365"/>
                <a:gd name="T16" fmla="*/ 137 w 275"/>
                <a:gd name="T17" fmla="*/ 3 h 365"/>
                <a:gd name="T18" fmla="*/ 206 w 275"/>
                <a:gd name="T19" fmla="*/ 2 h 365"/>
                <a:gd name="T20" fmla="*/ 275 w 275"/>
                <a:gd name="T21" fmla="*/ 0 h 365"/>
                <a:gd name="T22" fmla="*/ 272 w 275"/>
                <a:gd name="T23" fmla="*/ 17 h 365"/>
                <a:gd name="T24" fmla="*/ 275 w 275"/>
                <a:gd name="T25" fmla="*/ 34 h 365"/>
                <a:gd name="T26" fmla="*/ 250 w 275"/>
                <a:gd name="T27" fmla="*/ 31 h 365"/>
                <a:gd name="T28" fmla="*/ 220 w 275"/>
                <a:gd name="T29" fmla="*/ 29 h 365"/>
                <a:gd name="T30" fmla="*/ 190 w 275"/>
                <a:gd name="T31" fmla="*/ 28 h 365"/>
                <a:gd name="T32" fmla="*/ 161 w 275"/>
                <a:gd name="T33" fmla="*/ 27 h 365"/>
                <a:gd name="T34" fmla="*/ 159 w 275"/>
                <a:gd name="T35" fmla="*/ 138 h 365"/>
                <a:gd name="T36" fmla="*/ 159 w 275"/>
                <a:gd name="T37" fmla="*/ 229 h 365"/>
                <a:gd name="T38" fmla="*/ 161 w 275"/>
                <a:gd name="T39" fmla="*/ 298 h 365"/>
                <a:gd name="T40" fmla="*/ 164 w 275"/>
                <a:gd name="T41" fmla="*/ 365 h 365"/>
                <a:gd name="T42" fmla="*/ 137 w 275"/>
                <a:gd name="T43" fmla="*/ 364 h 365"/>
                <a:gd name="T44" fmla="*/ 111 w 275"/>
                <a:gd name="T45" fmla="*/ 365 h 365"/>
                <a:gd name="T46" fmla="*/ 114 w 275"/>
                <a:gd name="T47" fmla="*/ 298 h 365"/>
                <a:gd name="T48" fmla="*/ 115 w 275"/>
                <a:gd name="T49" fmla="*/ 229 h 365"/>
                <a:gd name="T50" fmla="*/ 116 w 275"/>
                <a:gd name="T51" fmla="*/ 138 h 365"/>
                <a:gd name="T52" fmla="*/ 114 w 275"/>
                <a:gd name="T53" fmla="*/ 27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5" h="365">
                  <a:moveTo>
                    <a:pt x="114" y="27"/>
                  </a:moveTo>
                  <a:cubicBezTo>
                    <a:pt x="104" y="27"/>
                    <a:pt x="95" y="28"/>
                    <a:pt x="85" y="28"/>
                  </a:cubicBezTo>
                  <a:cubicBezTo>
                    <a:pt x="75" y="28"/>
                    <a:pt x="64" y="28"/>
                    <a:pt x="54" y="29"/>
                  </a:cubicBezTo>
                  <a:cubicBezTo>
                    <a:pt x="44" y="29"/>
                    <a:pt x="34" y="30"/>
                    <a:pt x="25" y="31"/>
                  </a:cubicBezTo>
                  <a:cubicBezTo>
                    <a:pt x="16" y="32"/>
                    <a:pt x="7" y="32"/>
                    <a:pt x="0" y="34"/>
                  </a:cubicBezTo>
                  <a:cubicBezTo>
                    <a:pt x="1" y="27"/>
                    <a:pt x="2" y="21"/>
                    <a:pt x="2" y="17"/>
                  </a:cubicBezTo>
                  <a:cubicBezTo>
                    <a:pt x="2" y="13"/>
                    <a:pt x="1" y="7"/>
                    <a:pt x="0" y="0"/>
                  </a:cubicBezTo>
                  <a:cubicBezTo>
                    <a:pt x="23" y="1"/>
                    <a:pt x="46" y="1"/>
                    <a:pt x="68" y="2"/>
                  </a:cubicBezTo>
                  <a:cubicBezTo>
                    <a:pt x="91" y="2"/>
                    <a:pt x="114" y="3"/>
                    <a:pt x="137" y="3"/>
                  </a:cubicBezTo>
                  <a:cubicBezTo>
                    <a:pt x="161" y="3"/>
                    <a:pt x="184" y="2"/>
                    <a:pt x="206" y="2"/>
                  </a:cubicBezTo>
                  <a:cubicBezTo>
                    <a:pt x="229" y="1"/>
                    <a:pt x="252" y="1"/>
                    <a:pt x="275" y="0"/>
                  </a:cubicBezTo>
                  <a:cubicBezTo>
                    <a:pt x="273" y="7"/>
                    <a:pt x="272" y="13"/>
                    <a:pt x="272" y="17"/>
                  </a:cubicBezTo>
                  <a:cubicBezTo>
                    <a:pt x="272" y="22"/>
                    <a:pt x="273" y="27"/>
                    <a:pt x="275" y="34"/>
                  </a:cubicBezTo>
                  <a:cubicBezTo>
                    <a:pt x="268" y="32"/>
                    <a:pt x="259" y="32"/>
                    <a:pt x="250" y="31"/>
                  </a:cubicBezTo>
                  <a:cubicBezTo>
                    <a:pt x="240" y="30"/>
                    <a:pt x="231" y="29"/>
                    <a:pt x="220" y="29"/>
                  </a:cubicBezTo>
                  <a:cubicBezTo>
                    <a:pt x="210" y="28"/>
                    <a:pt x="200" y="28"/>
                    <a:pt x="190" y="28"/>
                  </a:cubicBezTo>
                  <a:cubicBezTo>
                    <a:pt x="180" y="28"/>
                    <a:pt x="170" y="27"/>
                    <a:pt x="161" y="27"/>
                  </a:cubicBezTo>
                  <a:cubicBezTo>
                    <a:pt x="160" y="64"/>
                    <a:pt x="159" y="101"/>
                    <a:pt x="159" y="138"/>
                  </a:cubicBezTo>
                  <a:cubicBezTo>
                    <a:pt x="159" y="229"/>
                    <a:pt x="159" y="229"/>
                    <a:pt x="159" y="229"/>
                  </a:cubicBezTo>
                  <a:cubicBezTo>
                    <a:pt x="159" y="252"/>
                    <a:pt x="160" y="275"/>
                    <a:pt x="161" y="298"/>
                  </a:cubicBezTo>
                  <a:cubicBezTo>
                    <a:pt x="162" y="321"/>
                    <a:pt x="163" y="343"/>
                    <a:pt x="164" y="365"/>
                  </a:cubicBezTo>
                  <a:cubicBezTo>
                    <a:pt x="155" y="365"/>
                    <a:pt x="147" y="364"/>
                    <a:pt x="137" y="364"/>
                  </a:cubicBezTo>
                  <a:cubicBezTo>
                    <a:pt x="128" y="364"/>
                    <a:pt x="119" y="365"/>
                    <a:pt x="111" y="365"/>
                  </a:cubicBezTo>
                  <a:cubicBezTo>
                    <a:pt x="112" y="343"/>
                    <a:pt x="113" y="321"/>
                    <a:pt x="114" y="298"/>
                  </a:cubicBezTo>
                  <a:cubicBezTo>
                    <a:pt x="115" y="275"/>
                    <a:pt x="115" y="252"/>
                    <a:pt x="115" y="229"/>
                  </a:cubicBezTo>
                  <a:cubicBezTo>
                    <a:pt x="116" y="138"/>
                    <a:pt x="116" y="138"/>
                    <a:pt x="116" y="138"/>
                  </a:cubicBezTo>
                  <a:cubicBezTo>
                    <a:pt x="116" y="101"/>
                    <a:pt x="115" y="64"/>
                    <a:pt x="114" y="2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2" name="Freeform 318"/>
            <p:cNvSpPr>
              <a:spLocks noEditPoints="1"/>
            </p:cNvSpPr>
            <p:nvPr userDrawn="1"/>
          </p:nvSpPr>
          <p:spPr bwMode="auto">
            <a:xfrm>
              <a:off x="4710113" y="4886325"/>
              <a:ext cx="100013" cy="101600"/>
            </a:xfrm>
            <a:custGeom>
              <a:avLst/>
              <a:gdLst>
                <a:gd name="T0" fmla="*/ 50 w 259"/>
                <a:gd name="T1" fmla="*/ 176 h 264"/>
                <a:gd name="T2" fmla="*/ 64 w 259"/>
                <a:gd name="T3" fmla="*/ 213 h 264"/>
                <a:gd name="T4" fmla="*/ 90 w 259"/>
                <a:gd name="T5" fmla="*/ 239 h 264"/>
                <a:gd name="T6" fmla="*/ 129 w 259"/>
                <a:gd name="T7" fmla="*/ 248 h 264"/>
                <a:gd name="T8" fmla="*/ 169 w 259"/>
                <a:gd name="T9" fmla="*/ 239 h 264"/>
                <a:gd name="T10" fmla="*/ 195 w 259"/>
                <a:gd name="T11" fmla="*/ 213 h 264"/>
                <a:gd name="T12" fmla="*/ 209 w 259"/>
                <a:gd name="T13" fmla="*/ 176 h 264"/>
                <a:gd name="T14" fmla="*/ 213 w 259"/>
                <a:gd name="T15" fmla="*/ 133 h 264"/>
                <a:gd name="T16" fmla="*/ 209 w 259"/>
                <a:gd name="T17" fmla="*/ 89 h 264"/>
                <a:gd name="T18" fmla="*/ 195 w 259"/>
                <a:gd name="T19" fmla="*/ 52 h 264"/>
                <a:gd name="T20" fmla="*/ 169 w 259"/>
                <a:gd name="T21" fmla="*/ 27 h 264"/>
                <a:gd name="T22" fmla="*/ 129 w 259"/>
                <a:gd name="T23" fmla="*/ 17 h 264"/>
                <a:gd name="T24" fmla="*/ 90 w 259"/>
                <a:gd name="T25" fmla="*/ 27 h 264"/>
                <a:gd name="T26" fmla="*/ 64 w 259"/>
                <a:gd name="T27" fmla="*/ 52 h 264"/>
                <a:gd name="T28" fmla="*/ 50 w 259"/>
                <a:gd name="T29" fmla="*/ 89 h 264"/>
                <a:gd name="T30" fmla="*/ 46 w 259"/>
                <a:gd name="T31" fmla="*/ 133 h 264"/>
                <a:gd name="T32" fmla="*/ 50 w 259"/>
                <a:gd name="T33" fmla="*/ 176 h 264"/>
                <a:gd name="T34" fmla="*/ 11 w 259"/>
                <a:gd name="T35" fmla="*/ 71 h 264"/>
                <a:gd name="T36" fmla="*/ 41 w 259"/>
                <a:gd name="T37" fmla="*/ 30 h 264"/>
                <a:gd name="T38" fmla="*/ 83 w 259"/>
                <a:gd name="T39" fmla="*/ 8 h 264"/>
                <a:gd name="T40" fmla="*/ 129 w 259"/>
                <a:gd name="T41" fmla="*/ 0 h 264"/>
                <a:gd name="T42" fmla="*/ 176 w 259"/>
                <a:gd name="T43" fmla="*/ 8 h 264"/>
                <a:gd name="T44" fmla="*/ 217 w 259"/>
                <a:gd name="T45" fmla="*/ 30 h 264"/>
                <a:gd name="T46" fmla="*/ 248 w 259"/>
                <a:gd name="T47" fmla="*/ 71 h 264"/>
                <a:gd name="T48" fmla="*/ 259 w 259"/>
                <a:gd name="T49" fmla="*/ 133 h 264"/>
                <a:gd name="T50" fmla="*/ 248 w 259"/>
                <a:gd name="T51" fmla="*/ 194 h 264"/>
                <a:gd name="T52" fmla="*/ 217 w 259"/>
                <a:gd name="T53" fmla="*/ 235 h 264"/>
                <a:gd name="T54" fmla="*/ 176 w 259"/>
                <a:gd name="T55" fmla="*/ 258 h 264"/>
                <a:gd name="T56" fmla="*/ 129 w 259"/>
                <a:gd name="T57" fmla="*/ 264 h 264"/>
                <a:gd name="T58" fmla="*/ 83 w 259"/>
                <a:gd name="T59" fmla="*/ 258 h 264"/>
                <a:gd name="T60" fmla="*/ 41 w 259"/>
                <a:gd name="T61" fmla="*/ 235 h 264"/>
                <a:gd name="T62" fmla="*/ 11 w 259"/>
                <a:gd name="T63" fmla="*/ 194 h 264"/>
                <a:gd name="T64" fmla="*/ 0 w 259"/>
                <a:gd name="T65" fmla="*/ 133 h 264"/>
                <a:gd name="T66" fmla="*/ 11 w 259"/>
                <a:gd name="T67" fmla="*/ 7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9" h="264">
                  <a:moveTo>
                    <a:pt x="50" y="176"/>
                  </a:moveTo>
                  <a:cubicBezTo>
                    <a:pt x="53" y="190"/>
                    <a:pt x="57" y="202"/>
                    <a:pt x="64" y="213"/>
                  </a:cubicBezTo>
                  <a:cubicBezTo>
                    <a:pt x="70" y="224"/>
                    <a:pt x="79" y="232"/>
                    <a:pt x="90" y="239"/>
                  </a:cubicBezTo>
                  <a:cubicBezTo>
                    <a:pt x="100" y="245"/>
                    <a:pt x="114" y="248"/>
                    <a:pt x="129" y="248"/>
                  </a:cubicBezTo>
                  <a:cubicBezTo>
                    <a:pt x="145" y="248"/>
                    <a:pt x="158" y="245"/>
                    <a:pt x="169" y="239"/>
                  </a:cubicBezTo>
                  <a:cubicBezTo>
                    <a:pt x="180" y="232"/>
                    <a:pt x="188" y="224"/>
                    <a:pt x="195" y="213"/>
                  </a:cubicBezTo>
                  <a:cubicBezTo>
                    <a:pt x="201" y="202"/>
                    <a:pt x="206" y="190"/>
                    <a:pt x="209" y="176"/>
                  </a:cubicBezTo>
                  <a:cubicBezTo>
                    <a:pt x="211" y="162"/>
                    <a:pt x="213" y="147"/>
                    <a:pt x="213" y="133"/>
                  </a:cubicBezTo>
                  <a:cubicBezTo>
                    <a:pt x="213" y="118"/>
                    <a:pt x="211" y="103"/>
                    <a:pt x="209" y="89"/>
                  </a:cubicBezTo>
                  <a:cubicBezTo>
                    <a:pt x="206" y="76"/>
                    <a:pt x="201" y="63"/>
                    <a:pt x="195" y="52"/>
                  </a:cubicBezTo>
                  <a:cubicBezTo>
                    <a:pt x="188" y="42"/>
                    <a:pt x="180" y="33"/>
                    <a:pt x="169" y="27"/>
                  </a:cubicBezTo>
                  <a:cubicBezTo>
                    <a:pt x="158" y="20"/>
                    <a:pt x="145" y="17"/>
                    <a:pt x="129" y="17"/>
                  </a:cubicBezTo>
                  <a:cubicBezTo>
                    <a:pt x="114" y="17"/>
                    <a:pt x="100" y="20"/>
                    <a:pt x="90" y="27"/>
                  </a:cubicBezTo>
                  <a:cubicBezTo>
                    <a:pt x="79" y="33"/>
                    <a:pt x="70" y="42"/>
                    <a:pt x="64" y="52"/>
                  </a:cubicBezTo>
                  <a:cubicBezTo>
                    <a:pt x="57" y="63"/>
                    <a:pt x="53" y="76"/>
                    <a:pt x="50" y="89"/>
                  </a:cubicBezTo>
                  <a:cubicBezTo>
                    <a:pt x="48" y="103"/>
                    <a:pt x="46" y="118"/>
                    <a:pt x="46" y="133"/>
                  </a:cubicBezTo>
                  <a:cubicBezTo>
                    <a:pt x="46" y="147"/>
                    <a:pt x="48" y="162"/>
                    <a:pt x="50" y="176"/>
                  </a:cubicBezTo>
                  <a:close/>
                  <a:moveTo>
                    <a:pt x="11" y="71"/>
                  </a:moveTo>
                  <a:cubicBezTo>
                    <a:pt x="19" y="55"/>
                    <a:pt x="29" y="41"/>
                    <a:pt x="41" y="30"/>
                  </a:cubicBezTo>
                  <a:cubicBezTo>
                    <a:pt x="54" y="20"/>
                    <a:pt x="68" y="12"/>
                    <a:pt x="83" y="8"/>
                  </a:cubicBezTo>
                  <a:cubicBezTo>
                    <a:pt x="99" y="3"/>
                    <a:pt x="114" y="0"/>
                    <a:pt x="129" y="0"/>
                  </a:cubicBezTo>
                  <a:cubicBezTo>
                    <a:pt x="145" y="0"/>
                    <a:pt x="161" y="3"/>
                    <a:pt x="176" y="8"/>
                  </a:cubicBezTo>
                  <a:cubicBezTo>
                    <a:pt x="191" y="12"/>
                    <a:pt x="205" y="20"/>
                    <a:pt x="217" y="30"/>
                  </a:cubicBezTo>
                  <a:cubicBezTo>
                    <a:pt x="230" y="41"/>
                    <a:pt x="240" y="55"/>
                    <a:pt x="248" y="71"/>
                  </a:cubicBezTo>
                  <a:cubicBezTo>
                    <a:pt x="255" y="88"/>
                    <a:pt x="259" y="109"/>
                    <a:pt x="259" y="133"/>
                  </a:cubicBezTo>
                  <a:cubicBezTo>
                    <a:pt x="259" y="157"/>
                    <a:pt x="255" y="178"/>
                    <a:pt x="248" y="194"/>
                  </a:cubicBezTo>
                  <a:cubicBezTo>
                    <a:pt x="240" y="211"/>
                    <a:pt x="230" y="225"/>
                    <a:pt x="217" y="235"/>
                  </a:cubicBezTo>
                  <a:cubicBezTo>
                    <a:pt x="205" y="246"/>
                    <a:pt x="191" y="253"/>
                    <a:pt x="176" y="258"/>
                  </a:cubicBezTo>
                  <a:cubicBezTo>
                    <a:pt x="161" y="262"/>
                    <a:pt x="145" y="264"/>
                    <a:pt x="129" y="264"/>
                  </a:cubicBezTo>
                  <a:cubicBezTo>
                    <a:pt x="114" y="264"/>
                    <a:pt x="99" y="262"/>
                    <a:pt x="83" y="258"/>
                  </a:cubicBezTo>
                  <a:cubicBezTo>
                    <a:pt x="68" y="253"/>
                    <a:pt x="54" y="246"/>
                    <a:pt x="41" y="235"/>
                  </a:cubicBezTo>
                  <a:cubicBezTo>
                    <a:pt x="29" y="225"/>
                    <a:pt x="19" y="211"/>
                    <a:pt x="11" y="194"/>
                  </a:cubicBezTo>
                  <a:cubicBezTo>
                    <a:pt x="3" y="178"/>
                    <a:pt x="0" y="157"/>
                    <a:pt x="0" y="133"/>
                  </a:cubicBezTo>
                  <a:cubicBezTo>
                    <a:pt x="0" y="109"/>
                    <a:pt x="3" y="88"/>
                    <a:pt x="11" y="7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3" name="Freeform 319"/>
            <p:cNvSpPr>
              <a:spLocks noEditPoints="1"/>
            </p:cNvSpPr>
            <p:nvPr userDrawn="1"/>
          </p:nvSpPr>
          <p:spPr bwMode="auto">
            <a:xfrm>
              <a:off x="4916488" y="4845050"/>
              <a:ext cx="103188" cy="141288"/>
            </a:xfrm>
            <a:custGeom>
              <a:avLst/>
              <a:gdLst>
                <a:gd name="T0" fmla="*/ 64 w 268"/>
                <a:gd name="T1" fmla="*/ 171 h 365"/>
                <a:gd name="T2" fmla="*/ 83 w 268"/>
                <a:gd name="T3" fmla="*/ 171 h 365"/>
                <a:gd name="T4" fmla="*/ 118 w 268"/>
                <a:gd name="T5" fmla="*/ 167 h 365"/>
                <a:gd name="T6" fmla="*/ 150 w 268"/>
                <a:gd name="T7" fmla="*/ 154 h 365"/>
                <a:gd name="T8" fmla="*/ 175 w 268"/>
                <a:gd name="T9" fmla="*/ 129 h 365"/>
                <a:gd name="T10" fmla="*/ 185 w 268"/>
                <a:gd name="T11" fmla="*/ 90 h 365"/>
                <a:gd name="T12" fmla="*/ 177 w 268"/>
                <a:gd name="T13" fmla="*/ 55 h 365"/>
                <a:gd name="T14" fmla="*/ 157 w 268"/>
                <a:gd name="T15" fmla="*/ 34 h 365"/>
                <a:gd name="T16" fmla="*/ 131 w 268"/>
                <a:gd name="T17" fmla="*/ 23 h 365"/>
                <a:gd name="T18" fmla="*/ 103 w 268"/>
                <a:gd name="T19" fmla="*/ 20 h 365"/>
                <a:gd name="T20" fmla="*/ 72 w 268"/>
                <a:gd name="T21" fmla="*/ 21 h 365"/>
                <a:gd name="T22" fmla="*/ 51 w 268"/>
                <a:gd name="T23" fmla="*/ 23 h 365"/>
                <a:gd name="T24" fmla="*/ 49 w 268"/>
                <a:gd name="T25" fmla="*/ 81 h 365"/>
                <a:gd name="T26" fmla="*/ 48 w 268"/>
                <a:gd name="T27" fmla="*/ 138 h 365"/>
                <a:gd name="T28" fmla="*/ 48 w 268"/>
                <a:gd name="T29" fmla="*/ 169 h 365"/>
                <a:gd name="T30" fmla="*/ 64 w 268"/>
                <a:gd name="T31" fmla="*/ 171 h 365"/>
                <a:gd name="T32" fmla="*/ 3 w 268"/>
                <a:gd name="T33" fmla="*/ 69 h 365"/>
                <a:gd name="T34" fmla="*/ 0 w 268"/>
                <a:gd name="T35" fmla="*/ 0 h 365"/>
                <a:gd name="T36" fmla="*/ 30 w 268"/>
                <a:gd name="T37" fmla="*/ 2 h 365"/>
                <a:gd name="T38" fmla="*/ 60 w 268"/>
                <a:gd name="T39" fmla="*/ 3 h 365"/>
                <a:gd name="T40" fmla="*/ 90 w 268"/>
                <a:gd name="T41" fmla="*/ 1 h 365"/>
                <a:gd name="T42" fmla="*/ 121 w 268"/>
                <a:gd name="T43" fmla="*/ 0 h 365"/>
                <a:gd name="T44" fmla="*/ 163 w 268"/>
                <a:gd name="T45" fmla="*/ 4 h 365"/>
                <a:gd name="T46" fmla="*/ 199 w 268"/>
                <a:gd name="T47" fmla="*/ 18 h 365"/>
                <a:gd name="T48" fmla="*/ 223 w 268"/>
                <a:gd name="T49" fmla="*/ 44 h 365"/>
                <a:gd name="T50" fmla="*/ 232 w 268"/>
                <a:gd name="T51" fmla="*/ 84 h 365"/>
                <a:gd name="T52" fmla="*/ 220 w 268"/>
                <a:gd name="T53" fmla="*/ 128 h 365"/>
                <a:gd name="T54" fmla="*/ 192 w 268"/>
                <a:gd name="T55" fmla="*/ 158 h 365"/>
                <a:gd name="T56" fmla="*/ 157 w 268"/>
                <a:gd name="T57" fmla="*/ 177 h 365"/>
                <a:gd name="T58" fmla="*/ 122 w 268"/>
                <a:gd name="T59" fmla="*/ 186 h 365"/>
                <a:gd name="T60" fmla="*/ 140 w 268"/>
                <a:gd name="T61" fmla="*/ 208 h 365"/>
                <a:gd name="T62" fmla="*/ 165 w 268"/>
                <a:gd name="T63" fmla="*/ 239 h 365"/>
                <a:gd name="T64" fmla="*/ 194 w 268"/>
                <a:gd name="T65" fmla="*/ 276 h 365"/>
                <a:gd name="T66" fmla="*/ 222 w 268"/>
                <a:gd name="T67" fmla="*/ 312 h 365"/>
                <a:gd name="T68" fmla="*/ 249 w 268"/>
                <a:gd name="T69" fmla="*/ 343 h 365"/>
                <a:gd name="T70" fmla="*/ 268 w 268"/>
                <a:gd name="T71" fmla="*/ 365 h 365"/>
                <a:gd name="T72" fmla="*/ 252 w 268"/>
                <a:gd name="T73" fmla="*/ 364 h 365"/>
                <a:gd name="T74" fmla="*/ 236 w 268"/>
                <a:gd name="T75" fmla="*/ 364 h 365"/>
                <a:gd name="T76" fmla="*/ 221 w 268"/>
                <a:gd name="T77" fmla="*/ 364 h 365"/>
                <a:gd name="T78" fmla="*/ 205 w 268"/>
                <a:gd name="T79" fmla="*/ 365 h 365"/>
                <a:gd name="T80" fmla="*/ 181 w 268"/>
                <a:gd name="T81" fmla="*/ 332 h 365"/>
                <a:gd name="T82" fmla="*/ 145 w 268"/>
                <a:gd name="T83" fmla="*/ 284 h 365"/>
                <a:gd name="T84" fmla="*/ 105 w 268"/>
                <a:gd name="T85" fmla="*/ 233 h 365"/>
                <a:gd name="T86" fmla="*/ 68 w 268"/>
                <a:gd name="T87" fmla="*/ 190 h 365"/>
                <a:gd name="T88" fmla="*/ 48 w 268"/>
                <a:gd name="T89" fmla="*/ 190 h 365"/>
                <a:gd name="T90" fmla="*/ 48 w 268"/>
                <a:gd name="T91" fmla="*/ 229 h 365"/>
                <a:gd name="T92" fmla="*/ 49 w 268"/>
                <a:gd name="T93" fmla="*/ 298 h 365"/>
                <a:gd name="T94" fmla="*/ 52 w 268"/>
                <a:gd name="T95" fmla="*/ 365 h 365"/>
                <a:gd name="T96" fmla="*/ 26 w 268"/>
                <a:gd name="T97" fmla="*/ 364 h 365"/>
                <a:gd name="T98" fmla="*/ 0 w 268"/>
                <a:gd name="T99" fmla="*/ 365 h 365"/>
                <a:gd name="T100" fmla="*/ 3 w 268"/>
                <a:gd name="T101" fmla="*/ 298 h 365"/>
                <a:gd name="T102" fmla="*/ 5 w 268"/>
                <a:gd name="T103" fmla="*/ 229 h 365"/>
                <a:gd name="T104" fmla="*/ 5 w 268"/>
                <a:gd name="T105" fmla="*/ 138 h 365"/>
                <a:gd name="T106" fmla="*/ 3 w 268"/>
                <a:gd name="T107" fmla="*/ 6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8" h="365">
                  <a:moveTo>
                    <a:pt x="64" y="171"/>
                  </a:moveTo>
                  <a:cubicBezTo>
                    <a:pt x="70" y="171"/>
                    <a:pt x="76" y="171"/>
                    <a:pt x="83" y="171"/>
                  </a:cubicBezTo>
                  <a:cubicBezTo>
                    <a:pt x="94" y="171"/>
                    <a:pt x="106" y="170"/>
                    <a:pt x="118" y="167"/>
                  </a:cubicBezTo>
                  <a:cubicBezTo>
                    <a:pt x="130" y="165"/>
                    <a:pt x="140" y="161"/>
                    <a:pt x="150" y="154"/>
                  </a:cubicBezTo>
                  <a:cubicBezTo>
                    <a:pt x="160" y="148"/>
                    <a:pt x="169" y="140"/>
                    <a:pt x="175" y="129"/>
                  </a:cubicBezTo>
                  <a:cubicBezTo>
                    <a:pt x="182" y="119"/>
                    <a:pt x="185" y="106"/>
                    <a:pt x="185" y="90"/>
                  </a:cubicBezTo>
                  <a:cubicBezTo>
                    <a:pt x="185" y="76"/>
                    <a:pt x="182" y="64"/>
                    <a:pt x="177" y="55"/>
                  </a:cubicBezTo>
                  <a:cubicBezTo>
                    <a:pt x="172" y="46"/>
                    <a:pt x="165" y="39"/>
                    <a:pt x="157" y="34"/>
                  </a:cubicBezTo>
                  <a:cubicBezTo>
                    <a:pt x="149" y="29"/>
                    <a:pt x="140" y="25"/>
                    <a:pt x="131" y="23"/>
                  </a:cubicBezTo>
                  <a:cubicBezTo>
                    <a:pt x="121" y="21"/>
                    <a:pt x="112" y="20"/>
                    <a:pt x="103" y="20"/>
                  </a:cubicBezTo>
                  <a:cubicBezTo>
                    <a:pt x="90" y="20"/>
                    <a:pt x="80" y="20"/>
                    <a:pt x="72" y="21"/>
                  </a:cubicBezTo>
                  <a:cubicBezTo>
                    <a:pt x="64" y="21"/>
                    <a:pt x="57" y="22"/>
                    <a:pt x="51" y="23"/>
                  </a:cubicBezTo>
                  <a:cubicBezTo>
                    <a:pt x="50" y="42"/>
                    <a:pt x="50" y="62"/>
                    <a:pt x="49" y="81"/>
                  </a:cubicBezTo>
                  <a:cubicBezTo>
                    <a:pt x="48" y="100"/>
                    <a:pt x="48" y="119"/>
                    <a:pt x="48" y="138"/>
                  </a:cubicBezTo>
                  <a:cubicBezTo>
                    <a:pt x="48" y="169"/>
                    <a:pt x="48" y="169"/>
                    <a:pt x="48" y="169"/>
                  </a:cubicBezTo>
                  <a:cubicBezTo>
                    <a:pt x="53" y="170"/>
                    <a:pt x="58" y="170"/>
                    <a:pt x="64" y="171"/>
                  </a:cubicBezTo>
                  <a:close/>
                  <a:moveTo>
                    <a:pt x="3" y="69"/>
                  </a:moveTo>
                  <a:cubicBezTo>
                    <a:pt x="2" y="46"/>
                    <a:pt x="1" y="23"/>
                    <a:pt x="0" y="0"/>
                  </a:cubicBezTo>
                  <a:cubicBezTo>
                    <a:pt x="10" y="1"/>
                    <a:pt x="20" y="1"/>
                    <a:pt x="30" y="2"/>
                  </a:cubicBezTo>
                  <a:cubicBezTo>
                    <a:pt x="40" y="2"/>
                    <a:pt x="50" y="3"/>
                    <a:pt x="60" y="3"/>
                  </a:cubicBezTo>
                  <a:cubicBezTo>
                    <a:pt x="70" y="3"/>
                    <a:pt x="81" y="2"/>
                    <a:pt x="90" y="1"/>
                  </a:cubicBezTo>
                  <a:cubicBezTo>
                    <a:pt x="100" y="0"/>
                    <a:pt x="111" y="0"/>
                    <a:pt x="121" y="0"/>
                  </a:cubicBezTo>
                  <a:cubicBezTo>
                    <a:pt x="136" y="0"/>
                    <a:pt x="150" y="1"/>
                    <a:pt x="163" y="4"/>
                  </a:cubicBezTo>
                  <a:cubicBezTo>
                    <a:pt x="177" y="7"/>
                    <a:pt x="189" y="12"/>
                    <a:pt x="199" y="18"/>
                  </a:cubicBezTo>
                  <a:cubicBezTo>
                    <a:pt x="209" y="25"/>
                    <a:pt x="217" y="34"/>
                    <a:pt x="223" y="44"/>
                  </a:cubicBezTo>
                  <a:cubicBezTo>
                    <a:pt x="229" y="55"/>
                    <a:pt x="232" y="68"/>
                    <a:pt x="232" y="84"/>
                  </a:cubicBezTo>
                  <a:cubicBezTo>
                    <a:pt x="232" y="101"/>
                    <a:pt x="228" y="116"/>
                    <a:pt x="220" y="128"/>
                  </a:cubicBezTo>
                  <a:cubicBezTo>
                    <a:pt x="212" y="140"/>
                    <a:pt x="203" y="150"/>
                    <a:pt x="192" y="158"/>
                  </a:cubicBezTo>
                  <a:cubicBezTo>
                    <a:pt x="181" y="166"/>
                    <a:pt x="169" y="172"/>
                    <a:pt x="157" y="177"/>
                  </a:cubicBezTo>
                  <a:cubicBezTo>
                    <a:pt x="144" y="181"/>
                    <a:pt x="133" y="184"/>
                    <a:pt x="122" y="186"/>
                  </a:cubicBezTo>
                  <a:cubicBezTo>
                    <a:pt x="127" y="191"/>
                    <a:pt x="133" y="198"/>
                    <a:pt x="140" y="208"/>
                  </a:cubicBezTo>
                  <a:cubicBezTo>
                    <a:pt x="147" y="217"/>
                    <a:pt x="156" y="228"/>
                    <a:pt x="165" y="239"/>
                  </a:cubicBezTo>
                  <a:cubicBezTo>
                    <a:pt x="174" y="251"/>
                    <a:pt x="184" y="263"/>
                    <a:pt x="194" y="276"/>
                  </a:cubicBezTo>
                  <a:cubicBezTo>
                    <a:pt x="204" y="288"/>
                    <a:pt x="213" y="300"/>
                    <a:pt x="222" y="312"/>
                  </a:cubicBezTo>
                  <a:cubicBezTo>
                    <a:pt x="232" y="323"/>
                    <a:pt x="240" y="334"/>
                    <a:pt x="249" y="343"/>
                  </a:cubicBezTo>
                  <a:cubicBezTo>
                    <a:pt x="257" y="353"/>
                    <a:pt x="263" y="360"/>
                    <a:pt x="268" y="365"/>
                  </a:cubicBezTo>
                  <a:cubicBezTo>
                    <a:pt x="263" y="365"/>
                    <a:pt x="258" y="364"/>
                    <a:pt x="252" y="364"/>
                  </a:cubicBezTo>
                  <a:cubicBezTo>
                    <a:pt x="247" y="364"/>
                    <a:pt x="242" y="364"/>
                    <a:pt x="236" y="364"/>
                  </a:cubicBezTo>
                  <a:cubicBezTo>
                    <a:pt x="231" y="364"/>
                    <a:pt x="226" y="364"/>
                    <a:pt x="221" y="364"/>
                  </a:cubicBezTo>
                  <a:cubicBezTo>
                    <a:pt x="216" y="364"/>
                    <a:pt x="210" y="365"/>
                    <a:pt x="205" y="365"/>
                  </a:cubicBezTo>
                  <a:cubicBezTo>
                    <a:pt x="200" y="358"/>
                    <a:pt x="192" y="346"/>
                    <a:pt x="181" y="332"/>
                  </a:cubicBezTo>
                  <a:cubicBezTo>
                    <a:pt x="170" y="317"/>
                    <a:pt x="158" y="301"/>
                    <a:pt x="145" y="284"/>
                  </a:cubicBezTo>
                  <a:cubicBezTo>
                    <a:pt x="132" y="267"/>
                    <a:pt x="119" y="250"/>
                    <a:pt x="105" y="233"/>
                  </a:cubicBezTo>
                  <a:cubicBezTo>
                    <a:pt x="92" y="216"/>
                    <a:pt x="79" y="202"/>
                    <a:pt x="68" y="190"/>
                  </a:cubicBezTo>
                  <a:cubicBezTo>
                    <a:pt x="48" y="190"/>
                    <a:pt x="48" y="190"/>
                    <a:pt x="48" y="190"/>
                  </a:cubicBezTo>
                  <a:cubicBezTo>
                    <a:pt x="48" y="229"/>
                    <a:pt x="48" y="229"/>
                    <a:pt x="48" y="229"/>
                  </a:cubicBezTo>
                  <a:cubicBezTo>
                    <a:pt x="48" y="252"/>
                    <a:pt x="48" y="275"/>
                    <a:pt x="49" y="298"/>
                  </a:cubicBezTo>
                  <a:cubicBezTo>
                    <a:pt x="50" y="321"/>
                    <a:pt x="51" y="343"/>
                    <a:pt x="52" y="365"/>
                  </a:cubicBezTo>
                  <a:cubicBezTo>
                    <a:pt x="44" y="365"/>
                    <a:pt x="35" y="364"/>
                    <a:pt x="26" y="364"/>
                  </a:cubicBezTo>
                  <a:cubicBezTo>
                    <a:pt x="16" y="364"/>
                    <a:pt x="8" y="365"/>
                    <a:pt x="0" y="365"/>
                  </a:cubicBezTo>
                  <a:cubicBezTo>
                    <a:pt x="1" y="343"/>
                    <a:pt x="2" y="321"/>
                    <a:pt x="3" y="298"/>
                  </a:cubicBezTo>
                  <a:cubicBezTo>
                    <a:pt x="4" y="275"/>
                    <a:pt x="5" y="252"/>
                    <a:pt x="5" y="229"/>
                  </a:cubicBezTo>
                  <a:cubicBezTo>
                    <a:pt x="5" y="138"/>
                    <a:pt x="5" y="138"/>
                    <a:pt x="5" y="138"/>
                  </a:cubicBezTo>
                  <a:cubicBezTo>
                    <a:pt x="5" y="114"/>
                    <a:pt x="4" y="91"/>
                    <a:pt x="3" y="6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4" name="Freeform 320"/>
            <p:cNvSpPr>
              <a:spLocks noEditPoints="1"/>
            </p:cNvSpPr>
            <p:nvPr userDrawn="1"/>
          </p:nvSpPr>
          <p:spPr bwMode="auto">
            <a:xfrm>
              <a:off x="5043488" y="4886325"/>
              <a:ext cx="88900" cy="101600"/>
            </a:xfrm>
            <a:custGeom>
              <a:avLst/>
              <a:gdLst>
                <a:gd name="T0" fmla="*/ 90 w 232"/>
                <a:gd name="T1" fmla="*/ 26 h 264"/>
                <a:gd name="T2" fmla="*/ 67 w 232"/>
                <a:gd name="T3" fmla="*/ 49 h 264"/>
                <a:gd name="T4" fmla="*/ 54 w 232"/>
                <a:gd name="T5" fmla="*/ 79 h 264"/>
                <a:gd name="T6" fmla="*/ 49 w 232"/>
                <a:gd name="T7" fmla="*/ 109 h 264"/>
                <a:gd name="T8" fmla="*/ 83 w 232"/>
                <a:gd name="T9" fmla="*/ 110 h 264"/>
                <a:gd name="T10" fmla="*/ 118 w 232"/>
                <a:gd name="T11" fmla="*/ 111 h 264"/>
                <a:gd name="T12" fmla="*/ 153 w 232"/>
                <a:gd name="T13" fmla="*/ 110 h 264"/>
                <a:gd name="T14" fmla="*/ 188 w 232"/>
                <a:gd name="T15" fmla="*/ 109 h 264"/>
                <a:gd name="T16" fmla="*/ 186 w 232"/>
                <a:gd name="T17" fmla="*/ 79 h 264"/>
                <a:gd name="T18" fmla="*/ 176 w 232"/>
                <a:gd name="T19" fmla="*/ 49 h 264"/>
                <a:gd name="T20" fmla="*/ 156 w 232"/>
                <a:gd name="T21" fmla="*/ 26 h 264"/>
                <a:gd name="T22" fmla="*/ 123 w 232"/>
                <a:gd name="T23" fmla="*/ 17 h 264"/>
                <a:gd name="T24" fmla="*/ 90 w 232"/>
                <a:gd name="T25" fmla="*/ 26 h 264"/>
                <a:gd name="T26" fmla="*/ 31 w 232"/>
                <a:gd name="T27" fmla="*/ 38 h 264"/>
                <a:gd name="T28" fmla="*/ 122 w 232"/>
                <a:gd name="T29" fmla="*/ 0 h 264"/>
                <a:gd name="T30" fmla="*/ 170 w 232"/>
                <a:gd name="T31" fmla="*/ 9 h 264"/>
                <a:gd name="T32" fmla="*/ 204 w 232"/>
                <a:gd name="T33" fmla="*/ 32 h 264"/>
                <a:gd name="T34" fmla="*/ 225 w 232"/>
                <a:gd name="T35" fmla="*/ 67 h 264"/>
                <a:gd name="T36" fmla="*/ 232 w 232"/>
                <a:gd name="T37" fmla="*/ 109 h 264"/>
                <a:gd name="T38" fmla="*/ 231 w 232"/>
                <a:gd name="T39" fmla="*/ 119 h 264"/>
                <a:gd name="T40" fmla="*/ 231 w 232"/>
                <a:gd name="T41" fmla="*/ 129 h 264"/>
                <a:gd name="T42" fmla="*/ 174 w 232"/>
                <a:gd name="T43" fmla="*/ 128 h 264"/>
                <a:gd name="T44" fmla="*/ 117 w 232"/>
                <a:gd name="T45" fmla="*/ 128 h 264"/>
                <a:gd name="T46" fmla="*/ 82 w 232"/>
                <a:gd name="T47" fmla="*/ 128 h 264"/>
                <a:gd name="T48" fmla="*/ 48 w 232"/>
                <a:gd name="T49" fmla="*/ 129 h 264"/>
                <a:gd name="T50" fmla="*/ 47 w 232"/>
                <a:gd name="T51" fmla="*/ 137 h 264"/>
                <a:gd name="T52" fmla="*/ 47 w 232"/>
                <a:gd name="T53" fmla="*/ 144 h 264"/>
                <a:gd name="T54" fmla="*/ 53 w 232"/>
                <a:gd name="T55" fmla="*/ 184 h 264"/>
                <a:gd name="T56" fmla="*/ 71 w 232"/>
                <a:gd name="T57" fmla="*/ 215 h 264"/>
                <a:gd name="T58" fmla="*/ 99 w 232"/>
                <a:gd name="T59" fmla="*/ 236 h 264"/>
                <a:gd name="T60" fmla="*/ 139 w 232"/>
                <a:gd name="T61" fmla="*/ 244 h 264"/>
                <a:gd name="T62" fmla="*/ 160 w 232"/>
                <a:gd name="T63" fmla="*/ 241 h 264"/>
                <a:gd name="T64" fmla="*/ 182 w 232"/>
                <a:gd name="T65" fmla="*/ 233 h 264"/>
                <a:gd name="T66" fmla="*/ 202 w 232"/>
                <a:gd name="T67" fmla="*/ 221 h 264"/>
                <a:gd name="T68" fmla="*/ 218 w 232"/>
                <a:gd name="T69" fmla="*/ 205 h 264"/>
                <a:gd name="T70" fmla="*/ 221 w 232"/>
                <a:gd name="T71" fmla="*/ 207 h 264"/>
                <a:gd name="T72" fmla="*/ 218 w 232"/>
                <a:gd name="T73" fmla="*/ 233 h 264"/>
                <a:gd name="T74" fmla="*/ 178 w 232"/>
                <a:gd name="T75" fmla="*/ 255 h 264"/>
                <a:gd name="T76" fmla="*/ 129 w 232"/>
                <a:gd name="T77" fmla="*/ 264 h 264"/>
                <a:gd name="T78" fmla="*/ 77 w 232"/>
                <a:gd name="T79" fmla="*/ 255 h 264"/>
                <a:gd name="T80" fmla="*/ 36 w 232"/>
                <a:gd name="T81" fmla="*/ 230 h 264"/>
                <a:gd name="T82" fmla="*/ 10 w 232"/>
                <a:gd name="T83" fmla="*/ 190 h 264"/>
                <a:gd name="T84" fmla="*/ 0 w 232"/>
                <a:gd name="T85" fmla="*/ 140 h 264"/>
                <a:gd name="T86" fmla="*/ 31 w 232"/>
                <a:gd name="T87" fmla="*/ 3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264">
                  <a:moveTo>
                    <a:pt x="90" y="26"/>
                  </a:moveTo>
                  <a:cubicBezTo>
                    <a:pt x="81" y="32"/>
                    <a:pt x="73" y="40"/>
                    <a:pt x="67" y="49"/>
                  </a:cubicBezTo>
                  <a:cubicBezTo>
                    <a:pt x="62" y="58"/>
                    <a:pt x="57" y="68"/>
                    <a:pt x="54" y="79"/>
                  </a:cubicBezTo>
                  <a:cubicBezTo>
                    <a:pt x="51" y="89"/>
                    <a:pt x="49" y="100"/>
                    <a:pt x="49" y="109"/>
                  </a:cubicBezTo>
                  <a:cubicBezTo>
                    <a:pt x="60" y="110"/>
                    <a:pt x="71" y="110"/>
                    <a:pt x="83" y="110"/>
                  </a:cubicBezTo>
                  <a:cubicBezTo>
                    <a:pt x="95" y="111"/>
                    <a:pt x="106" y="111"/>
                    <a:pt x="118" y="111"/>
                  </a:cubicBezTo>
                  <a:cubicBezTo>
                    <a:pt x="129" y="111"/>
                    <a:pt x="141" y="111"/>
                    <a:pt x="153" y="110"/>
                  </a:cubicBezTo>
                  <a:cubicBezTo>
                    <a:pt x="165" y="110"/>
                    <a:pt x="177" y="110"/>
                    <a:pt x="188" y="109"/>
                  </a:cubicBezTo>
                  <a:cubicBezTo>
                    <a:pt x="188" y="100"/>
                    <a:pt x="187" y="90"/>
                    <a:pt x="186" y="79"/>
                  </a:cubicBezTo>
                  <a:cubicBezTo>
                    <a:pt x="184" y="68"/>
                    <a:pt x="181" y="58"/>
                    <a:pt x="176" y="49"/>
                  </a:cubicBezTo>
                  <a:cubicBezTo>
                    <a:pt x="172" y="40"/>
                    <a:pt x="165" y="32"/>
                    <a:pt x="156" y="26"/>
                  </a:cubicBezTo>
                  <a:cubicBezTo>
                    <a:pt x="148" y="20"/>
                    <a:pt x="137" y="17"/>
                    <a:pt x="123" y="17"/>
                  </a:cubicBezTo>
                  <a:cubicBezTo>
                    <a:pt x="110" y="17"/>
                    <a:pt x="99" y="20"/>
                    <a:pt x="90" y="26"/>
                  </a:cubicBezTo>
                  <a:close/>
                  <a:moveTo>
                    <a:pt x="31" y="38"/>
                  </a:moveTo>
                  <a:cubicBezTo>
                    <a:pt x="52" y="13"/>
                    <a:pt x="82" y="0"/>
                    <a:pt x="122" y="0"/>
                  </a:cubicBezTo>
                  <a:cubicBezTo>
                    <a:pt x="140" y="0"/>
                    <a:pt x="157" y="3"/>
                    <a:pt x="170" y="9"/>
                  </a:cubicBezTo>
                  <a:cubicBezTo>
                    <a:pt x="184" y="15"/>
                    <a:pt x="195" y="23"/>
                    <a:pt x="204" y="32"/>
                  </a:cubicBezTo>
                  <a:cubicBezTo>
                    <a:pt x="214" y="42"/>
                    <a:pt x="220" y="54"/>
                    <a:pt x="225" y="67"/>
                  </a:cubicBezTo>
                  <a:cubicBezTo>
                    <a:pt x="229" y="80"/>
                    <a:pt x="232" y="94"/>
                    <a:pt x="232" y="109"/>
                  </a:cubicBezTo>
                  <a:cubicBezTo>
                    <a:pt x="232" y="112"/>
                    <a:pt x="231" y="116"/>
                    <a:pt x="231" y="119"/>
                  </a:cubicBezTo>
                  <a:cubicBezTo>
                    <a:pt x="231" y="122"/>
                    <a:pt x="231" y="126"/>
                    <a:pt x="231" y="129"/>
                  </a:cubicBezTo>
                  <a:cubicBezTo>
                    <a:pt x="212" y="129"/>
                    <a:pt x="193" y="128"/>
                    <a:pt x="174" y="128"/>
                  </a:cubicBezTo>
                  <a:cubicBezTo>
                    <a:pt x="155" y="128"/>
                    <a:pt x="136" y="128"/>
                    <a:pt x="117" y="128"/>
                  </a:cubicBezTo>
                  <a:cubicBezTo>
                    <a:pt x="106" y="128"/>
                    <a:pt x="94" y="128"/>
                    <a:pt x="82" y="128"/>
                  </a:cubicBezTo>
                  <a:cubicBezTo>
                    <a:pt x="71" y="128"/>
                    <a:pt x="59" y="129"/>
                    <a:pt x="48" y="129"/>
                  </a:cubicBezTo>
                  <a:cubicBezTo>
                    <a:pt x="47" y="131"/>
                    <a:pt x="47" y="134"/>
                    <a:pt x="47" y="137"/>
                  </a:cubicBezTo>
                  <a:cubicBezTo>
                    <a:pt x="47" y="144"/>
                    <a:pt x="47" y="144"/>
                    <a:pt x="47" y="144"/>
                  </a:cubicBezTo>
                  <a:cubicBezTo>
                    <a:pt x="47" y="158"/>
                    <a:pt x="49" y="171"/>
                    <a:pt x="53" y="184"/>
                  </a:cubicBezTo>
                  <a:cubicBezTo>
                    <a:pt x="57" y="196"/>
                    <a:pt x="63" y="206"/>
                    <a:pt x="71" y="215"/>
                  </a:cubicBezTo>
                  <a:cubicBezTo>
                    <a:pt x="79" y="224"/>
                    <a:pt x="88" y="231"/>
                    <a:pt x="99" y="236"/>
                  </a:cubicBezTo>
                  <a:cubicBezTo>
                    <a:pt x="111" y="241"/>
                    <a:pt x="124" y="244"/>
                    <a:pt x="139" y="244"/>
                  </a:cubicBezTo>
                  <a:cubicBezTo>
                    <a:pt x="146" y="244"/>
                    <a:pt x="153" y="243"/>
                    <a:pt x="160" y="241"/>
                  </a:cubicBezTo>
                  <a:cubicBezTo>
                    <a:pt x="168" y="239"/>
                    <a:pt x="175" y="236"/>
                    <a:pt x="182" y="233"/>
                  </a:cubicBezTo>
                  <a:cubicBezTo>
                    <a:pt x="189" y="229"/>
                    <a:pt x="196" y="225"/>
                    <a:pt x="202" y="221"/>
                  </a:cubicBezTo>
                  <a:cubicBezTo>
                    <a:pt x="208" y="216"/>
                    <a:pt x="214" y="211"/>
                    <a:pt x="218" y="205"/>
                  </a:cubicBezTo>
                  <a:cubicBezTo>
                    <a:pt x="221" y="207"/>
                    <a:pt x="221" y="207"/>
                    <a:pt x="221" y="207"/>
                  </a:cubicBezTo>
                  <a:cubicBezTo>
                    <a:pt x="218" y="233"/>
                    <a:pt x="218" y="233"/>
                    <a:pt x="218" y="233"/>
                  </a:cubicBezTo>
                  <a:cubicBezTo>
                    <a:pt x="207" y="242"/>
                    <a:pt x="194" y="249"/>
                    <a:pt x="178" y="255"/>
                  </a:cubicBezTo>
                  <a:cubicBezTo>
                    <a:pt x="163" y="261"/>
                    <a:pt x="146" y="264"/>
                    <a:pt x="129" y="264"/>
                  </a:cubicBezTo>
                  <a:cubicBezTo>
                    <a:pt x="110" y="264"/>
                    <a:pt x="93" y="261"/>
                    <a:pt x="77" y="255"/>
                  </a:cubicBezTo>
                  <a:cubicBezTo>
                    <a:pt x="61" y="249"/>
                    <a:pt x="48" y="241"/>
                    <a:pt x="36" y="230"/>
                  </a:cubicBezTo>
                  <a:cubicBezTo>
                    <a:pt x="25" y="218"/>
                    <a:pt x="16" y="205"/>
                    <a:pt x="10" y="190"/>
                  </a:cubicBezTo>
                  <a:cubicBezTo>
                    <a:pt x="3" y="175"/>
                    <a:pt x="0" y="158"/>
                    <a:pt x="0" y="140"/>
                  </a:cubicBezTo>
                  <a:cubicBezTo>
                    <a:pt x="0" y="97"/>
                    <a:pt x="11" y="62"/>
                    <a:pt x="31" y="3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5" name="Freeform 321"/>
            <p:cNvSpPr>
              <a:spLocks/>
            </p:cNvSpPr>
            <p:nvPr userDrawn="1"/>
          </p:nvSpPr>
          <p:spPr bwMode="auto">
            <a:xfrm>
              <a:off x="5159375" y="4886325"/>
              <a:ext cx="63500" cy="101600"/>
            </a:xfrm>
            <a:custGeom>
              <a:avLst/>
              <a:gdLst>
                <a:gd name="T0" fmla="*/ 24 w 164"/>
                <a:gd name="T1" fmla="*/ 221 h 264"/>
                <a:gd name="T2" fmla="*/ 38 w 164"/>
                <a:gd name="T3" fmla="*/ 233 h 264"/>
                <a:gd name="T4" fmla="*/ 55 w 164"/>
                <a:gd name="T5" fmla="*/ 242 h 264"/>
                <a:gd name="T6" fmla="*/ 76 w 164"/>
                <a:gd name="T7" fmla="*/ 246 h 264"/>
                <a:gd name="T8" fmla="*/ 95 w 164"/>
                <a:gd name="T9" fmla="*/ 242 h 264"/>
                <a:gd name="T10" fmla="*/ 112 w 164"/>
                <a:gd name="T11" fmla="*/ 233 h 264"/>
                <a:gd name="T12" fmla="*/ 123 w 164"/>
                <a:gd name="T13" fmla="*/ 219 h 264"/>
                <a:gd name="T14" fmla="*/ 127 w 164"/>
                <a:gd name="T15" fmla="*/ 198 h 264"/>
                <a:gd name="T16" fmla="*/ 118 w 164"/>
                <a:gd name="T17" fmla="*/ 172 h 264"/>
                <a:gd name="T18" fmla="*/ 95 w 164"/>
                <a:gd name="T19" fmla="*/ 158 h 264"/>
                <a:gd name="T20" fmla="*/ 65 w 164"/>
                <a:gd name="T21" fmla="*/ 148 h 264"/>
                <a:gd name="T22" fmla="*/ 35 w 164"/>
                <a:gd name="T23" fmla="*/ 136 h 264"/>
                <a:gd name="T24" fmla="*/ 12 w 164"/>
                <a:gd name="T25" fmla="*/ 116 h 264"/>
                <a:gd name="T26" fmla="*/ 2 w 164"/>
                <a:gd name="T27" fmla="*/ 81 h 264"/>
                <a:gd name="T28" fmla="*/ 8 w 164"/>
                <a:gd name="T29" fmla="*/ 48 h 264"/>
                <a:gd name="T30" fmla="*/ 25 w 164"/>
                <a:gd name="T31" fmla="*/ 23 h 264"/>
                <a:gd name="T32" fmla="*/ 53 w 164"/>
                <a:gd name="T33" fmla="*/ 6 h 264"/>
                <a:gd name="T34" fmla="*/ 90 w 164"/>
                <a:gd name="T35" fmla="*/ 0 h 264"/>
                <a:gd name="T36" fmla="*/ 123 w 164"/>
                <a:gd name="T37" fmla="*/ 6 h 264"/>
                <a:gd name="T38" fmla="*/ 149 w 164"/>
                <a:gd name="T39" fmla="*/ 15 h 264"/>
                <a:gd name="T40" fmla="*/ 141 w 164"/>
                <a:gd name="T41" fmla="*/ 35 h 264"/>
                <a:gd name="T42" fmla="*/ 136 w 164"/>
                <a:gd name="T43" fmla="*/ 53 h 264"/>
                <a:gd name="T44" fmla="*/ 130 w 164"/>
                <a:gd name="T45" fmla="*/ 53 h 264"/>
                <a:gd name="T46" fmla="*/ 113 w 164"/>
                <a:gd name="T47" fmla="*/ 30 h 264"/>
                <a:gd name="T48" fmla="*/ 83 w 164"/>
                <a:gd name="T49" fmla="*/ 20 h 264"/>
                <a:gd name="T50" fmla="*/ 68 w 164"/>
                <a:gd name="T51" fmla="*/ 23 h 264"/>
                <a:gd name="T52" fmla="*/ 54 w 164"/>
                <a:gd name="T53" fmla="*/ 31 h 264"/>
                <a:gd name="T54" fmla="*/ 43 w 164"/>
                <a:gd name="T55" fmla="*/ 45 h 264"/>
                <a:gd name="T56" fmla="*/ 39 w 164"/>
                <a:gd name="T57" fmla="*/ 65 h 264"/>
                <a:gd name="T58" fmla="*/ 48 w 164"/>
                <a:gd name="T59" fmla="*/ 91 h 264"/>
                <a:gd name="T60" fmla="*/ 71 w 164"/>
                <a:gd name="T61" fmla="*/ 106 h 264"/>
                <a:gd name="T62" fmla="*/ 101 w 164"/>
                <a:gd name="T63" fmla="*/ 115 h 264"/>
                <a:gd name="T64" fmla="*/ 131 w 164"/>
                <a:gd name="T65" fmla="*/ 126 h 264"/>
                <a:gd name="T66" fmla="*/ 154 w 164"/>
                <a:gd name="T67" fmla="*/ 146 h 264"/>
                <a:gd name="T68" fmla="*/ 164 w 164"/>
                <a:gd name="T69" fmla="*/ 181 h 264"/>
                <a:gd name="T70" fmla="*/ 157 w 164"/>
                <a:gd name="T71" fmla="*/ 212 h 264"/>
                <a:gd name="T72" fmla="*/ 138 w 164"/>
                <a:gd name="T73" fmla="*/ 239 h 264"/>
                <a:gd name="T74" fmla="*/ 108 w 164"/>
                <a:gd name="T75" fmla="*/ 257 h 264"/>
                <a:gd name="T76" fmla="*/ 68 w 164"/>
                <a:gd name="T77" fmla="*/ 264 h 264"/>
                <a:gd name="T78" fmla="*/ 27 w 164"/>
                <a:gd name="T79" fmla="*/ 259 h 264"/>
                <a:gd name="T80" fmla="*/ 0 w 164"/>
                <a:gd name="T81" fmla="*/ 248 h 264"/>
                <a:gd name="T82" fmla="*/ 6 w 164"/>
                <a:gd name="T83" fmla="*/ 229 h 264"/>
                <a:gd name="T84" fmla="*/ 10 w 164"/>
                <a:gd name="T85" fmla="*/ 209 h 264"/>
                <a:gd name="T86" fmla="*/ 16 w 164"/>
                <a:gd name="T87" fmla="*/ 209 h 264"/>
                <a:gd name="T88" fmla="*/ 24 w 164"/>
                <a:gd name="T89" fmla="*/ 22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4" h="264">
                  <a:moveTo>
                    <a:pt x="24" y="221"/>
                  </a:moveTo>
                  <a:cubicBezTo>
                    <a:pt x="28" y="225"/>
                    <a:pt x="33" y="229"/>
                    <a:pt x="38" y="233"/>
                  </a:cubicBezTo>
                  <a:cubicBezTo>
                    <a:pt x="43" y="236"/>
                    <a:pt x="49" y="239"/>
                    <a:pt x="55" y="242"/>
                  </a:cubicBezTo>
                  <a:cubicBezTo>
                    <a:pt x="62" y="244"/>
                    <a:pt x="69" y="246"/>
                    <a:pt x="76" y="246"/>
                  </a:cubicBezTo>
                  <a:cubicBezTo>
                    <a:pt x="83" y="246"/>
                    <a:pt x="89" y="245"/>
                    <a:pt x="95" y="242"/>
                  </a:cubicBezTo>
                  <a:cubicBezTo>
                    <a:pt x="101" y="240"/>
                    <a:pt x="107" y="237"/>
                    <a:pt x="112" y="233"/>
                  </a:cubicBezTo>
                  <a:cubicBezTo>
                    <a:pt x="116" y="230"/>
                    <a:pt x="120" y="225"/>
                    <a:pt x="123" y="219"/>
                  </a:cubicBezTo>
                  <a:cubicBezTo>
                    <a:pt x="126" y="212"/>
                    <a:pt x="127" y="206"/>
                    <a:pt x="127" y="198"/>
                  </a:cubicBezTo>
                  <a:cubicBezTo>
                    <a:pt x="127" y="187"/>
                    <a:pt x="124" y="178"/>
                    <a:pt x="118" y="172"/>
                  </a:cubicBezTo>
                  <a:cubicBezTo>
                    <a:pt x="112" y="167"/>
                    <a:pt x="104" y="162"/>
                    <a:pt x="95" y="158"/>
                  </a:cubicBezTo>
                  <a:cubicBezTo>
                    <a:pt x="86" y="154"/>
                    <a:pt x="76" y="151"/>
                    <a:pt x="65" y="148"/>
                  </a:cubicBezTo>
                  <a:cubicBezTo>
                    <a:pt x="54" y="145"/>
                    <a:pt x="44" y="141"/>
                    <a:pt x="35" y="136"/>
                  </a:cubicBezTo>
                  <a:cubicBezTo>
                    <a:pt x="25" y="131"/>
                    <a:pt x="18" y="124"/>
                    <a:pt x="12" y="116"/>
                  </a:cubicBezTo>
                  <a:cubicBezTo>
                    <a:pt x="5" y="107"/>
                    <a:pt x="2" y="96"/>
                    <a:pt x="2" y="81"/>
                  </a:cubicBezTo>
                  <a:cubicBezTo>
                    <a:pt x="2" y="69"/>
                    <a:pt x="4" y="58"/>
                    <a:pt x="8" y="48"/>
                  </a:cubicBezTo>
                  <a:cubicBezTo>
                    <a:pt x="12" y="39"/>
                    <a:pt x="18" y="30"/>
                    <a:pt x="25" y="23"/>
                  </a:cubicBezTo>
                  <a:cubicBezTo>
                    <a:pt x="32" y="16"/>
                    <a:pt x="42" y="11"/>
                    <a:pt x="53" y="6"/>
                  </a:cubicBezTo>
                  <a:cubicBezTo>
                    <a:pt x="63" y="2"/>
                    <a:pt x="76" y="0"/>
                    <a:pt x="90" y="0"/>
                  </a:cubicBezTo>
                  <a:cubicBezTo>
                    <a:pt x="103" y="0"/>
                    <a:pt x="114" y="2"/>
                    <a:pt x="123" y="6"/>
                  </a:cubicBezTo>
                  <a:cubicBezTo>
                    <a:pt x="132" y="9"/>
                    <a:pt x="141" y="13"/>
                    <a:pt x="149" y="15"/>
                  </a:cubicBezTo>
                  <a:cubicBezTo>
                    <a:pt x="146" y="21"/>
                    <a:pt x="143" y="27"/>
                    <a:pt x="141" y="35"/>
                  </a:cubicBezTo>
                  <a:cubicBezTo>
                    <a:pt x="138" y="43"/>
                    <a:pt x="137" y="49"/>
                    <a:pt x="136" y="53"/>
                  </a:cubicBezTo>
                  <a:cubicBezTo>
                    <a:pt x="130" y="53"/>
                    <a:pt x="130" y="53"/>
                    <a:pt x="130" y="53"/>
                  </a:cubicBezTo>
                  <a:cubicBezTo>
                    <a:pt x="127" y="45"/>
                    <a:pt x="121" y="37"/>
                    <a:pt x="113" y="30"/>
                  </a:cubicBezTo>
                  <a:cubicBezTo>
                    <a:pt x="105" y="24"/>
                    <a:pt x="95" y="20"/>
                    <a:pt x="83" y="20"/>
                  </a:cubicBezTo>
                  <a:cubicBezTo>
                    <a:pt x="78" y="20"/>
                    <a:pt x="73" y="21"/>
                    <a:pt x="68" y="23"/>
                  </a:cubicBezTo>
                  <a:cubicBezTo>
                    <a:pt x="63" y="25"/>
                    <a:pt x="58" y="27"/>
                    <a:pt x="54" y="31"/>
                  </a:cubicBezTo>
                  <a:cubicBezTo>
                    <a:pt x="49" y="34"/>
                    <a:pt x="46" y="39"/>
                    <a:pt x="43" y="45"/>
                  </a:cubicBezTo>
                  <a:cubicBezTo>
                    <a:pt x="40" y="50"/>
                    <a:pt x="39" y="57"/>
                    <a:pt x="39" y="65"/>
                  </a:cubicBezTo>
                  <a:cubicBezTo>
                    <a:pt x="39" y="76"/>
                    <a:pt x="42" y="85"/>
                    <a:pt x="48" y="91"/>
                  </a:cubicBezTo>
                  <a:cubicBezTo>
                    <a:pt x="54" y="98"/>
                    <a:pt x="62" y="102"/>
                    <a:pt x="71" y="106"/>
                  </a:cubicBezTo>
                  <a:cubicBezTo>
                    <a:pt x="80" y="109"/>
                    <a:pt x="90" y="113"/>
                    <a:pt x="101" y="115"/>
                  </a:cubicBezTo>
                  <a:cubicBezTo>
                    <a:pt x="112" y="118"/>
                    <a:pt x="122" y="122"/>
                    <a:pt x="131" y="126"/>
                  </a:cubicBezTo>
                  <a:cubicBezTo>
                    <a:pt x="141" y="131"/>
                    <a:pt x="148" y="138"/>
                    <a:pt x="154" y="146"/>
                  </a:cubicBezTo>
                  <a:cubicBezTo>
                    <a:pt x="161" y="155"/>
                    <a:pt x="164" y="167"/>
                    <a:pt x="164" y="181"/>
                  </a:cubicBezTo>
                  <a:cubicBezTo>
                    <a:pt x="164" y="192"/>
                    <a:pt x="161" y="202"/>
                    <a:pt x="157" y="212"/>
                  </a:cubicBezTo>
                  <a:cubicBezTo>
                    <a:pt x="153" y="222"/>
                    <a:pt x="146" y="231"/>
                    <a:pt x="138" y="239"/>
                  </a:cubicBezTo>
                  <a:cubicBezTo>
                    <a:pt x="130" y="247"/>
                    <a:pt x="120" y="253"/>
                    <a:pt x="108" y="257"/>
                  </a:cubicBezTo>
                  <a:cubicBezTo>
                    <a:pt x="96" y="262"/>
                    <a:pt x="83" y="264"/>
                    <a:pt x="68" y="264"/>
                  </a:cubicBezTo>
                  <a:cubicBezTo>
                    <a:pt x="52" y="264"/>
                    <a:pt x="38" y="262"/>
                    <a:pt x="27" y="259"/>
                  </a:cubicBezTo>
                  <a:cubicBezTo>
                    <a:pt x="17" y="256"/>
                    <a:pt x="7" y="252"/>
                    <a:pt x="0" y="248"/>
                  </a:cubicBezTo>
                  <a:cubicBezTo>
                    <a:pt x="2" y="243"/>
                    <a:pt x="4" y="237"/>
                    <a:pt x="6" y="229"/>
                  </a:cubicBezTo>
                  <a:cubicBezTo>
                    <a:pt x="9" y="221"/>
                    <a:pt x="10" y="214"/>
                    <a:pt x="10" y="209"/>
                  </a:cubicBezTo>
                  <a:cubicBezTo>
                    <a:pt x="16" y="209"/>
                    <a:pt x="16" y="209"/>
                    <a:pt x="16" y="209"/>
                  </a:cubicBezTo>
                  <a:cubicBezTo>
                    <a:pt x="18" y="212"/>
                    <a:pt x="21" y="216"/>
                    <a:pt x="24" y="2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6" name="Freeform 322"/>
            <p:cNvSpPr>
              <a:spLocks/>
            </p:cNvSpPr>
            <p:nvPr userDrawn="1"/>
          </p:nvSpPr>
          <p:spPr bwMode="auto">
            <a:xfrm>
              <a:off x="5257800" y="4887913"/>
              <a:ext cx="82550" cy="100013"/>
            </a:xfrm>
            <a:custGeom>
              <a:avLst/>
              <a:gdLst>
                <a:gd name="T0" fmla="*/ 1 w 215"/>
                <a:gd name="T1" fmla="*/ 125 h 259"/>
                <a:gd name="T2" fmla="*/ 2 w 215"/>
                <a:gd name="T3" fmla="*/ 85 h 259"/>
                <a:gd name="T4" fmla="*/ 1 w 215"/>
                <a:gd name="T5" fmla="*/ 45 h 259"/>
                <a:gd name="T6" fmla="*/ 1 w 215"/>
                <a:gd name="T7" fmla="*/ 0 h 259"/>
                <a:gd name="T8" fmla="*/ 23 w 215"/>
                <a:gd name="T9" fmla="*/ 3 h 259"/>
                <a:gd name="T10" fmla="*/ 45 w 215"/>
                <a:gd name="T11" fmla="*/ 0 h 259"/>
                <a:gd name="T12" fmla="*/ 41 w 215"/>
                <a:gd name="T13" fmla="*/ 71 h 259"/>
                <a:gd name="T14" fmla="*/ 39 w 215"/>
                <a:gd name="T15" fmla="*/ 149 h 259"/>
                <a:gd name="T16" fmla="*/ 44 w 215"/>
                <a:gd name="T17" fmla="*/ 191 h 259"/>
                <a:gd name="T18" fmla="*/ 55 w 215"/>
                <a:gd name="T19" fmla="*/ 213 h 259"/>
                <a:gd name="T20" fmla="*/ 74 w 215"/>
                <a:gd name="T21" fmla="*/ 228 h 259"/>
                <a:gd name="T22" fmla="*/ 101 w 215"/>
                <a:gd name="T23" fmla="*/ 233 h 259"/>
                <a:gd name="T24" fmla="*/ 138 w 215"/>
                <a:gd name="T25" fmla="*/ 223 h 259"/>
                <a:gd name="T26" fmla="*/ 160 w 215"/>
                <a:gd name="T27" fmla="*/ 199 h 259"/>
                <a:gd name="T28" fmla="*/ 166 w 215"/>
                <a:gd name="T29" fmla="*/ 183 h 259"/>
                <a:gd name="T30" fmla="*/ 169 w 215"/>
                <a:gd name="T31" fmla="*/ 166 h 259"/>
                <a:gd name="T32" fmla="*/ 171 w 215"/>
                <a:gd name="T33" fmla="*/ 138 h 259"/>
                <a:gd name="T34" fmla="*/ 171 w 215"/>
                <a:gd name="T35" fmla="*/ 88 h 259"/>
                <a:gd name="T36" fmla="*/ 171 w 215"/>
                <a:gd name="T37" fmla="*/ 43 h 259"/>
                <a:gd name="T38" fmla="*/ 171 w 215"/>
                <a:gd name="T39" fmla="*/ 21 h 259"/>
                <a:gd name="T40" fmla="*/ 170 w 215"/>
                <a:gd name="T41" fmla="*/ 0 h 259"/>
                <a:gd name="T42" fmla="*/ 181 w 215"/>
                <a:gd name="T43" fmla="*/ 2 h 259"/>
                <a:gd name="T44" fmla="*/ 192 w 215"/>
                <a:gd name="T45" fmla="*/ 3 h 259"/>
                <a:gd name="T46" fmla="*/ 204 w 215"/>
                <a:gd name="T47" fmla="*/ 2 h 259"/>
                <a:gd name="T48" fmla="*/ 215 w 215"/>
                <a:gd name="T49" fmla="*/ 0 h 259"/>
                <a:gd name="T50" fmla="*/ 212 w 215"/>
                <a:gd name="T51" fmla="*/ 81 h 259"/>
                <a:gd name="T52" fmla="*/ 211 w 215"/>
                <a:gd name="T53" fmla="*/ 162 h 259"/>
                <a:gd name="T54" fmla="*/ 212 w 215"/>
                <a:gd name="T55" fmla="*/ 209 h 259"/>
                <a:gd name="T56" fmla="*/ 214 w 215"/>
                <a:gd name="T57" fmla="*/ 254 h 259"/>
                <a:gd name="T58" fmla="*/ 192 w 215"/>
                <a:gd name="T59" fmla="*/ 252 h 259"/>
                <a:gd name="T60" fmla="*/ 171 w 215"/>
                <a:gd name="T61" fmla="*/ 254 h 259"/>
                <a:gd name="T62" fmla="*/ 172 w 215"/>
                <a:gd name="T63" fmla="*/ 243 h 259"/>
                <a:gd name="T64" fmla="*/ 172 w 215"/>
                <a:gd name="T65" fmla="*/ 232 h 259"/>
                <a:gd name="T66" fmla="*/ 172 w 215"/>
                <a:gd name="T67" fmla="*/ 209 h 259"/>
                <a:gd name="T68" fmla="*/ 171 w 215"/>
                <a:gd name="T69" fmla="*/ 209 h 259"/>
                <a:gd name="T70" fmla="*/ 136 w 215"/>
                <a:gd name="T71" fmla="*/ 247 h 259"/>
                <a:gd name="T72" fmla="*/ 88 w 215"/>
                <a:gd name="T73" fmla="*/ 259 h 259"/>
                <a:gd name="T74" fmla="*/ 24 w 215"/>
                <a:gd name="T75" fmla="*/ 237 h 259"/>
                <a:gd name="T76" fmla="*/ 0 w 215"/>
                <a:gd name="T77" fmla="*/ 173 h 259"/>
                <a:gd name="T78" fmla="*/ 1 w 215"/>
                <a:gd name="T79" fmla="*/ 12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5" h="259">
                  <a:moveTo>
                    <a:pt x="1" y="125"/>
                  </a:moveTo>
                  <a:cubicBezTo>
                    <a:pt x="1" y="112"/>
                    <a:pt x="2" y="98"/>
                    <a:pt x="2" y="85"/>
                  </a:cubicBezTo>
                  <a:cubicBezTo>
                    <a:pt x="2" y="73"/>
                    <a:pt x="2" y="59"/>
                    <a:pt x="1" y="45"/>
                  </a:cubicBezTo>
                  <a:cubicBezTo>
                    <a:pt x="1" y="30"/>
                    <a:pt x="1" y="15"/>
                    <a:pt x="1" y="0"/>
                  </a:cubicBezTo>
                  <a:cubicBezTo>
                    <a:pt x="10" y="2"/>
                    <a:pt x="17" y="3"/>
                    <a:pt x="23" y="3"/>
                  </a:cubicBezTo>
                  <a:cubicBezTo>
                    <a:pt x="29" y="3"/>
                    <a:pt x="36" y="2"/>
                    <a:pt x="45" y="0"/>
                  </a:cubicBezTo>
                  <a:cubicBezTo>
                    <a:pt x="43" y="22"/>
                    <a:pt x="41" y="45"/>
                    <a:pt x="41" y="71"/>
                  </a:cubicBezTo>
                  <a:cubicBezTo>
                    <a:pt x="40" y="96"/>
                    <a:pt x="39" y="122"/>
                    <a:pt x="39" y="149"/>
                  </a:cubicBezTo>
                  <a:cubicBezTo>
                    <a:pt x="39" y="167"/>
                    <a:pt x="41" y="181"/>
                    <a:pt x="44" y="191"/>
                  </a:cubicBezTo>
                  <a:cubicBezTo>
                    <a:pt x="47" y="201"/>
                    <a:pt x="51" y="208"/>
                    <a:pt x="55" y="213"/>
                  </a:cubicBezTo>
                  <a:cubicBezTo>
                    <a:pt x="60" y="219"/>
                    <a:pt x="67" y="224"/>
                    <a:pt x="74" y="228"/>
                  </a:cubicBezTo>
                  <a:cubicBezTo>
                    <a:pt x="82" y="231"/>
                    <a:pt x="91" y="233"/>
                    <a:pt x="101" y="233"/>
                  </a:cubicBezTo>
                  <a:cubicBezTo>
                    <a:pt x="116" y="233"/>
                    <a:pt x="128" y="230"/>
                    <a:pt x="138" y="223"/>
                  </a:cubicBezTo>
                  <a:cubicBezTo>
                    <a:pt x="148" y="217"/>
                    <a:pt x="156" y="209"/>
                    <a:pt x="160" y="199"/>
                  </a:cubicBezTo>
                  <a:cubicBezTo>
                    <a:pt x="163" y="193"/>
                    <a:pt x="165" y="188"/>
                    <a:pt x="166" y="183"/>
                  </a:cubicBezTo>
                  <a:cubicBezTo>
                    <a:pt x="167" y="179"/>
                    <a:pt x="169" y="174"/>
                    <a:pt x="169" y="166"/>
                  </a:cubicBezTo>
                  <a:cubicBezTo>
                    <a:pt x="170" y="159"/>
                    <a:pt x="171" y="150"/>
                    <a:pt x="171" y="138"/>
                  </a:cubicBezTo>
                  <a:cubicBezTo>
                    <a:pt x="171" y="125"/>
                    <a:pt x="171" y="109"/>
                    <a:pt x="171" y="88"/>
                  </a:cubicBezTo>
                  <a:cubicBezTo>
                    <a:pt x="171" y="43"/>
                    <a:pt x="171" y="43"/>
                    <a:pt x="171" y="43"/>
                  </a:cubicBezTo>
                  <a:cubicBezTo>
                    <a:pt x="171" y="35"/>
                    <a:pt x="171" y="28"/>
                    <a:pt x="171" y="21"/>
                  </a:cubicBezTo>
                  <a:cubicBezTo>
                    <a:pt x="171" y="13"/>
                    <a:pt x="170" y="7"/>
                    <a:pt x="170" y="0"/>
                  </a:cubicBezTo>
                  <a:cubicBezTo>
                    <a:pt x="174" y="1"/>
                    <a:pt x="177" y="2"/>
                    <a:pt x="181" y="2"/>
                  </a:cubicBezTo>
                  <a:cubicBezTo>
                    <a:pt x="185" y="3"/>
                    <a:pt x="188" y="3"/>
                    <a:pt x="192" y="3"/>
                  </a:cubicBezTo>
                  <a:cubicBezTo>
                    <a:pt x="196" y="3"/>
                    <a:pt x="200" y="3"/>
                    <a:pt x="204" y="2"/>
                  </a:cubicBezTo>
                  <a:cubicBezTo>
                    <a:pt x="207" y="2"/>
                    <a:pt x="211" y="1"/>
                    <a:pt x="215" y="0"/>
                  </a:cubicBezTo>
                  <a:cubicBezTo>
                    <a:pt x="213" y="28"/>
                    <a:pt x="212" y="55"/>
                    <a:pt x="212" y="81"/>
                  </a:cubicBezTo>
                  <a:cubicBezTo>
                    <a:pt x="211" y="106"/>
                    <a:pt x="211" y="134"/>
                    <a:pt x="211" y="162"/>
                  </a:cubicBezTo>
                  <a:cubicBezTo>
                    <a:pt x="211" y="178"/>
                    <a:pt x="211" y="194"/>
                    <a:pt x="212" y="209"/>
                  </a:cubicBezTo>
                  <a:cubicBezTo>
                    <a:pt x="212" y="225"/>
                    <a:pt x="213" y="239"/>
                    <a:pt x="214" y="254"/>
                  </a:cubicBezTo>
                  <a:cubicBezTo>
                    <a:pt x="206" y="253"/>
                    <a:pt x="199" y="252"/>
                    <a:pt x="192" y="252"/>
                  </a:cubicBezTo>
                  <a:cubicBezTo>
                    <a:pt x="186" y="252"/>
                    <a:pt x="178" y="253"/>
                    <a:pt x="171" y="254"/>
                  </a:cubicBezTo>
                  <a:cubicBezTo>
                    <a:pt x="172" y="250"/>
                    <a:pt x="172" y="247"/>
                    <a:pt x="172" y="243"/>
                  </a:cubicBezTo>
                  <a:cubicBezTo>
                    <a:pt x="172" y="240"/>
                    <a:pt x="172" y="236"/>
                    <a:pt x="172" y="232"/>
                  </a:cubicBezTo>
                  <a:cubicBezTo>
                    <a:pt x="172" y="209"/>
                    <a:pt x="172" y="209"/>
                    <a:pt x="172" y="209"/>
                  </a:cubicBezTo>
                  <a:cubicBezTo>
                    <a:pt x="171" y="209"/>
                    <a:pt x="171" y="209"/>
                    <a:pt x="171" y="209"/>
                  </a:cubicBezTo>
                  <a:cubicBezTo>
                    <a:pt x="162" y="226"/>
                    <a:pt x="150" y="239"/>
                    <a:pt x="136" y="247"/>
                  </a:cubicBezTo>
                  <a:cubicBezTo>
                    <a:pt x="121" y="255"/>
                    <a:pt x="105" y="259"/>
                    <a:pt x="88" y="259"/>
                  </a:cubicBezTo>
                  <a:cubicBezTo>
                    <a:pt x="61" y="259"/>
                    <a:pt x="39" y="252"/>
                    <a:pt x="24" y="237"/>
                  </a:cubicBezTo>
                  <a:cubicBezTo>
                    <a:pt x="8" y="222"/>
                    <a:pt x="0" y="201"/>
                    <a:pt x="0" y="173"/>
                  </a:cubicBezTo>
                  <a:cubicBezTo>
                    <a:pt x="0" y="154"/>
                    <a:pt x="0" y="138"/>
                    <a:pt x="1" y="12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7" name="Freeform 323"/>
            <p:cNvSpPr>
              <a:spLocks/>
            </p:cNvSpPr>
            <p:nvPr userDrawn="1"/>
          </p:nvSpPr>
          <p:spPr bwMode="auto">
            <a:xfrm>
              <a:off x="5387975" y="4832350"/>
              <a:ext cx="19050" cy="153988"/>
            </a:xfrm>
            <a:custGeom>
              <a:avLst/>
              <a:gdLst>
                <a:gd name="T0" fmla="*/ 4 w 48"/>
                <a:gd name="T1" fmla="*/ 114 h 401"/>
                <a:gd name="T2" fmla="*/ 3 w 48"/>
                <a:gd name="T3" fmla="*/ 72 h 401"/>
                <a:gd name="T4" fmla="*/ 2 w 48"/>
                <a:gd name="T5" fmla="*/ 32 h 401"/>
                <a:gd name="T6" fmla="*/ 0 w 48"/>
                <a:gd name="T7" fmla="*/ 0 h 401"/>
                <a:gd name="T8" fmla="*/ 24 w 48"/>
                <a:gd name="T9" fmla="*/ 3 h 401"/>
                <a:gd name="T10" fmla="*/ 48 w 48"/>
                <a:gd name="T11" fmla="*/ 0 h 401"/>
                <a:gd name="T12" fmla="*/ 46 w 48"/>
                <a:gd name="T13" fmla="*/ 32 h 401"/>
                <a:gd name="T14" fmla="*/ 44 w 48"/>
                <a:gd name="T15" fmla="*/ 72 h 401"/>
                <a:gd name="T16" fmla="*/ 44 w 48"/>
                <a:gd name="T17" fmla="*/ 114 h 401"/>
                <a:gd name="T18" fmla="*/ 43 w 48"/>
                <a:gd name="T19" fmla="*/ 153 h 401"/>
                <a:gd name="T20" fmla="*/ 43 w 48"/>
                <a:gd name="T21" fmla="*/ 250 h 401"/>
                <a:gd name="T22" fmla="*/ 44 w 48"/>
                <a:gd name="T23" fmla="*/ 289 h 401"/>
                <a:gd name="T24" fmla="*/ 44 w 48"/>
                <a:gd name="T25" fmla="*/ 331 h 401"/>
                <a:gd name="T26" fmla="*/ 46 w 48"/>
                <a:gd name="T27" fmla="*/ 370 h 401"/>
                <a:gd name="T28" fmla="*/ 48 w 48"/>
                <a:gd name="T29" fmla="*/ 401 h 401"/>
                <a:gd name="T30" fmla="*/ 24 w 48"/>
                <a:gd name="T31" fmla="*/ 400 h 401"/>
                <a:gd name="T32" fmla="*/ 0 w 48"/>
                <a:gd name="T33" fmla="*/ 401 h 401"/>
                <a:gd name="T34" fmla="*/ 2 w 48"/>
                <a:gd name="T35" fmla="*/ 370 h 401"/>
                <a:gd name="T36" fmla="*/ 3 w 48"/>
                <a:gd name="T37" fmla="*/ 331 h 401"/>
                <a:gd name="T38" fmla="*/ 4 w 48"/>
                <a:gd name="T39" fmla="*/ 289 h 401"/>
                <a:gd name="T40" fmla="*/ 4 w 48"/>
                <a:gd name="T41" fmla="*/ 250 h 401"/>
                <a:gd name="T42" fmla="*/ 4 w 48"/>
                <a:gd name="T43" fmla="*/ 153 h 401"/>
                <a:gd name="T44" fmla="*/ 4 w 48"/>
                <a:gd name="T45" fmla="*/ 11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401">
                  <a:moveTo>
                    <a:pt x="4" y="114"/>
                  </a:moveTo>
                  <a:cubicBezTo>
                    <a:pt x="4" y="100"/>
                    <a:pt x="3" y="86"/>
                    <a:pt x="3" y="72"/>
                  </a:cubicBezTo>
                  <a:cubicBezTo>
                    <a:pt x="3" y="58"/>
                    <a:pt x="2" y="45"/>
                    <a:pt x="2" y="32"/>
                  </a:cubicBezTo>
                  <a:cubicBezTo>
                    <a:pt x="1" y="20"/>
                    <a:pt x="1" y="9"/>
                    <a:pt x="0" y="0"/>
                  </a:cubicBezTo>
                  <a:cubicBezTo>
                    <a:pt x="10" y="2"/>
                    <a:pt x="18" y="3"/>
                    <a:pt x="24" y="3"/>
                  </a:cubicBezTo>
                  <a:cubicBezTo>
                    <a:pt x="30" y="3"/>
                    <a:pt x="38" y="2"/>
                    <a:pt x="48" y="0"/>
                  </a:cubicBezTo>
                  <a:cubicBezTo>
                    <a:pt x="47" y="9"/>
                    <a:pt x="47" y="20"/>
                    <a:pt x="46" y="32"/>
                  </a:cubicBezTo>
                  <a:cubicBezTo>
                    <a:pt x="45" y="45"/>
                    <a:pt x="45" y="58"/>
                    <a:pt x="44" y="72"/>
                  </a:cubicBezTo>
                  <a:cubicBezTo>
                    <a:pt x="44" y="86"/>
                    <a:pt x="44" y="100"/>
                    <a:pt x="44" y="114"/>
                  </a:cubicBezTo>
                  <a:cubicBezTo>
                    <a:pt x="43" y="128"/>
                    <a:pt x="43" y="141"/>
                    <a:pt x="43" y="153"/>
                  </a:cubicBezTo>
                  <a:cubicBezTo>
                    <a:pt x="43" y="250"/>
                    <a:pt x="43" y="250"/>
                    <a:pt x="43" y="250"/>
                  </a:cubicBezTo>
                  <a:cubicBezTo>
                    <a:pt x="43" y="262"/>
                    <a:pt x="43" y="275"/>
                    <a:pt x="44" y="289"/>
                  </a:cubicBezTo>
                  <a:cubicBezTo>
                    <a:pt x="44" y="303"/>
                    <a:pt x="44" y="317"/>
                    <a:pt x="44" y="331"/>
                  </a:cubicBezTo>
                  <a:cubicBezTo>
                    <a:pt x="45" y="345"/>
                    <a:pt x="45" y="358"/>
                    <a:pt x="46" y="370"/>
                  </a:cubicBezTo>
                  <a:cubicBezTo>
                    <a:pt x="47" y="383"/>
                    <a:pt x="47" y="393"/>
                    <a:pt x="48" y="401"/>
                  </a:cubicBezTo>
                  <a:cubicBezTo>
                    <a:pt x="40" y="401"/>
                    <a:pt x="32" y="400"/>
                    <a:pt x="24" y="400"/>
                  </a:cubicBezTo>
                  <a:cubicBezTo>
                    <a:pt x="16" y="400"/>
                    <a:pt x="8" y="401"/>
                    <a:pt x="0" y="401"/>
                  </a:cubicBezTo>
                  <a:cubicBezTo>
                    <a:pt x="1" y="393"/>
                    <a:pt x="1" y="383"/>
                    <a:pt x="2" y="370"/>
                  </a:cubicBezTo>
                  <a:cubicBezTo>
                    <a:pt x="2" y="358"/>
                    <a:pt x="3" y="345"/>
                    <a:pt x="3" y="331"/>
                  </a:cubicBezTo>
                  <a:cubicBezTo>
                    <a:pt x="3" y="317"/>
                    <a:pt x="4" y="303"/>
                    <a:pt x="4" y="289"/>
                  </a:cubicBezTo>
                  <a:cubicBezTo>
                    <a:pt x="4" y="275"/>
                    <a:pt x="4" y="262"/>
                    <a:pt x="4" y="250"/>
                  </a:cubicBezTo>
                  <a:cubicBezTo>
                    <a:pt x="4" y="153"/>
                    <a:pt x="4" y="153"/>
                    <a:pt x="4" y="153"/>
                  </a:cubicBezTo>
                  <a:cubicBezTo>
                    <a:pt x="4" y="141"/>
                    <a:pt x="4" y="128"/>
                    <a:pt x="4" y="11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8" name="Freeform 324"/>
            <p:cNvSpPr>
              <a:spLocks/>
            </p:cNvSpPr>
            <p:nvPr userDrawn="1"/>
          </p:nvSpPr>
          <p:spPr bwMode="auto">
            <a:xfrm>
              <a:off x="5441950" y="4862513"/>
              <a:ext cx="52388" cy="125413"/>
            </a:xfrm>
            <a:custGeom>
              <a:avLst/>
              <a:gdLst>
                <a:gd name="T0" fmla="*/ 79 w 139"/>
                <a:gd name="T1" fmla="*/ 0 h 329"/>
                <a:gd name="T2" fmla="*/ 77 w 139"/>
                <a:gd name="T3" fmla="*/ 39 h 329"/>
                <a:gd name="T4" fmla="*/ 75 w 139"/>
                <a:gd name="T5" fmla="*/ 78 h 329"/>
                <a:gd name="T6" fmla="*/ 97 w 139"/>
                <a:gd name="T7" fmla="*/ 78 h 329"/>
                <a:gd name="T8" fmla="*/ 131 w 139"/>
                <a:gd name="T9" fmla="*/ 76 h 329"/>
                <a:gd name="T10" fmla="*/ 131 w 139"/>
                <a:gd name="T11" fmla="*/ 82 h 329"/>
                <a:gd name="T12" fmla="*/ 131 w 139"/>
                <a:gd name="T13" fmla="*/ 87 h 329"/>
                <a:gd name="T14" fmla="*/ 131 w 139"/>
                <a:gd name="T15" fmla="*/ 93 h 329"/>
                <a:gd name="T16" fmla="*/ 131 w 139"/>
                <a:gd name="T17" fmla="*/ 99 h 329"/>
                <a:gd name="T18" fmla="*/ 117 w 139"/>
                <a:gd name="T19" fmla="*/ 98 h 329"/>
                <a:gd name="T20" fmla="*/ 101 w 139"/>
                <a:gd name="T21" fmla="*/ 98 h 329"/>
                <a:gd name="T22" fmla="*/ 75 w 139"/>
                <a:gd name="T23" fmla="*/ 98 h 329"/>
                <a:gd name="T24" fmla="*/ 74 w 139"/>
                <a:gd name="T25" fmla="*/ 115 h 329"/>
                <a:gd name="T26" fmla="*/ 73 w 139"/>
                <a:gd name="T27" fmla="*/ 150 h 329"/>
                <a:gd name="T28" fmla="*/ 72 w 139"/>
                <a:gd name="T29" fmla="*/ 193 h 329"/>
                <a:gd name="T30" fmla="*/ 72 w 139"/>
                <a:gd name="T31" fmla="*/ 233 h 329"/>
                <a:gd name="T32" fmla="*/ 72 w 139"/>
                <a:gd name="T33" fmla="*/ 262 h 329"/>
                <a:gd name="T34" fmla="*/ 77 w 139"/>
                <a:gd name="T35" fmla="*/ 288 h 329"/>
                <a:gd name="T36" fmla="*/ 90 w 139"/>
                <a:gd name="T37" fmla="*/ 306 h 329"/>
                <a:gd name="T38" fmla="*/ 115 w 139"/>
                <a:gd name="T39" fmla="*/ 313 h 329"/>
                <a:gd name="T40" fmla="*/ 126 w 139"/>
                <a:gd name="T41" fmla="*/ 312 h 329"/>
                <a:gd name="T42" fmla="*/ 139 w 139"/>
                <a:gd name="T43" fmla="*/ 310 h 329"/>
                <a:gd name="T44" fmla="*/ 139 w 139"/>
                <a:gd name="T45" fmla="*/ 323 h 329"/>
                <a:gd name="T46" fmla="*/ 119 w 139"/>
                <a:gd name="T47" fmla="*/ 327 h 329"/>
                <a:gd name="T48" fmla="*/ 98 w 139"/>
                <a:gd name="T49" fmla="*/ 329 h 329"/>
                <a:gd name="T50" fmla="*/ 48 w 139"/>
                <a:gd name="T51" fmla="*/ 312 h 329"/>
                <a:gd name="T52" fmla="*/ 33 w 139"/>
                <a:gd name="T53" fmla="*/ 264 h 329"/>
                <a:gd name="T54" fmla="*/ 33 w 139"/>
                <a:gd name="T55" fmla="*/ 233 h 329"/>
                <a:gd name="T56" fmla="*/ 34 w 139"/>
                <a:gd name="T57" fmla="*/ 196 h 329"/>
                <a:gd name="T58" fmla="*/ 35 w 139"/>
                <a:gd name="T59" fmla="*/ 152 h 329"/>
                <a:gd name="T60" fmla="*/ 36 w 139"/>
                <a:gd name="T61" fmla="*/ 98 h 329"/>
                <a:gd name="T62" fmla="*/ 19 w 139"/>
                <a:gd name="T63" fmla="*/ 98 h 329"/>
                <a:gd name="T64" fmla="*/ 10 w 139"/>
                <a:gd name="T65" fmla="*/ 98 h 329"/>
                <a:gd name="T66" fmla="*/ 0 w 139"/>
                <a:gd name="T67" fmla="*/ 99 h 329"/>
                <a:gd name="T68" fmla="*/ 1 w 139"/>
                <a:gd name="T69" fmla="*/ 92 h 329"/>
                <a:gd name="T70" fmla="*/ 1 w 139"/>
                <a:gd name="T71" fmla="*/ 86 h 329"/>
                <a:gd name="T72" fmla="*/ 1 w 139"/>
                <a:gd name="T73" fmla="*/ 81 h 329"/>
                <a:gd name="T74" fmla="*/ 0 w 139"/>
                <a:gd name="T75" fmla="*/ 75 h 329"/>
                <a:gd name="T76" fmla="*/ 35 w 139"/>
                <a:gd name="T77" fmla="*/ 77 h 329"/>
                <a:gd name="T78" fmla="*/ 34 w 139"/>
                <a:gd name="T79" fmla="*/ 51 h 329"/>
                <a:gd name="T80" fmla="*/ 33 w 139"/>
                <a:gd name="T81" fmla="*/ 18 h 329"/>
                <a:gd name="T82" fmla="*/ 77 w 139"/>
                <a:gd name="T83" fmla="*/ 0 h 329"/>
                <a:gd name="T84" fmla="*/ 79 w 139"/>
                <a:gd name="T8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329">
                  <a:moveTo>
                    <a:pt x="79" y="0"/>
                  </a:moveTo>
                  <a:cubicBezTo>
                    <a:pt x="78" y="13"/>
                    <a:pt x="77" y="26"/>
                    <a:pt x="77" y="39"/>
                  </a:cubicBezTo>
                  <a:cubicBezTo>
                    <a:pt x="76" y="52"/>
                    <a:pt x="76" y="65"/>
                    <a:pt x="75" y="78"/>
                  </a:cubicBezTo>
                  <a:cubicBezTo>
                    <a:pt x="79" y="78"/>
                    <a:pt x="86" y="78"/>
                    <a:pt x="97" y="78"/>
                  </a:cubicBezTo>
                  <a:cubicBezTo>
                    <a:pt x="107" y="77"/>
                    <a:pt x="119" y="77"/>
                    <a:pt x="131" y="76"/>
                  </a:cubicBezTo>
                  <a:cubicBezTo>
                    <a:pt x="131" y="77"/>
                    <a:pt x="131" y="79"/>
                    <a:pt x="131" y="82"/>
                  </a:cubicBezTo>
                  <a:cubicBezTo>
                    <a:pt x="131" y="87"/>
                    <a:pt x="131" y="87"/>
                    <a:pt x="131" y="87"/>
                  </a:cubicBezTo>
                  <a:cubicBezTo>
                    <a:pt x="131" y="93"/>
                    <a:pt x="131" y="93"/>
                    <a:pt x="131" y="93"/>
                  </a:cubicBezTo>
                  <a:cubicBezTo>
                    <a:pt x="131" y="96"/>
                    <a:pt x="131" y="98"/>
                    <a:pt x="131" y="99"/>
                  </a:cubicBezTo>
                  <a:cubicBezTo>
                    <a:pt x="127" y="98"/>
                    <a:pt x="122" y="98"/>
                    <a:pt x="117" y="98"/>
                  </a:cubicBezTo>
                  <a:cubicBezTo>
                    <a:pt x="112" y="98"/>
                    <a:pt x="107" y="98"/>
                    <a:pt x="101" y="98"/>
                  </a:cubicBezTo>
                  <a:cubicBezTo>
                    <a:pt x="75" y="98"/>
                    <a:pt x="75" y="98"/>
                    <a:pt x="75" y="98"/>
                  </a:cubicBezTo>
                  <a:cubicBezTo>
                    <a:pt x="75" y="99"/>
                    <a:pt x="74" y="105"/>
                    <a:pt x="74" y="115"/>
                  </a:cubicBezTo>
                  <a:cubicBezTo>
                    <a:pt x="73" y="125"/>
                    <a:pt x="73" y="137"/>
                    <a:pt x="73" y="150"/>
                  </a:cubicBezTo>
                  <a:cubicBezTo>
                    <a:pt x="72" y="164"/>
                    <a:pt x="72" y="178"/>
                    <a:pt x="72" y="193"/>
                  </a:cubicBezTo>
                  <a:cubicBezTo>
                    <a:pt x="72" y="208"/>
                    <a:pt x="72" y="221"/>
                    <a:pt x="72" y="233"/>
                  </a:cubicBezTo>
                  <a:cubicBezTo>
                    <a:pt x="72" y="243"/>
                    <a:pt x="72" y="253"/>
                    <a:pt x="72" y="262"/>
                  </a:cubicBezTo>
                  <a:cubicBezTo>
                    <a:pt x="73" y="272"/>
                    <a:pt x="75" y="280"/>
                    <a:pt x="77" y="288"/>
                  </a:cubicBezTo>
                  <a:cubicBezTo>
                    <a:pt x="80" y="295"/>
                    <a:pt x="85" y="302"/>
                    <a:pt x="90" y="306"/>
                  </a:cubicBezTo>
                  <a:cubicBezTo>
                    <a:pt x="96" y="311"/>
                    <a:pt x="104" y="313"/>
                    <a:pt x="115" y="313"/>
                  </a:cubicBezTo>
                  <a:cubicBezTo>
                    <a:pt x="118" y="313"/>
                    <a:pt x="121" y="313"/>
                    <a:pt x="126" y="312"/>
                  </a:cubicBezTo>
                  <a:cubicBezTo>
                    <a:pt x="131" y="312"/>
                    <a:pt x="135" y="311"/>
                    <a:pt x="139" y="310"/>
                  </a:cubicBezTo>
                  <a:cubicBezTo>
                    <a:pt x="139" y="323"/>
                    <a:pt x="139" y="323"/>
                    <a:pt x="139" y="323"/>
                  </a:cubicBezTo>
                  <a:cubicBezTo>
                    <a:pt x="133" y="324"/>
                    <a:pt x="126" y="325"/>
                    <a:pt x="119" y="327"/>
                  </a:cubicBezTo>
                  <a:cubicBezTo>
                    <a:pt x="111" y="328"/>
                    <a:pt x="104" y="329"/>
                    <a:pt x="98" y="329"/>
                  </a:cubicBezTo>
                  <a:cubicBezTo>
                    <a:pt x="75" y="329"/>
                    <a:pt x="59" y="323"/>
                    <a:pt x="48" y="312"/>
                  </a:cubicBezTo>
                  <a:cubicBezTo>
                    <a:pt x="38" y="301"/>
                    <a:pt x="33" y="285"/>
                    <a:pt x="33" y="264"/>
                  </a:cubicBezTo>
                  <a:cubicBezTo>
                    <a:pt x="33" y="254"/>
                    <a:pt x="33" y="244"/>
                    <a:pt x="33" y="233"/>
                  </a:cubicBezTo>
                  <a:cubicBezTo>
                    <a:pt x="33" y="222"/>
                    <a:pt x="34" y="209"/>
                    <a:pt x="34" y="196"/>
                  </a:cubicBezTo>
                  <a:cubicBezTo>
                    <a:pt x="35" y="183"/>
                    <a:pt x="35" y="168"/>
                    <a:pt x="35" y="152"/>
                  </a:cubicBezTo>
                  <a:cubicBezTo>
                    <a:pt x="36" y="136"/>
                    <a:pt x="36" y="118"/>
                    <a:pt x="36" y="98"/>
                  </a:cubicBezTo>
                  <a:cubicBezTo>
                    <a:pt x="19" y="98"/>
                    <a:pt x="19" y="98"/>
                    <a:pt x="19" y="98"/>
                  </a:cubicBezTo>
                  <a:cubicBezTo>
                    <a:pt x="16" y="98"/>
                    <a:pt x="13" y="98"/>
                    <a:pt x="10" y="98"/>
                  </a:cubicBezTo>
                  <a:cubicBezTo>
                    <a:pt x="7" y="98"/>
                    <a:pt x="3" y="98"/>
                    <a:pt x="0" y="99"/>
                  </a:cubicBezTo>
                  <a:cubicBezTo>
                    <a:pt x="0" y="96"/>
                    <a:pt x="0" y="94"/>
                    <a:pt x="1" y="92"/>
                  </a:cubicBezTo>
                  <a:cubicBezTo>
                    <a:pt x="1" y="90"/>
                    <a:pt x="1" y="88"/>
                    <a:pt x="1" y="86"/>
                  </a:cubicBezTo>
                  <a:cubicBezTo>
                    <a:pt x="1" y="84"/>
                    <a:pt x="1" y="83"/>
                    <a:pt x="1" y="81"/>
                  </a:cubicBezTo>
                  <a:cubicBezTo>
                    <a:pt x="0" y="79"/>
                    <a:pt x="0" y="77"/>
                    <a:pt x="0" y="75"/>
                  </a:cubicBezTo>
                  <a:cubicBezTo>
                    <a:pt x="16" y="76"/>
                    <a:pt x="28" y="77"/>
                    <a:pt x="35" y="77"/>
                  </a:cubicBezTo>
                  <a:cubicBezTo>
                    <a:pt x="35" y="70"/>
                    <a:pt x="34" y="61"/>
                    <a:pt x="34" y="51"/>
                  </a:cubicBezTo>
                  <a:cubicBezTo>
                    <a:pt x="34" y="40"/>
                    <a:pt x="34" y="29"/>
                    <a:pt x="33" y="18"/>
                  </a:cubicBezTo>
                  <a:cubicBezTo>
                    <a:pt x="77" y="0"/>
                    <a:pt x="77" y="0"/>
                    <a:pt x="77" y="0"/>
                  </a:cubicBezTo>
                  <a:lnTo>
                    <a:pt x="7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9" name="Freeform 325"/>
            <p:cNvSpPr>
              <a:spLocks/>
            </p:cNvSpPr>
            <p:nvPr userDrawn="1"/>
          </p:nvSpPr>
          <p:spPr bwMode="auto">
            <a:xfrm>
              <a:off x="5514975" y="4886325"/>
              <a:ext cx="63500" cy="101600"/>
            </a:xfrm>
            <a:custGeom>
              <a:avLst/>
              <a:gdLst>
                <a:gd name="T0" fmla="*/ 25 w 164"/>
                <a:gd name="T1" fmla="*/ 221 h 264"/>
                <a:gd name="T2" fmla="*/ 38 w 164"/>
                <a:gd name="T3" fmla="*/ 233 h 264"/>
                <a:gd name="T4" fmla="*/ 56 w 164"/>
                <a:gd name="T5" fmla="*/ 242 h 264"/>
                <a:gd name="T6" fmla="*/ 77 w 164"/>
                <a:gd name="T7" fmla="*/ 246 h 264"/>
                <a:gd name="T8" fmla="*/ 96 w 164"/>
                <a:gd name="T9" fmla="*/ 242 h 264"/>
                <a:gd name="T10" fmla="*/ 112 w 164"/>
                <a:gd name="T11" fmla="*/ 233 h 264"/>
                <a:gd name="T12" fmla="*/ 123 w 164"/>
                <a:gd name="T13" fmla="*/ 219 h 264"/>
                <a:gd name="T14" fmla="*/ 128 w 164"/>
                <a:gd name="T15" fmla="*/ 198 h 264"/>
                <a:gd name="T16" fmla="*/ 118 w 164"/>
                <a:gd name="T17" fmla="*/ 172 h 264"/>
                <a:gd name="T18" fmla="*/ 95 w 164"/>
                <a:gd name="T19" fmla="*/ 158 h 264"/>
                <a:gd name="T20" fmla="*/ 65 w 164"/>
                <a:gd name="T21" fmla="*/ 148 h 264"/>
                <a:gd name="T22" fmla="*/ 35 w 164"/>
                <a:gd name="T23" fmla="*/ 136 h 264"/>
                <a:gd name="T24" fmla="*/ 12 w 164"/>
                <a:gd name="T25" fmla="*/ 116 h 264"/>
                <a:gd name="T26" fmla="*/ 3 w 164"/>
                <a:gd name="T27" fmla="*/ 81 h 264"/>
                <a:gd name="T28" fmla="*/ 9 w 164"/>
                <a:gd name="T29" fmla="*/ 48 h 264"/>
                <a:gd name="T30" fmla="*/ 26 w 164"/>
                <a:gd name="T31" fmla="*/ 23 h 264"/>
                <a:gd name="T32" fmla="*/ 53 w 164"/>
                <a:gd name="T33" fmla="*/ 6 h 264"/>
                <a:gd name="T34" fmla="*/ 91 w 164"/>
                <a:gd name="T35" fmla="*/ 0 h 264"/>
                <a:gd name="T36" fmla="*/ 124 w 164"/>
                <a:gd name="T37" fmla="*/ 6 h 264"/>
                <a:gd name="T38" fmla="*/ 149 w 164"/>
                <a:gd name="T39" fmla="*/ 15 h 264"/>
                <a:gd name="T40" fmla="*/ 141 w 164"/>
                <a:gd name="T41" fmla="*/ 35 h 264"/>
                <a:gd name="T42" fmla="*/ 137 w 164"/>
                <a:gd name="T43" fmla="*/ 53 h 264"/>
                <a:gd name="T44" fmla="*/ 130 w 164"/>
                <a:gd name="T45" fmla="*/ 53 h 264"/>
                <a:gd name="T46" fmla="*/ 114 w 164"/>
                <a:gd name="T47" fmla="*/ 30 h 264"/>
                <a:gd name="T48" fmla="*/ 84 w 164"/>
                <a:gd name="T49" fmla="*/ 20 h 264"/>
                <a:gd name="T50" fmla="*/ 68 w 164"/>
                <a:gd name="T51" fmla="*/ 23 h 264"/>
                <a:gd name="T52" fmla="*/ 54 w 164"/>
                <a:gd name="T53" fmla="*/ 31 h 264"/>
                <a:gd name="T54" fmla="*/ 44 w 164"/>
                <a:gd name="T55" fmla="*/ 45 h 264"/>
                <a:gd name="T56" fmla="*/ 40 w 164"/>
                <a:gd name="T57" fmla="*/ 65 h 264"/>
                <a:gd name="T58" fmla="*/ 49 w 164"/>
                <a:gd name="T59" fmla="*/ 91 h 264"/>
                <a:gd name="T60" fmla="*/ 72 w 164"/>
                <a:gd name="T61" fmla="*/ 106 h 264"/>
                <a:gd name="T62" fmla="*/ 102 w 164"/>
                <a:gd name="T63" fmla="*/ 115 h 264"/>
                <a:gd name="T64" fmla="*/ 132 w 164"/>
                <a:gd name="T65" fmla="*/ 126 h 264"/>
                <a:gd name="T66" fmla="*/ 155 w 164"/>
                <a:gd name="T67" fmla="*/ 146 h 264"/>
                <a:gd name="T68" fmla="*/ 164 w 164"/>
                <a:gd name="T69" fmla="*/ 181 h 264"/>
                <a:gd name="T70" fmla="*/ 158 w 164"/>
                <a:gd name="T71" fmla="*/ 212 h 264"/>
                <a:gd name="T72" fmla="*/ 139 w 164"/>
                <a:gd name="T73" fmla="*/ 239 h 264"/>
                <a:gd name="T74" fmla="*/ 109 w 164"/>
                <a:gd name="T75" fmla="*/ 257 h 264"/>
                <a:gd name="T76" fmla="*/ 69 w 164"/>
                <a:gd name="T77" fmla="*/ 264 h 264"/>
                <a:gd name="T78" fmla="*/ 28 w 164"/>
                <a:gd name="T79" fmla="*/ 259 h 264"/>
                <a:gd name="T80" fmla="*/ 0 w 164"/>
                <a:gd name="T81" fmla="*/ 248 h 264"/>
                <a:gd name="T82" fmla="*/ 7 w 164"/>
                <a:gd name="T83" fmla="*/ 229 h 264"/>
                <a:gd name="T84" fmla="*/ 10 w 164"/>
                <a:gd name="T85" fmla="*/ 209 h 264"/>
                <a:gd name="T86" fmla="*/ 17 w 164"/>
                <a:gd name="T87" fmla="*/ 209 h 264"/>
                <a:gd name="T88" fmla="*/ 25 w 164"/>
                <a:gd name="T89" fmla="*/ 22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4" h="264">
                  <a:moveTo>
                    <a:pt x="25" y="221"/>
                  </a:moveTo>
                  <a:cubicBezTo>
                    <a:pt x="29" y="225"/>
                    <a:pt x="33" y="229"/>
                    <a:pt x="38" y="233"/>
                  </a:cubicBezTo>
                  <a:cubicBezTo>
                    <a:pt x="43" y="236"/>
                    <a:pt x="49" y="239"/>
                    <a:pt x="56" y="242"/>
                  </a:cubicBezTo>
                  <a:cubicBezTo>
                    <a:pt x="62" y="244"/>
                    <a:pt x="69" y="246"/>
                    <a:pt x="77" y="246"/>
                  </a:cubicBezTo>
                  <a:cubicBezTo>
                    <a:pt x="83" y="246"/>
                    <a:pt x="90" y="245"/>
                    <a:pt x="96" y="242"/>
                  </a:cubicBezTo>
                  <a:cubicBezTo>
                    <a:pt x="102" y="240"/>
                    <a:pt x="107" y="237"/>
                    <a:pt x="112" y="233"/>
                  </a:cubicBezTo>
                  <a:cubicBezTo>
                    <a:pt x="117" y="230"/>
                    <a:pt x="121" y="225"/>
                    <a:pt x="123" y="219"/>
                  </a:cubicBezTo>
                  <a:cubicBezTo>
                    <a:pt x="126" y="212"/>
                    <a:pt x="128" y="206"/>
                    <a:pt x="128" y="198"/>
                  </a:cubicBezTo>
                  <a:cubicBezTo>
                    <a:pt x="128" y="187"/>
                    <a:pt x="125" y="178"/>
                    <a:pt x="118" y="172"/>
                  </a:cubicBezTo>
                  <a:cubicBezTo>
                    <a:pt x="112" y="167"/>
                    <a:pt x="105" y="162"/>
                    <a:pt x="95" y="158"/>
                  </a:cubicBezTo>
                  <a:cubicBezTo>
                    <a:pt x="86" y="154"/>
                    <a:pt x="76" y="151"/>
                    <a:pt x="65" y="148"/>
                  </a:cubicBezTo>
                  <a:cubicBezTo>
                    <a:pt x="54" y="145"/>
                    <a:pt x="44" y="141"/>
                    <a:pt x="35" y="136"/>
                  </a:cubicBezTo>
                  <a:cubicBezTo>
                    <a:pt x="26" y="131"/>
                    <a:pt x="18" y="124"/>
                    <a:pt x="12" y="116"/>
                  </a:cubicBezTo>
                  <a:cubicBezTo>
                    <a:pt x="6" y="107"/>
                    <a:pt x="3" y="96"/>
                    <a:pt x="3" y="81"/>
                  </a:cubicBezTo>
                  <a:cubicBezTo>
                    <a:pt x="3" y="69"/>
                    <a:pt x="5" y="58"/>
                    <a:pt x="9" y="48"/>
                  </a:cubicBezTo>
                  <a:cubicBezTo>
                    <a:pt x="13" y="39"/>
                    <a:pt x="18" y="30"/>
                    <a:pt x="26" y="23"/>
                  </a:cubicBezTo>
                  <a:cubicBezTo>
                    <a:pt x="33" y="16"/>
                    <a:pt x="42" y="11"/>
                    <a:pt x="53" y="6"/>
                  </a:cubicBezTo>
                  <a:cubicBezTo>
                    <a:pt x="64" y="2"/>
                    <a:pt x="77" y="0"/>
                    <a:pt x="91" y="0"/>
                  </a:cubicBezTo>
                  <a:cubicBezTo>
                    <a:pt x="104" y="0"/>
                    <a:pt x="115" y="2"/>
                    <a:pt x="124" y="6"/>
                  </a:cubicBezTo>
                  <a:cubicBezTo>
                    <a:pt x="133" y="9"/>
                    <a:pt x="141" y="13"/>
                    <a:pt x="149" y="15"/>
                  </a:cubicBezTo>
                  <a:cubicBezTo>
                    <a:pt x="147" y="21"/>
                    <a:pt x="144" y="27"/>
                    <a:pt x="141" y="35"/>
                  </a:cubicBezTo>
                  <a:cubicBezTo>
                    <a:pt x="139" y="43"/>
                    <a:pt x="137" y="49"/>
                    <a:pt x="137" y="53"/>
                  </a:cubicBezTo>
                  <a:cubicBezTo>
                    <a:pt x="130" y="53"/>
                    <a:pt x="130" y="53"/>
                    <a:pt x="130" y="53"/>
                  </a:cubicBezTo>
                  <a:cubicBezTo>
                    <a:pt x="127" y="45"/>
                    <a:pt x="122" y="37"/>
                    <a:pt x="114" y="30"/>
                  </a:cubicBezTo>
                  <a:cubicBezTo>
                    <a:pt x="106" y="24"/>
                    <a:pt x="96" y="20"/>
                    <a:pt x="84" y="20"/>
                  </a:cubicBezTo>
                  <a:cubicBezTo>
                    <a:pt x="79" y="20"/>
                    <a:pt x="74" y="21"/>
                    <a:pt x="68" y="23"/>
                  </a:cubicBezTo>
                  <a:cubicBezTo>
                    <a:pt x="63" y="25"/>
                    <a:pt x="58" y="27"/>
                    <a:pt x="54" y="31"/>
                  </a:cubicBezTo>
                  <a:cubicBezTo>
                    <a:pt x="50" y="34"/>
                    <a:pt x="47" y="39"/>
                    <a:pt x="44" y="45"/>
                  </a:cubicBezTo>
                  <a:cubicBezTo>
                    <a:pt x="41" y="50"/>
                    <a:pt x="40" y="57"/>
                    <a:pt x="40" y="65"/>
                  </a:cubicBezTo>
                  <a:cubicBezTo>
                    <a:pt x="40" y="76"/>
                    <a:pt x="43" y="85"/>
                    <a:pt x="49" y="91"/>
                  </a:cubicBezTo>
                  <a:cubicBezTo>
                    <a:pt x="55" y="98"/>
                    <a:pt x="63" y="102"/>
                    <a:pt x="72" y="106"/>
                  </a:cubicBezTo>
                  <a:cubicBezTo>
                    <a:pt x="81" y="109"/>
                    <a:pt x="91" y="113"/>
                    <a:pt x="102" y="115"/>
                  </a:cubicBezTo>
                  <a:cubicBezTo>
                    <a:pt x="113" y="118"/>
                    <a:pt x="123" y="122"/>
                    <a:pt x="132" y="126"/>
                  </a:cubicBezTo>
                  <a:cubicBezTo>
                    <a:pt x="141" y="131"/>
                    <a:pt x="149" y="138"/>
                    <a:pt x="155" y="146"/>
                  </a:cubicBezTo>
                  <a:cubicBezTo>
                    <a:pt x="161" y="155"/>
                    <a:pt x="164" y="167"/>
                    <a:pt x="164" y="181"/>
                  </a:cubicBezTo>
                  <a:cubicBezTo>
                    <a:pt x="164" y="192"/>
                    <a:pt x="162" y="202"/>
                    <a:pt x="158" y="212"/>
                  </a:cubicBezTo>
                  <a:cubicBezTo>
                    <a:pt x="153" y="222"/>
                    <a:pt x="147" y="231"/>
                    <a:pt x="139" y="239"/>
                  </a:cubicBezTo>
                  <a:cubicBezTo>
                    <a:pt x="130" y="247"/>
                    <a:pt x="120" y="253"/>
                    <a:pt x="109" y="257"/>
                  </a:cubicBezTo>
                  <a:cubicBezTo>
                    <a:pt x="97" y="262"/>
                    <a:pt x="84" y="264"/>
                    <a:pt x="69" y="264"/>
                  </a:cubicBezTo>
                  <a:cubicBezTo>
                    <a:pt x="53" y="264"/>
                    <a:pt x="39" y="262"/>
                    <a:pt x="28" y="259"/>
                  </a:cubicBezTo>
                  <a:cubicBezTo>
                    <a:pt x="17" y="256"/>
                    <a:pt x="8" y="252"/>
                    <a:pt x="0" y="248"/>
                  </a:cubicBezTo>
                  <a:cubicBezTo>
                    <a:pt x="3" y="243"/>
                    <a:pt x="5" y="237"/>
                    <a:pt x="7" y="229"/>
                  </a:cubicBezTo>
                  <a:cubicBezTo>
                    <a:pt x="9" y="221"/>
                    <a:pt x="10" y="214"/>
                    <a:pt x="10" y="209"/>
                  </a:cubicBezTo>
                  <a:cubicBezTo>
                    <a:pt x="17" y="209"/>
                    <a:pt x="17" y="209"/>
                    <a:pt x="17" y="209"/>
                  </a:cubicBezTo>
                  <a:cubicBezTo>
                    <a:pt x="19" y="212"/>
                    <a:pt x="21" y="216"/>
                    <a:pt x="25" y="2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70" name="Rectangle 326"/>
            <p:cNvSpPr>
              <a:spLocks noChangeArrowheads="1"/>
            </p:cNvSpPr>
            <p:nvPr userDrawn="1"/>
          </p:nvSpPr>
          <p:spPr bwMode="auto">
            <a:xfrm>
              <a:off x="2746375" y="4645025"/>
              <a:ext cx="19050" cy="5286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71" name="Freeform 327"/>
            <p:cNvSpPr>
              <a:spLocks noEditPoints="1"/>
            </p:cNvSpPr>
            <p:nvPr userDrawn="1"/>
          </p:nvSpPr>
          <p:spPr bwMode="auto">
            <a:xfrm>
              <a:off x="898525" y="4786313"/>
              <a:ext cx="220663" cy="257175"/>
            </a:xfrm>
            <a:custGeom>
              <a:avLst/>
              <a:gdLst>
                <a:gd name="T0" fmla="*/ 339 w 571"/>
                <a:gd name="T1" fmla="*/ 332 h 668"/>
                <a:gd name="T2" fmla="*/ 277 w 571"/>
                <a:gd name="T3" fmla="*/ 343 h 668"/>
                <a:gd name="T4" fmla="*/ 216 w 571"/>
                <a:gd name="T5" fmla="*/ 359 h 668"/>
                <a:gd name="T6" fmla="*/ 162 w 571"/>
                <a:gd name="T7" fmla="*/ 385 h 668"/>
                <a:gd name="T8" fmla="*/ 124 w 571"/>
                <a:gd name="T9" fmla="*/ 425 h 668"/>
                <a:gd name="T10" fmla="*/ 110 w 571"/>
                <a:gd name="T11" fmla="*/ 487 h 668"/>
                <a:gd name="T12" fmla="*/ 147 w 571"/>
                <a:gd name="T13" fmla="*/ 583 h 668"/>
                <a:gd name="T14" fmla="*/ 228 w 571"/>
                <a:gd name="T15" fmla="*/ 616 h 668"/>
                <a:gd name="T16" fmla="*/ 321 w 571"/>
                <a:gd name="T17" fmla="*/ 587 h 668"/>
                <a:gd name="T18" fmla="*/ 387 w 571"/>
                <a:gd name="T19" fmla="*/ 521 h 668"/>
                <a:gd name="T20" fmla="*/ 392 w 571"/>
                <a:gd name="T21" fmla="*/ 318 h 668"/>
                <a:gd name="T22" fmla="*/ 339 w 571"/>
                <a:gd name="T23" fmla="*/ 332 h 668"/>
                <a:gd name="T24" fmla="*/ 170 w 571"/>
                <a:gd name="T25" fmla="*/ 16 h 668"/>
                <a:gd name="T26" fmla="*/ 276 w 571"/>
                <a:gd name="T27" fmla="*/ 0 h 668"/>
                <a:gd name="T28" fmla="*/ 365 w 571"/>
                <a:gd name="T29" fmla="*/ 14 h 668"/>
                <a:gd name="T30" fmla="*/ 434 w 571"/>
                <a:gd name="T31" fmla="*/ 54 h 668"/>
                <a:gd name="T32" fmla="*/ 479 w 571"/>
                <a:gd name="T33" fmla="*/ 118 h 668"/>
                <a:gd name="T34" fmla="*/ 495 w 571"/>
                <a:gd name="T35" fmla="*/ 199 h 668"/>
                <a:gd name="T36" fmla="*/ 493 w 571"/>
                <a:gd name="T37" fmla="*/ 353 h 668"/>
                <a:gd name="T38" fmla="*/ 490 w 571"/>
                <a:gd name="T39" fmla="*/ 514 h 668"/>
                <a:gd name="T40" fmla="*/ 491 w 571"/>
                <a:gd name="T41" fmla="*/ 548 h 668"/>
                <a:gd name="T42" fmla="*/ 497 w 571"/>
                <a:gd name="T43" fmla="*/ 581 h 668"/>
                <a:gd name="T44" fmla="*/ 513 w 571"/>
                <a:gd name="T45" fmla="*/ 604 h 668"/>
                <a:gd name="T46" fmla="*/ 543 w 571"/>
                <a:gd name="T47" fmla="*/ 614 h 668"/>
                <a:gd name="T48" fmla="*/ 557 w 571"/>
                <a:gd name="T49" fmla="*/ 613 h 668"/>
                <a:gd name="T50" fmla="*/ 571 w 571"/>
                <a:gd name="T51" fmla="*/ 608 h 668"/>
                <a:gd name="T52" fmla="*/ 571 w 571"/>
                <a:gd name="T53" fmla="*/ 638 h 668"/>
                <a:gd name="T54" fmla="*/ 534 w 571"/>
                <a:gd name="T55" fmla="*/ 649 h 668"/>
                <a:gd name="T56" fmla="*/ 485 w 571"/>
                <a:gd name="T57" fmla="*/ 653 h 668"/>
                <a:gd name="T58" fmla="*/ 418 w 571"/>
                <a:gd name="T59" fmla="*/ 631 h 668"/>
                <a:gd name="T60" fmla="*/ 390 w 571"/>
                <a:gd name="T61" fmla="*/ 574 h 668"/>
                <a:gd name="T62" fmla="*/ 295 w 571"/>
                <a:gd name="T63" fmla="*/ 645 h 668"/>
                <a:gd name="T64" fmla="*/ 179 w 571"/>
                <a:gd name="T65" fmla="*/ 668 h 668"/>
                <a:gd name="T66" fmla="*/ 113 w 571"/>
                <a:gd name="T67" fmla="*/ 659 h 668"/>
                <a:gd name="T68" fmla="*/ 56 w 571"/>
                <a:gd name="T69" fmla="*/ 628 h 668"/>
                <a:gd name="T70" fmla="*/ 15 w 571"/>
                <a:gd name="T71" fmla="*/ 576 h 668"/>
                <a:gd name="T72" fmla="*/ 0 w 571"/>
                <a:gd name="T73" fmla="*/ 506 h 668"/>
                <a:gd name="T74" fmla="*/ 50 w 571"/>
                <a:gd name="T75" fmla="*/ 380 h 668"/>
                <a:gd name="T76" fmla="*/ 190 w 571"/>
                <a:gd name="T77" fmla="*/ 321 h 668"/>
                <a:gd name="T78" fmla="*/ 304 w 571"/>
                <a:gd name="T79" fmla="*/ 300 h 668"/>
                <a:gd name="T80" fmla="*/ 364 w 571"/>
                <a:gd name="T81" fmla="*/ 281 h 668"/>
                <a:gd name="T82" fmla="*/ 388 w 571"/>
                <a:gd name="T83" fmla="*/ 259 h 668"/>
                <a:gd name="T84" fmla="*/ 392 w 571"/>
                <a:gd name="T85" fmla="*/ 226 h 668"/>
                <a:gd name="T86" fmla="*/ 384 w 571"/>
                <a:gd name="T87" fmla="*/ 161 h 668"/>
                <a:gd name="T88" fmla="*/ 358 w 571"/>
                <a:gd name="T89" fmla="*/ 107 h 668"/>
                <a:gd name="T90" fmla="*/ 312 w 571"/>
                <a:gd name="T91" fmla="*/ 70 h 668"/>
                <a:gd name="T92" fmla="*/ 243 w 571"/>
                <a:gd name="T93" fmla="*/ 56 h 668"/>
                <a:gd name="T94" fmla="*/ 143 w 571"/>
                <a:gd name="T95" fmla="*/ 80 h 668"/>
                <a:gd name="T96" fmla="*/ 73 w 571"/>
                <a:gd name="T97" fmla="*/ 147 h 668"/>
                <a:gd name="T98" fmla="*/ 58 w 571"/>
                <a:gd name="T99" fmla="*/ 147 h 668"/>
                <a:gd name="T100" fmla="*/ 58 w 571"/>
                <a:gd name="T101" fmla="*/ 77 h 668"/>
                <a:gd name="T102" fmla="*/ 170 w 571"/>
                <a:gd name="T103" fmla="*/ 16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1" h="668">
                  <a:moveTo>
                    <a:pt x="339" y="332"/>
                  </a:moveTo>
                  <a:cubicBezTo>
                    <a:pt x="319" y="336"/>
                    <a:pt x="298" y="339"/>
                    <a:pt x="277" y="343"/>
                  </a:cubicBezTo>
                  <a:cubicBezTo>
                    <a:pt x="257" y="347"/>
                    <a:pt x="236" y="353"/>
                    <a:pt x="216" y="359"/>
                  </a:cubicBezTo>
                  <a:cubicBezTo>
                    <a:pt x="196" y="365"/>
                    <a:pt x="178" y="374"/>
                    <a:pt x="162" y="385"/>
                  </a:cubicBezTo>
                  <a:cubicBezTo>
                    <a:pt x="146" y="395"/>
                    <a:pt x="134" y="409"/>
                    <a:pt x="124" y="425"/>
                  </a:cubicBezTo>
                  <a:cubicBezTo>
                    <a:pt x="115" y="441"/>
                    <a:pt x="110" y="462"/>
                    <a:pt x="110" y="487"/>
                  </a:cubicBezTo>
                  <a:cubicBezTo>
                    <a:pt x="110" y="530"/>
                    <a:pt x="122" y="562"/>
                    <a:pt x="147" y="583"/>
                  </a:cubicBezTo>
                  <a:cubicBezTo>
                    <a:pt x="171" y="605"/>
                    <a:pt x="198" y="616"/>
                    <a:pt x="228" y="616"/>
                  </a:cubicBezTo>
                  <a:cubicBezTo>
                    <a:pt x="262" y="616"/>
                    <a:pt x="293" y="606"/>
                    <a:pt x="321" y="587"/>
                  </a:cubicBezTo>
                  <a:cubicBezTo>
                    <a:pt x="349" y="568"/>
                    <a:pt x="371" y="546"/>
                    <a:pt x="387" y="521"/>
                  </a:cubicBezTo>
                  <a:cubicBezTo>
                    <a:pt x="392" y="318"/>
                    <a:pt x="392" y="318"/>
                    <a:pt x="392" y="318"/>
                  </a:cubicBezTo>
                  <a:cubicBezTo>
                    <a:pt x="377" y="324"/>
                    <a:pt x="359" y="328"/>
                    <a:pt x="339" y="332"/>
                  </a:cubicBezTo>
                  <a:close/>
                  <a:moveTo>
                    <a:pt x="170" y="16"/>
                  </a:moveTo>
                  <a:cubicBezTo>
                    <a:pt x="205" y="5"/>
                    <a:pt x="240" y="0"/>
                    <a:pt x="276" y="0"/>
                  </a:cubicBezTo>
                  <a:cubicBezTo>
                    <a:pt x="308" y="0"/>
                    <a:pt x="338" y="4"/>
                    <a:pt x="365" y="14"/>
                  </a:cubicBezTo>
                  <a:cubicBezTo>
                    <a:pt x="392" y="23"/>
                    <a:pt x="415" y="37"/>
                    <a:pt x="434" y="54"/>
                  </a:cubicBezTo>
                  <a:cubicBezTo>
                    <a:pt x="453" y="72"/>
                    <a:pt x="468" y="93"/>
                    <a:pt x="479" y="118"/>
                  </a:cubicBezTo>
                  <a:cubicBezTo>
                    <a:pt x="490" y="143"/>
                    <a:pt x="495" y="170"/>
                    <a:pt x="495" y="199"/>
                  </a:cubicBezTo>
                  <a:cubicBezTo>
                    <a:pt x="495" y="251"/>
                    <a:pt x="495" y="302"/>
                    <a:pt x="493" y="353"/>
                  </a:cubicBezTo>
                  <a:cubicBezTo>
                    <a:pt x="491" y="403"/>
                    <a:pt x="490" y="457"/>
                    <a:pt x="490" y="514"/>
                  </a:cubicBezTo>
                  <a:cubicBezTo>
                    <a:pt x="490" y="525"/>
                    <a:pt x="491" y="536"/>
                    <a:pt x="491" y="548"/>
                  </a:cubicBezTo>
                  <a:cubicBezTo>
                    <a:pt x="492" y="561"/>
                    <a:pt x="493" y="571"/>
                    <a:pt x="497" y="581"/>
                  </a:cubicBezTo>
                  <a:cubicBezTo>
                    <a:pt x="501" y="590"/>
                    <a:pt x="506" y="598"/>
                    <a:pt x="513" y="604"/>
                  </a:cubicBezTo>
                  <a:cubicBezTo>
                    <a:pt x="519" y="611"/>
                    <a:pt x="530" y="614"/>
                    <a:pt x="543" y="614"/>
                  </a:cubicBezTo>
                  <a:cubicBezTo>
                    <a:pt x="548" y="614"/>
                    <a:pt x="552" y="614"/>
                    <a:pt x="557" y="613"/>
                  </a:cubicBezTo>
                  <a:cubicBezTo>
                    <a:pt x="562" y="613"/>
                    <a:pt x="567" y="611"/>
                    <a:pt x="571" y="608"/>
                  </a:cubicBezTo>
                  <a:cubicBezTo>
                    <a:pt x="571" y="638"/>
                    <a:pt x="571" y="638"/>
                    <a:pt x="571" y="638"/>
                  </a:cubicBezTo>
                  <a:cubicBezTo>
                    <a:pt x="562" y="643"/>
                    <a:pt x="549" y="646"/>
                    <a:pt x="534" y="649"/>
                  </a:cubicBezTo>
                  <a:cubicBezTo>
                    <a:pt x="519" y="652"/>
                    <a:pt x="503" y="653"/>
                    <a:pt x="485" y="653"/>
                  </a:cubicBezTo>
                  <a:cubicBezTo>
                    <a:pt x="456" y="653"/>
                    <a:pt x="433" y="646"/>
                    <a:pt x="418" y="631"/>
                  </a:cubicBezTo>
                  <a:cubicBezTo>
                    <a:pt x="402" y="616"/>
                    <a:pt x="393" y="597"/>
                    <a:pt x="390" y="574"/>
                  </a:cubicBezTo>
                  <a:cubicBezTo>
                    <a:pt x="358" y="606"/>
                    <a:pt x="326" y="630"/>
                    <a:pt x="295" y="645"/>
                  </a:cubicBezTo>
                  <a:cubicBezTo>
                    <a:pt x="263" y="660"/>
                    <a:pt x="225" y="668"/>
                    <a:pt x="179" y="668"/>
                  </a:cubicBezTo>
                  <a:cubicBezTo>
                    <a:pt x="157" y="668"/>
                    <a:pt x="135" y="665"/>
                    <a:pt x="113" y="659"/>
                  </a:cubicBezTo>
                  <a:cubicBezTo>
                    <a:pt x="92" y="652"/>
                    <a:pt x="72" y="642"/>
                    <a:pt x="56" y="628"/>
                  </a:cubicBezTo>
                  <a:cubicBezTo>
                    <a:pt x="39" y="613"/>
                    <a:pt x="26" y="596"/>
                    <a:pt x="15" y="576"/>
                  </a:cubicBezTo>
                  <a:cubicBezTo>
                    <a:pt x="5" y="555"/>
                    <a:pt x="0" y="532"/>
                    <a:pt x="0" y="506"/>
                  </a:cubicBezTo>
                  <a:cubicBezTo>
                    <a:pt x="0" y="452"/>
                    <a:pt x="17" y="410"/>
                    <a:pt x="50" y="380"/>
                  </a:cubicBezTo>
                  <a:cubicBezTo>
                    <a:pt x="84" y="350"/>
                    <a:pt x="131" y="331"/>
                    <a:pt x="190" y="321"/>
                  </a:cubicBezTo>
                  <a:cubicBezTo>
                    <a:pt x="238" y="313"/>
                    <a:pt x="276" y="305"/>
                    <a:pt x="304" y="300"/>
                  </a:cubicBezTo>
                  <a:cubicBezTo>
                    <a:pt x="331" y="294"/>
                    <a:pt x="351" y="288"/>
                    <a:pt x="364" y="281"/>
                  </a:cubicBezTo>
                  <a:cubicBezTo>
                    <a:pt x="377" y="275"/>
                    <a:pt x="385" y="268"/>
                    <a:pt x="388" y="259"/>
                  </a:cubicBezTo>
                  <a:cubicBezTo>
                    <a:pt x="391" y="251"/>
                    <a:pt x="392" y="239"/>
                    <a:pt x="392" y="226"/>
                  </a:cubicBezTo>
                  <a:cubicBezTo>
                    <a:pt x="392" y="203"/>
                    <a:pt x="389" y="182"/>
                    <a:pt x="384" y="161"/>
                  </a:cubicBezTo>
                  <a:cubicBezTo>
                    <a:pt x="378" y="140"/>
                    <a:pt x="370" y="122"/>
                    <a:pt x="358" y="107"/>
                  </a:cubicBezTo>
                  <a:cubicBezTo>
                    <a:pt x="346" y="92"/>
                    <a:pt x="331" y="79"/>
                    <a:pt x="312" y="70"/>
                  </a:cubicBezTo>
                  <a:cubicBezTo>
                    <a:pt x="293" y="60"/>
                    <a:pt x="270" y="56"/>
                    <a:pt x="243" y="56"/>
                  </a:cubicBezTo>
                  <a:cubicBezTo>
                    <a:pt x="207" y="56"/>
                    <a:pt x="174" y="64"/>
                    <a:pt x="143" y="80"/>
                  </a:cubicBezTo>
                  <a:cubicBezTo>
                    <a:pt x="112" y="96"/>
                    <a:pt x="89" y="119"/>
                    <a:pt x="73" y="147"/>
                  </a:cubicBezTo>
                  <a:cubicBezTo>
                    <a:pt x="58" y="147"/>
                    <a:pt x="58" y="147"/>
                    <a:pt x="58" y="147"/>
                  </a:cubicBezTo>
                  <a:cubicBezTo>
                    <a:pt x="58" y="77"/>
                    <a:pt x="58" y="77"/>
                    <a:pt x="58" y="77"/>
                  </a:cubicBezTo>
                  <a:cubicBezTo>
                    <a:pt x="99" y="47"/>
                    <a:pt x="136" y="26"/>
                    <a:pt x="170" y="16"/>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2" name="Freeform 328"/>
            <p:cNvSpPr>
              <a:spLocks noEditPoints="1"/>
            </p:cNvSpPr>
            <p:nvPr userDrawn="1"/>
          </p:nvSpPr>
          <p:spPr bwMode="auto">
            <a:xfrm>
              <a:off x="1127125" y="4645025"/>
              <a:ext cx="238125" cy="398463"/>
            </a:xfrm>
            <a:custGeom>
              <a:avLst/>
              <a:gdLst>
                <a:gd name="T0" fmla="*/ 136 w 618"/>
                <a:gd name="T1" fmla="*/ 847 h 1033"/>
                <a:gd name="T2" fmla="*/ 179 w 618"/>
                <a:gd name="T3" fmla="*/ 931 h 1033"/>
                <a:gd name="T4" fmla="*/ 239 w 618"/>
                <a:gd name="T5" fmla="*/ 975 h 1033"/>
                <a:gd name="T6" fmla="*/ 305 w 618"/>
                <a:gd name="T7" fmla="*/ 987 h 1033"/>
                <a:gd name="T8" fmla="*/ 396 w 618"/>
                <a:gd name="T9" fmla="*/ 961 h 1033"/>
                <a:gd name="T10" fmla="*/ 458 w 618"/>
                <a:gd name="T11" fmla="*/ 892 h 1033"/>
                <a:gd name="T12" fmla="*/ 495 w 618"/>
                <a:gd name="T13" fmla="*/ 795 h 1033"/>
                <a:gd name="T14" fmla="*/ 506 w 618"/>
                <a:gd name="T15" fmla="*/ 687 h 1033"/>
                <a:gd name="T16" fmla="*/ 456 w 618"/>
                <a:gd name="T17" fmla="*/ 489 h 1033"/>
                <a:gd name="T18" fmla="*/ 309 w 618"/>
                <a:gd name="T19" fmla="*/ 421 h 1033"/>
                <a:gd name="T20" fmla="*/ 225 w 618"/>
                <a:gd name="T21" fmla="*/ 443 h 1033"/>
                <a:gd name="T22" fmla="*/ 165 w 618"/>
                <a:gd name="T23" fmla="*/ 505 h 1033"/>
                <a:gd name="T24" fmla="*/ 130 w 618"/>
                <a:gd name="T25" fmla="*/ 598 h 1033"/>
                <a:gd name="T26" fmla="*/ 119 w 618"/>
                <a:gd name="T27" fmla="*/ 713 h 1033"/>
                <a:gd name="T28" fmla="*/ 136 w 618"/>
                <a:gd name="T29" fmla="*/ 847 h 1033"/>
                <a:gd name="T30" fmla="*/ 503 w 618"/>
                <a:gd name="T31" fmla="*/ 891 h 1033"/>
                <a:gd name="T32" fmla="*/ 474 w 618"/>
                <a:gd name="T33" fmla="*/ 938 h 1033"/>
                <a:gd name="T34" fmla="*/ 428 w 618"/>
                <a:gd name="T35" fmla="*/ 985 h 1033"/>
                <a:gd name="T36" fmla="*/ 362 w 618"/>
                <a:gd name="T37" fmla="*/ 1020 h 1033"/>
                <a:gd name="T38" fmla="*/ 274 w 618"/>
                <a:gd name="T39" fmla="*/ 1033 h 1033"/>
                <a:gd name="T40" fmla="*/ 174 w 618"/>
                <a:gd name="T41" fmla="*/ 1016 h 1033"/>
                <a:gd name="T42" fmla="*/ 86 w 618"/>
                <a:gd name="T43" fmla="*/ 958 h 1033"/>
                <a:gd name="T44" fmla="*/ 23 w 618"/>
                <a:gd name="T45" fmla="*/ 856 h 1033"/>
                <a:gd name="T46" fmla="*/ 0 w 618"/>
                <a:gd name="T47" fmla="*/ 705 h 1033"/>
                <a:gd name="T48" fmla="*/ 26 w 618"/>
                <a:gd name="T49" fmla="*/ 555 h 1033"/>
                <a:gd name="T50" fmla="*/ 92 w 618"/>
                <a:gd name="T51" fmla="*/ 449 h 1033"/>
                <a:gd name="T52" fmla="*/ 185 w 618"/>
                <a:gd name="T53" fmla="*/ 386 h 1033"/>
                <a:gd name="T54" fmla="*/ 290 w 618"/>
                <a:gd name="T55" fmla="*/ 365 h 1033"/>
                <a:gd name="T56" fmla="*/ 498 w 618"/>
                <a:gd name="T57" fmla="*/ 499 h 1033"/>
                <a:gd name="T58" fmla="*/ 502 w 618"/>
                <a:gd name="T59" fmla="*/ 499 h 1033"/>
                <a:gd name="T60" fmla="*/ 500 w 618"/>
                <a:gd name="T61" fmla="*/ 366 h 1033"/>
                <a:gd name="T62" fmla="*/ 500 w 618"/>
                <a:gd name="T63" fmla="*/ 263 h 1033"/>
                <a:gd name="T64" fmla="*/ 499 w 618"/>
                <a:gd name="T65" fmla="*/ 163 h 1033"/>
                <a:gd name="T66" fmla="*/ 497 w 618"/>
                <a:gd name="T67" fmla="*/ 74 h 1033"/>
                <a:gd name="T68" fmla="*/ 495 w 618"/>
                <a:gd name="T69" fmla="*/ 0 h 1033"/>
                <a:gd name="T70" fmla="*/ 527 w 618"/>
                <a:gd name="T71" fmla="*/ 5 h 1033"/>
                <a:gd name="T72" fmla="*/ 556 w 618"/>
                <a:gd name="T73" fmla="*/ 7 h 1033"/>
                <a:gd name="T74" fmla="*/ 586 w 618"/>
                <a:gd name="T75" fmla="*/ 5 h 1033"/>
                <a:gd name="T76" fmla="*/ 618 w 618"/>
                <a:gd name="T77" fmla="*/ 0 h 1033"/>
                <a:gd name="T78" fmla="*/ 611 w 618"/>
                <a:gd name="T79" fmla="*/ 125 h 1033"/>
                <a:gd name="T80" fmla="*/ 607 w 618"/>
                <a:gd name="T81" fmla="*/ 305 h 1033"/>
                <a:gd name="T82" fmla="*/ 604 w 618"/>
                <a:gd name="T83" fmla="*/ 508 h 1033"/>
                <a:gd name="T84" fmla="*/ 602 w 618"/>
                <a:gd name="T85" fmla="*/ 699 h 1033"/>
                <a:gd name="T86" fmla="*/ 603 w 618"/>
                <a:gd name="T87" fmla="*/ 867 h 1033"/>
                <a:gd name="T88" fmla="*/ 606 w 618"/>
                <a:gd name="T89" fmla="*/ 1020 h 1033"/>
                <a:gd name="T90" fmla="*/ 553 w 618"/>
                <a:gd name="T91" fmla="*/ 1017 h 1033"/>
                <a:gd name="T92" fmla="*/ 502 w 618"/>
                <a:gd name="T93" fmla="*/ 1020 h 1033"/>
                <a:gd name="T94" fmla="*/ 506 w 618"/>
                <a:gd name="T95" fmla="*/ 891 h 1033"/>
                <a:gd name="T96" fmla="*/ 503 w 618"/>
                <a:gd name="T97" fmla="*/ 891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8" h="1033">
                  <a:moveTo>
                    <a:pt x="136" y="847"/>
                  </a:moveTo>
                  <a:cubicBezTo>
                    <a:pt x="147" y="882"/>
                    <a:pt x="161" y="910"/>
                    <a:pt x="179" y="931"/>
                  </a:cubicBezTo>
                  <a:cubicBezTo>
                    <a:pt x="196" y="952"/>
                    <a:pt x="216" y="967"/>
                    <a:pt x="239" y="975"/>
                  </a:cubicBezTo>
                  <a:cubicBezTo>
                    <a:pt x="261" y="983"/>
                    <a:pt x="283" y="987"/>
                    <a:pt x="305" y="987"/>
                  </a:cubicBezTo>
                  <a:cubicBezTo>
                    <a:pt x="340" y="987"/>
                    <a:pt x="370" y="979"/>
                    <a:pt x="396" y="961"/>
                  </a:cubicBezTo>
                  <a:cubicBezTo>
                    <a:pt x="421" y="943"/>
                    <a:pt x="442" y="920"/>
                    <a:pt x="458" y="892"/>
                  </a:cubicBezTo>
                  <a:cubicBezTo>
                    <a:pt x="475" y="864"/>
                    <a:pt x="487" y="831"/>
                    <a:pt x="495" y="795"/>
                  </a:cubicBezTo>
                  <a:cubicBezTo>
                    <a:pt x="502" y="759"/>
                    <a:pt x="506" y="723"/>
                    <a:pt x="506" y="687"/>
                  </a:cubicBezTo>
                  <a:cubicBezTo>
                    <a:pt x="506" y="601"/>
                    <a:pt x="490" y="534"/>
                    <a:pt x="456" y="489"/>
                  </a:cubicBezTo>
                  <a:cubicBezTo>
                    <a:pt x="423" y="443"/>
                    <a:pt x="374" y="421"/>
                    <a:pt x="309" y="421"/>
                  </a:cubicBezTo>
                  <a:cubicBezTo>
                    <a:pt x="277" y="421"/>
                    <a:pt x="249" y="428"/>
                    <a:pt x="225" y="443"/>
                  </a:cubicBezTo>
                  <a:cubicBezTo>
                    <a:pt x="201" y="458"/>
                    <a:pt x="181" y="479"/>
                    <a:pt x="165" y="505"/>
                  </a:cubicBezTo>
                  <a:cubicBezTo>
                    <a:pt x="149" y="532"/>
                    <a:pt x="138" y="563"/>
                    <a:pt x="130" y="598"/>
                  </a:cubicBezTo>
                  <a:cubicBezTo>
                    <a:pt x="122" y="634"/>
                    <a:pt x="119" y="672"/>
                    <a:pt x="119" y="713"/>
                  </a:cubicBezTo>
                  <a:cubicBezTo>
                    <a:pt x="119" y="767"/>
                    <a:pt x="124" y="812"/>
                    <a:pt x="136" y="847"/>
                  </a:cubicBezTo>
                  <a:close/>
                  <a:moveTo>
                    <a:pt x="503" y="891"/>
                  </a:moveTo>
                  <a:cubicBezTo>
                    <a:pt x="496" y="906"/>
                    <a:pt x="486" y="921"/>
                    <a:pt x="474" y="938"/>
                  </a:cubicBezTo>
                  <a:cubicBezTo>
                    <a:pt x="462" y="954"/>
                    <a:pt x="446" y="970"/>
                    <a:pt x="428" y="985"/>
                  </a:cubicBezTo>
                  <a:cubicBezTo>
                    <a:pt x="409" y="999"/>
                    <a:pt x="387" y="1011"/>
                    <a:pt x="362" y="1020"/>
                  </a:cubicBezTo>
                  <a:cubicBezTo>
                    <a:pt x="337" y="1029"/>
                    <a:pt x="308" y="1033"/>
                    <a:pt x="274" y="1033"/>
                  </a:cubicBezTo>
                  <a:cubicBezTo>
                    <a:pt x="240" y="1033"/>
                    <a:pt x="207" y="1027"/>
                    <a:pt x="174" y="1016"/>
                  </a:cubicBezTo>
                  <a:cubicBezTo>
                    <a:pt x="141" y="1004"/>
                    <a:pt x="111" y="985"/>
                    <a:pt x="86" y="958"/>
                  </a:cubicBezTo>
                  <a:cubicBezTo>
                    <a:pt x="60" y="932"/>
                    <a:pt x="39" y="897"/>
                    <a:pt x="23" y="856"/>
                  </a:cubicBezTo>
                  <a:cubicBezTo>
                    <a:pt x="8" y="814"/>
                    <a:pt x="0" y="763"/>
                    <a:pt x="0" y="705"/>
                  </a:cubicBezTo>
                  <a:cubicBezTo>
                    <a:pt x="0" y="647"/>
                    <a:pt x="8" y="597"/>
                    <a:pt x="26" y="555"/>
                  </a:cubicBezTo>
                  <a:cubicBezTo>
                    <a:pt x="43" y="513"/>
                    <a:pt x="65" y="477"/>
                    <a:pt x="92" y="449"/>
                  </a:cubicBezTo>
                  <a:cubicBezTo>
                    <a:pt x="120" y="421"/>
                    <a:pt x="151" y="400"/>
                    <a:pt x="185" y="386"/>
                  </a:cubicBezTo>
                  <a:cubicBezTo>
                    <a:pt x="220" y="372"/>
                    <a:pt x="255" y="365"/>
                    <a:pt x="290" y="365"/>
                  </a:cubicBezTo>
                  <a:cubicBezTo>
                    <a:pt x="390" y="365"/>
                    <a:pt x="459" y="409"/>
                    <a:pt x="498" y="499"/>
                  </a:cubicBezTo>
                  <a:cubicBezTo>
                    <a:pt x="502" y="499"/>
                    <a:pt x="502" y="499"/>
                    <a:pt x="502" y="499"/>
                  </a:cubicBezTo>
                  <a:cubicBezTo>
                    <a:pt x="500" y="366"/>
                    <a:pt x="500" y="366"/>
                    <a:pt x="500" y="366"/>
                  </a:cubicBezTo>
                  <a:cubicBezTo>
                    <a:pt x="500" y="332"/>
                    <a:pt x="500" y="298"/>
                    <a:pt x="500" y="263"/>
                  </a:cubicBezTo>
                  <a:cubicBezTo>
                    <a:pt x="499" y="228"/>
                    <a:pt x="499" y="195"/>
                    <a:pt x="499" y="163"/>
                  </a:cubicBezTo>
                  <a:cubicBezTo>
                    <a:pt x="498" y="132"/>
                    <a:pt x="498" y="102"/>
                    <a:pt x="497" y="74"/>
                  </a:cubicBezTo>
                  <a:cubicBezTo>
                    <a:pt x="497" y="46"/>
                    <a:pt x="496" y="21"/>
                    <a:pt x="495" y="0"/>
                  </a:cubicBezTo>
                  <a:cubicBezTo>
                    <a:pt x="506" y="2"/>
                    <a:pt x="517" y="3"/>
                    <a:pt x="527" y="5"/>
                  </a:cubicBezTo>
                  <a:cubicBezTo>
                    <a:pt x="537" y="6"/>
                    <a:pt x="547" y="7"/>
                    <a:pt x="556" y="7"/>
                  </a:cubicBezTo>
                  <a:cubicBezTo>
                    <a:pt x="566" y="7"/>
                    <a:pt x="576" y="6"/>
                    <a:pt x="586" y="5"/>
                  </a:cubicBezTo>
                  <a:cubicBezTo>
                    <a:pt x="595" y="3"/>
                    <a:pt x="606" y="2"/>
                    <a:pt x="618" y="0"/>
                  </a:cubicBezTo>
                  <a:cubicBezTo>
                    <a:pt x="615" y="29"/>
                    <a:pt x="613" y="70"/>
                    <a:pt x="611" y="125"/>
                  </a:cubicBezTo>
                  <a:cubicBezTo>
                    <a:pt x="610" y="179"/>
                    <a:pt x="608" y="240"/>
                    <a:pt x="607" y="305"/>
                  </a:cubicBezTo>
                  <a:cubicBezTo>
                    <a:pt x="605" y="371"/>
                    <a:pt x="604" y="439"/>
                    <a:pt x="604" y="508"/>
                  </a:cubicBezTo>
                  <a:cubicBezTo>
                    <a:pt x="603" y="578"/>
                    <a:pt x="602" y="641"/>
                    <a:pt x="602" y="699"/>
                  </a:cubicBezTo>
                  <a:cubicBezTo>
                    <a:pt x="602" y="761"/>
                    <a:pt x="603" y="817"/>
                    <a:pt x="603" y="867"/>
                  </a:cubicBezTo>
                  <a:cubicBezTo>
                    <a:pt x="604" y="916"/>
                    <a:pt x="605" y="967"/>
                    <a:pt x="606" y="1020"/>
                  </a:cubicBezTo>
                  <a:cubicBezTo>
                    <a:pt x="588" y="1018"/>
                    <a:pt x="570" y="1017"/>
                    <a:pt x="553" y="1017"/>
                  </a:cubicBezTo>
                  <a:cubicBezTo>
                    <a:pt x="537" y="1017"/>
                    <a:pt x="520" y="1018"/>
                    <a:pt x="502" y="1020"/>
                  </a:cubicBezTo>
                  <a:cubicBezTo>
                    <a:pt x="506" y="891"/>
                    <a:pt x="506" y="891"/>
                    <a:pt x="506" y="891"/>
                  </a:cubicBezTo>
                  <a:lnTo>
                    <a:pt x="503" y="891"/>
                  </a:ln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3" name="Freeform 329"/>
            <p:cNvSpPr>
              <a:spLocks/>
            </p:cNvSpPr>
            <p:nvPr userDrawn="1"/>
          </p:nvSpPr>
          <p:spPr bwMode="auto">
            <a:xfrm>
              <a:off x="1393825" y="4789488"/>
              <a:ext cx="238125" cy="249238"/>
            </a:xfrm>
            <a:custGeom>
              <a:avLst/>
              <a:gdLst>
                <a:gd name="T0" fmla="*/ 137 w 618"/>
                <a:gd name="T1" fmla="*/ 324 h 644"/>
                <a:gd name="T2" fmla="*/ 0 w 618"/>
                <a:gd name="T3" fmla="*/ 0 h 644"/>
                <a:gd name="T4" fmla="*/ 33 w 618"/>
                <a:gd name="T5" fmla="*/ 5 h 644"/>
                <a:gd name="T6" fmla="*/ 67 w 618"/>
                <a:gd name="T7" fmla="*/ 7 h 644"/>
                <a:gd name="T8" fmla="*/ 97 w 618"/>
                <a:gd name="T9" fmla="*/ 5 h 644"/>
                <a:gd name="T10" fmla="*/ 127 w 618"/>
                <a:gd name="T11" fmla="*/ 0 h 644"/>
                <a:gd name="T12" fmla="*/ 218 w 618"/>
                <a:gd name="T13" fmla="*/ 264 h 644"/>
                <a:gd name="T14" fmla="*/ 328 w 618"/>
                <a:gd name="T15" fmla="*/ 529 h 644"/>
                <a:gd name="T16" fmla="*/ 381 w 618"/>
                <a:gd name="T17" fmla="*/ 409 h 644"/>
                <a:gd name="T18" fmla="*/ 434 w 618"/>
                <a:gd name="T19" fmla="*/ 275 h 644"/>
                <a:gd name="T20" fmla="*/ 485 w 618"/>
                <a:gd name="T21" fmla="*/ 136 h 644"/>
                <a:gd name="T22" fmla="*/ 534 w 618"/>
                <a:gd name="T23" fmla="*/ 0 h 644"/>
                <a:gd name="T24" fmla="*/ 576 w 618"/>
                <a:gd name="T25" fmla="*/ 7 h 644"/>
                <a:gd name="T26" fmla="*/ 618 w 618"/>
                <a:gd name="T27" fmla="*/ 0 h 644"/>
                <a:gd name="T28" fmla="*/ 475 w 618"/>
                <a:gd name="T29" fmla="*/ 324 h 644"/>
                <a:gd name="T30" fmla="*/ 347 w 618"/>
                <a:gd name="T31" fmla="*/ 644 h 644"/>
                <a:gd name="T32" fmla="*/ 305 w 618"/>
                <a:gd name="T33" fmla="*/ 640 h 644"/>
                <a:gd name="T34" fmla="*/ 262 w 618"/>
                <a:gd name="T35" fmla="*/ 644 h 644"/>
                <a:gd name="T36" fmla="*/ 137 w 618"/>
                <a:gd name="T37" fmla="*/ 324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8" h="644">
                  <a:moveTo>
                    <a:pt x="137" y="324"/>
                  </a:moveTo>
                  <a:cubicBezTo>
                    <a:pt x="95" y="218"/>
                    <a:pt x="49" y="110"/>
                    <a:pt x="0" y="0"/>
                  </a:cubicBezTo>
                  <a:cubicBezTo>
                    <a:pt x="11" y="2"/>
                    <a:pt x="23" y="4"/>
                    <a:pt x="33" y="5"/>
                  </a:cubicBezTo>
                  <a:cubicBezTo>
                    <a:pt x="44" y="7"/>
                    <a:pt x="55" y="7"/>
                    <a:pt x="67" y="7"/>
                  </a:cubicBezTo>
                  <a:cubicBezTo>
                    <a:pt x="77" y="7"/>
                    <a:pt x="87" y="7"/>
                    <a:pt x="97" y="5"/>
                  </a:cubicBezTo>
                  <a:cubicBezTo>
                    <a:pt x="107" y="4"/>
                    <a:pt x="117" y="2"/>
                    <a:pt x="127" y="0"/>
                  </a:cubicBezTo>
                  <a:cubicBezTo>
                    <a:pt x="154" y="90"/>
                    <a:pt x="185" y="178"/>
                    <a:pt x="218" y="264"/>
                  </a:cubicBezTo>
                  <a:cubicBezTo>
                    <a:pt x="251" y="350"/>
                    <a:pt x="287" y="438"/>
                    <a:pt x="328" y="529"/>
                  </a:cubicBezTo>
                  <a:cubicBezTo>
                    <a:pt x="346" y="491"/>
                    <a:pt x="364" y="452"/>
                    <a:pt x="381" y="409"/>
                  </a:cubicBezTo>
                  <a:cubicBezTo>
                    <a:pt x="399" y="366"/>
                    <a:pt x="416" y="321"/>
                    <a:pt x="434" y="275"/>
                  </a:cubicBezTo>
                  <a:cubicBezTo>
                    <a:pt x="451" y="229"/>
                    <a:pt x="469" y="183"/>
                    <a:pt x="485" y="136"/>
                  </a:cubicBezTo>
                  <a:cubicBezTo>
                    <a:pt x="502" y="90"/>
                    <a:pt x="518" y="45"/>
                    <a:pt x="534" y="0"/>
                  </a:cubicBezTo>
                  <a:cubicBezTo>
                    <a:pt x="551" y="5"/>
                    <a:pt x="565" y="7"/>
                    <a:pt x="576" y="7"/>
                  </a:cubicBezTo>
                  <a:cubicBezTo>
                    <a:pt x="588" y="7"/>
                    <a:pt x="602" y="5"/>
                    <a:pt x="618" y="0"/>
                  </a:cubicBezTo>
                  <a:cubicBezTo>
                    <a:pt x="570" y="110"/>
                    <a:pt x="522" y="218"/>
                    <a:pt x="475" y="324"/>
                  </a:cubicBezTo>
                  <a:cubicBezTo>
                    <a:pt x="428" y="431"/>
                    <a:pt x="385" y="537"/>
                    <a:pt x="347" y="644"/>
                  </a:cubicBezTo>
                  <a:cubicBezTo>
                    <a:pt x="333" y="641"/>
                    <a:pt x="319" y="640"/>
                    <a:pt x="305" y="640"/>
                  </a:cubicBezTo>
                  <a:cubicBezTo>
                    <a:pt x="290" y="640"/>
                    <a:pt x="276" y="641"/>
                    <a:pt x="262" y="644"/>
                  </a:cubicBezTo>
                  <a:cubicBezTo>
                    <a:pt x="220" y="537"/>
                    <a:pt x="179" y="431"/>
                    <a:pt x="137" y="324"/>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4" name="Freeform 330"/>
            <p:cNvSpPr>
              <a:spLocks/>
            </p:cNvSpPr>
            <p:nvPr userDrawn="1"/>
          </p:nvSpPr>
          <p:spPr bwMode="auto">
            <a:xfrm>
              <a:off x="1857375" y="4786313"/>
              <a:ext cx="209550" cy="252413"/>
            </a:xfrm>
            <a:custGeom>
              <a:avLst/>
              <a:gdLst>
                <a:gd name="T0" fmla="*/ 401 w 545"/>
                <a:gd name="T1" fmla="*/ 121 h 655"/>
                <a:gd name="T2" fmla="*/ 293 w 545"/>
                <a:gd name="T3" fmla="*/ 69 h 655"/>
                <a:gd name="T4" fmla="*/ 154 w 545"/>
                <a:gd name="T5" fmla="*/ 127 h 655"/>
                <a:gd name="T6" fmla="*/ 111 w 545"/>
                <a:gd name="T7" fmla="*/ 291 h 655"/>
                <a:gd name="T8" fmla="*/ 111 w 545"/>
                <a:gd name="T9" fmla="*/ 406 h 655"/>
                <a:gd name="T10" fmla="*/ 113 w 545"/>
                <a:gd name="T11" fmla="*/ 534 h 655"/>
                <a:gd name="T12" fmla="*/ 121 w 545"/>
                <a:gd name="T13" fmla="*/ 655 h 655"/>
                <a:gd name="T14" fmla="*/ 60 w 545"/>
                <a:gd name="T15" fmla="*/ 651 h 655"/>
                <a:gd name="T16" fmla="*/ 0 w 545"/>
                <a:gd name="T17" fmla="*/ 655 h 655"/>
                <a:gd name="T18" fmla="*/ 8 w 545"/>
                <a:gd name="T19" fmla="*/ 534 h 655"/>
                <a:gd name="T20" fmla="*/ 10 w 545"/>
                <a:gd name="T21" fmla="*/ 406 h 655"/>
                <a:gd name="T22" fmla="*/ 10 w 545"/>
                <a:gd name="T23" fmla="*/ 266 h 655"/>
                <a:gd name="T24" fmla="*/ 8 w 545"/>
                <a:gd name="T25" fmla="*/ 138 h 655"/>
                <a:gd name="T26" fmla="*/ 0 w 545"/>
                <a:gd name="T27" fmla="*/ 13 h 655"/>
                <a:gd name="T28" fmla="*/ 60 w 545"/>
                <a:gd name="T29" fmla="*/ 20 h 655"/>
                <a:gd name="T30" fmla="*/ 84 w 545"/>
                <a:gd name="T31" fmla="*/ 18 h 655"/>
                <a:gd name="T32" fmla="*/ 114 w 545"/>
                <a:gd name="T33" fmla="*/ 13 h 655"/>
                <a:gd name="T34" fmla="*/ 111 w 545"/>
                <a:gd name="T35" fmla="*/ 121 h 655"/>
                <a:gd name="T36" fmla="*/ 113 w 545"/>
                <a:gd name="T37" fmla="*/ 121 h 655"/>
                <a:gd name="T38" fmla="*/ 204 w 545"/>
                <a:gd name="T39" fmla="*/ 31 h 655"/>
                <a:gd name="T40" fmla="*/ 329 w 545"/>
                <a:gd name="T41" fmla="*/ 0 h 655"/>
                <a:gd name="T42" fmla="*/ 405 w 545"/>
                <a:gd name="T43" fmla="*/ 10 h 655"/>
                <a:gd name="T44" fmla="*/ 475 w 545"/>
                <a:gd name="T45" fmla="*/ 48 h 655"/>
                <a:gd name="T46" fmla="*/ 525 w 545"/>
                <a:gd name="T47" fmla="*/ 119 h 655"/>
                <a:gd name="T48" fmla="*/ 545 w 545"/>
                <a:gd name="T49" fmla="*/ 235 h 655"/>
                <a:gd name="T50" fmla="*/ 542 w 545"/>
                <a:gd name="T51" fmla="*/ 354 h 655"/>
                <a:gd name="T52" fmla="*/ 540 w 545"/>
                <a:gd name="T53" fmla="*/ 484 h 655"/>
                <a:gd name="T54" fmla="*/ 540 w 545"/>
                <a:gd name="T55" fmla="*/ 572 h 655"/>
                <a:gd name="T56" fmla="*/ 541 w 545"/>
                <a:gd name="T57" fmla="*/ 615 h 655"/>
                <a:gd name="T58" fmla="*/ 543 w 545"/>
                <a:gd name="T59" fmla="*/ 655 h 655"/>
                <a:gd name="T60" fmla="*/ 486 w 545"/>
                <a:gd name="T61" fmla="*/ 651 h 655"/>
                <a:gd name="T62" fmla="*/ 430 w 545"/>
                <a:gd name="T63" fmla="*/ 655 h 655"/>
                <a:gd name="T64" fmla="*/ 436 w 545"/>
                <a:gd name="T65" fmla="*/ 510 h 655"/>
                <a:gd name="T66" fmla="*/ 440 w 545"/>
                <a:gd name="T67" fmla="*/ 357 h 655"/>
                <a:gd name="T68" fmla="*/ 440 w 545"/>
                <a:gd name="T69" fmla="*/ 275 h 655"/>
                <a:gd name="T70" fmla="*/ 401 w 545"/>
                <a:gd name="T71" fmla="*/ 12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5" h="655">
                  <a:moveTo>
                    <a:pt x="401" y="121"/>
                  </a:moveTo>
                  <a:cubicBezTo>
                    <a:pt x="375" y="87"/>
                    <a:pt x="339" y="69"/>
                    <a:pt x="293" y="69"/>
                  </a:cubicBezTo>
                  <a:cubicBezTo>
                    <a:pt x="230" y="69"/>
                    <a:pt x="184" y="88"/>
                    <a:pt x="154" y="127"/>
                  </a:cubicBezTo>
                  <a:cubicBezTo>
                    <a:pt x="125" y="166"/>
                    <a:pt x="111" y="221"/>
                    <a:pt x="111" y="291"/>
                  </a:cubicBezTo>
                  <a:cubicBezTo>
                    <a:pt x="111" y="406"/>
                    <a:pt x="111" y="406"/>
                    <a:pt x="111" y="406"/>
                  </a:cubicBezTo>
                  <a:cubicBezTo>
                    <a:pt x="111" y="446"/>
                    <a:pt x="111" y="489"/>
                    <a:pt x="113" y="534"/>
                  </a:cubicBezTo>
                  <a:cubicBezTo>
                    <a:pt x="114" y="578"/>
                    <a:pt x="117" y="619"/>
                    <a:pt x="121" y="655"/>
                  </a:cubicBezTo>
                  <a:cubicBezTo>
                    <a:pt x="101" y="652"/>
                    <a:pt x="80" y="651"/>
                    <a:pt x="60" y="651"/>
                  </a:cubicBezTo>
                  <a:cubicBezTo>
                    <a:pt x="41" y="651"/>
                    <a:pt x="20" y="652"/>
                    <a:pt x="0" y="655"/>
                  </a:cubicBezTo>
                  <a:cubicBezTo>
                    <a:pt x="4" y="619"/>
                    <a:pt x="7" y="578"/>
                    <a:pt x="8" y="534"/>
                  </a:cubicBezTo>
                  <a:cubicBezTo>
                    <a:pt x="10" y="489"/>
                    <a:pt x="10" y="447"/>
                    <a:pt x="10" y="406"/>
                  </a:cubicBezTo>
                  <a:cubicBezTo>
                    <a:pt x="10" y="266"/>
                    <a:pt x="10" y="266"/>
                    <a:pt x="10" y="266"/>
                  </a:cubicBezTo>
                  <a:cubicBezTo>
                    <a:pt x="10" y="225"/>
                    <a:pt x="10" y="182"/>
                    <a:pt x="8" y="138"/>
                  </a:cubicBezTo>
                  <a:cubicBezTo>
                    <a:pt x="7" y="93"/>
                    <a:pt x="4" y="52"/>
                    <a:pt x="0" y="13"/>
                  </a:cubicBezTo>
                  <a:cubicBezTo>
                    <a:pt x="25" y="17"/>
                    <a:pt x="45" y="20"/>
                    <a:pt x="60" y="20"/>
                  </a:cubicBezTo>
                  <a:cubicBezTo>
                    <a:pt x="67" y="20"/>
                    <a:pt x="75" y="19"/>
                    <a:pt x="84" y="18"/>
                  </a:cubicBezTo>
                  <a:cubicBezTo>
                    <a:pt x="92" y="16"/>
                    <a:pt x="102" y="15"/>
                    <a:pt x="114" y="13"/>
                  </a:cubicBezTo>
                  <a:cubicBezTo>
                    <a:pt x="112" y="49"/>
                    <a:pt x="111" y="85"/>
                    <a:pt x="111" y="121"/>
                  </a:cubicBezTo>
                  <a:cubicBezTo>
                    <a:pt x="113" y="121"/>
                    <a:pt x="113" y="121"/>
                    <a:pt x="113" y="121"/>
                  </a:cubicBezTo>
                  <a:cubicBezTo>
                    <a:pt x="138" y="82"/>
                    <a:pt x="168" y="52"/>
                    <a:pt x="204" y="31"/>
                  </a:cubicBezTo>
                  <a:cubicBezTo>
                    <a:pt x="239" y="10"/>
                    <a:pt x="280" y="0"/>
                    <a:pt x="329" y="0"/>
                  </a:cubicBezTo>
                  <a:cubicBezTo>
                    <a:pt x="354" y="0"/>
                    <a:pt x="380" y="3"/>
                    <a:pt x="405" y="10"/>
                  </a:cubicBezTo>
                  <a:cubicBezTo>
                    <a:pt x="431" y="18"/>
                    <a:pt x="454" y="30"/>
                    <a:pt x="475" y="48"/>
                  </a:cubicBezTo>
                  <a:cubicBezTo>
                    <a:pt x="495" y="65"/>
                    <a:pt x="512" y="89"/>
                    <a:pt x="525" y="119"/>
                  </a:cubicBezTo>
                  <a:cubicBezTo>
                    <a:pt x="538" y="149"/>
                    <a:pt x="545" y="188"/>
                    <a:pt x="545" y="235"/>
                  </a:cubicBezTo>
                  <a:cubicBezTo>
                    <a:pt x="545" y="273"/>
                    <a:pt x="544" y="313"/>
                    <a:pt x="542" y="354"/>
                  </a:cubicBezTo>
                  <a:cubicBezTo>
                    <a:pt x="541" y="395"/>
                    <a:pt x="540" y="438"/>
                    <a:pt x="540" y="484"/>
                  </a:cubicBezTo>
                  <a:cubicBezTo>
                    <a:pt x="540" y="572"/>
                    <a:pt x="540" y="572"/>
                    <a:pt x="540" y="572"/>
                  </a:cubicBezTo>
                  <a:cubicBezTo>
                    <a:pt x="540" y="587"/>
                    <a:pt x="540" y="601"/>
                    <a:pt x="541" y="615"/>
                  </a:cubicBezTo>
                  <a:cubicBezTo>
                    <a:pt x="541" y="629"/>
                    <a:pt x="542" y="642"/>
                    <a:pt x="543" y="655"/>
                  </a:cubicBezTo>
                  <a:cubicBezTo>
                    <a:pt x="525" y="652"/>
                    <a:pt x="506" y="651"/>
                    <a:pt x="486" y="651"/>
                  </a:cubicBezTo>
                  <a:cubicBezTo>
                    <a:pt x="467" y="651"/>
                    <a:pt x="448" y="652"/>
                    <a:pt x="430" y="655"/>
                  </a:cubicBezTo>
                  <a:cubicBezTo>
                    <a:pt x="431" y="608"/>
                    <a:pt x="434" y="560"/>
                    <a:pt x="436" y="510"/>
                  </a:cubicBezTo>
                  <a:cubicBezTo>
                    <a:pt x="439" y="460"/>
                    <a:pt x="440" y="409"/>
                    <a:pt x="440" y="357"/>
                  </a:cubicBezTo>
                  <a:cubicBezTo>
                    <a:pt x="440" y="275"/>
                    <a:pt x="440" y="275"/>
                    <a:pt x="440" y="275"/>
                  </a:cubicBezTo>
                  <a:cubicBezTo>
                    <a:pt x="440" y="207"/>
                    <a:pt x="427" y="156"/>
                    <a:pt x="401" y="121"/>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5" name="Freeform 331"/>
            <p:cNvSpPr>
              <a:spLocks/>
            </p:cNvSpPr>
            <p:nvPr userDrawn="1"/>
          </p:nvSpPr>
          <p:spPr bwMode="auto">
            <a:xfrm>
              <a:off x="2105025" y="4786313"/>
              <a:ext cx="215900" cy="257175"/>
            </a:xfrm>
            <a:custGeom>
              <a:avLst/>
              <a:gdLst>
                <a:gd name="T0" fmla="*/ 30 w 562"/>
                <a:gd name="T1" fmla="*/ 185 h 668"/>
                <a:gd name="T2" fmla="*/ 107 w 562"/>
                <a:gd name="T3" fmla="*/ 80 h 668"/>
                <a:gd name="T4" fmla="*/ 218 w 562"/>
                <a:gd name="T5" fmla="*/ 19 h 668"/>
                <a:gd name="T6" fmla="*/ 345 w 562"/>
                <a:gd name="T7" fmla="*/ 0 h 668"/>
                <a:gd name="T8" fmla="*/ 478 w 562"/>
                <a:gd name="T9" fmla="*/ 17 h 668"/>
                <a:gd name="T10" fmla="*/ 562 w 562"/>
                <a:gd name="T11" fmla="*/ 58 h 668"/>
                <a:gd name="T12" fmla="*/ 545 w 562"/>
                <a:gd name="T13" fmla="*/ 101 h 668"/>
                <a:gd name="T14" fmla="*/ 532 w 562"/>
                <a:gd name="T15" fmla="*/ 147 h 668"/>
                <a:gd name="T16" fmla="*/ 522 w 562"/>
                <a:gd name="T17" fmla="*/ 147 h 668"/>
                <a:gd name="T18" fmla="*/ 496 w 562"/>
                <a:gd name="T19" fmla="*/ 112 h 668"/>
                <a:gd name="T20" fmla="*/ 457 w 562"/>
                <a:gd name="T21" fmla="*/ 78 h 668"/>
                <a:gd name="T22" fmla="*/ 408 w 562"/>
                <a:gd name="T23" fmla="*/ 52 h 668"/>
                <a:gd name="T24" fmla="*/ 349 w 562"/>
                <a:gd name="T25" fmla="*/ 42 h 668"/>
                <a:gd name="T26" fmla="*/ 244 w 562"/>
                <a:gd name="T27" fmla="*/ 64 h 668"/>
                <a:gd name="T28" fmla="*/ 172 w 562"/>
                <a:gd name="T29" fmla="*/ 126 h 668"/>
                <a:gd name="T30" fmla="*/ 132 w 562"/>
                <a:gd name="T31" fmla="*/ 219 h 668"/>
                <a:gd name="T32" fmla="*/ 119 w 562"/>
                <a:gd name="T33" fmla="*/ 334 h 668"/>
                <a:gd name="T34" fmla="*/ 178 w 562"/>
                <a:gd name="T35" fmla="*/ 545 h 668"/>
                <a:gd name="T36" fmla="*/ 353 w 562"/>
                <a:gd name="T37" fmla="*/ 616 h 668"/>
                <a:gd name="T38" fmla="*/ 408 w 562"/>
                <a:gd name="T39" fmla="*/ 608 h 668"/>
                <a:gd name="T40" fmla="*/ 463 w 562"/>
                <a:gd name="T41" fmla="*/ 588 h 668"/>
                <a:gd name="T42" fmla="*/ 514 w 562"/>
                <a:gd name="T43" fmla="*/ 557 h 668"/>
                <a:gd name="T44" fmla="*/ 555 w 562"/>
                <a:gd name="T45" fmla="*/ 520 h 668"/>
                <a:gd name="T46" fmla="*/ 562 w 562"/>
                <a:gd name="T47" fmla="*/ 524 h 668"/>
                <a:gd name="T48" fmla="*/ 554 w 562"/>
                <a:gd name="T49" fmla="*/ 590 h 668"/>
                <a:gd name="T50" fmla="*/ 453 w 562"/>
                <a:gd name="T51" fmla="*/ 645 h 668"/>
                <a:gd name="T52" fmla="*/ 328 w 562"/>
                <a:gd name="T53" fmla="*/ 668 h 668"/>
                <a:gd name="T54" fmla="*/ 212 w 562"/>
                <a:gd name="T55" fmla="*/ 651 h 668"/>
                <a:gd name="T56" fmla="*/ 105 w 562"/>
                <a:gd name="T57" fmla="*/ 595 h 668"/>
                <a:gd name="T58" fmla="*/ 29 w 562"/>
                <a:gd name="T59" fmla="*/ 491 h 668"/>
                <a:gd name="T60" fmla="*/ 0 w 562"/>
                <a:gd name="T61" fmla="*/ 336 h 668"/>
                <a:gd name="T62" fmla="*/ 30 w 562"/>
                <a:gd name="T63" fmla="*/ 18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2" h="668">
                  <a:moveTo>
                    <a:pt x="30" y="185"/>
                  </a:moveTo>
                  <a:cubicBezTo>
                    <a:pt x="50" y="142"/>
                    <a:pt x="76" y="107"/>
                    <a:pt x="107" y="80"/>
                  </a:cubicBezTo>
                  <a:cubicBezTo>
                    <a:pt x="139" y="52"/>
                    <a:pt x="176" y="32"/>
                    <a:pt x="218" y="19"/>
                  </a:cubicBezTo>
                  <a:cubicBezTo>
                    <a:pt x="259" y="6"/>
                    <a:pt x="301" y="0"/>
                    <a:pt x="345" y="0"/>
                  </a:cubicBezTo>
                  <a:cubicBezTo>
                    <a:pt x="394" y="0"/>
                    <a:pt x="438" y="6"/>
                    <a:pt x="478" y="17"/>
                  </a:cubicBezTo>
                  <a:cubicBezTo>
                    <a:pt x="517" y="29"/>
                    <a:pt x="545" y="43"/>
                    <a:pt x="562" y="58"/>
                  </a:cubicBezTo>
                  <a:cubicBezTo>
                    <a:pt x="556" y="72"/>
                    <a:pt x="550" y="86"/>
                    <a:pt x="545" y="101"/>
                  </a:cubicBezTo>
                  <a:cubicBezTo>
                    <a:pt x="540" y="116"/>
                    <a:pt x="536" y="131"/>
                    <a:pt x="532" y="147"/>
                  </a:cubicBezTo>
                  <a:cubicBezTo>
                    <a:pt x="522" y="147"/>
                    <a:pt x="522" y="147"/>
                    <a:pt x="522" y="147"/>
                  </a:cubicBezTo>
                  <a:cubicBezTo>
                    <a:pt x="515" y="136"/>
                    <a:pt x="507" y="124"/>
                    <a:pt x="496" y="112"/>
                  </a:cubicBezTo>
                  <a:cubicBezTo>
                    <a:pt x="485" y="99"/>
                    <a:pt x="472" y="88"/>
                    <a:pt x="457" y="78"/>
                  </a:cubicBezTo>
                  <a:cubicBezTo>
                    <a:pt x="443" y="68"/>
                    <a:pt x="426" y="59"/>
                    <a:pt x="408" y="52"/>
                  </a:cubicBezTo>
                  <a:cubicBezTo>
                    <a:pt x="390" y="45"/>
                    <a:pt x="370" y="42"/>
                    <a:pt x="349" y="42"/>
                  </a:cubicBezTo>
                  <a:cubicBezTo>
                    <a:pt x="308" y="42"/>
                    <a:pt x="273" y="49"/>
                    <a:pt x="244" y="64"/>
                  </a:cubicBezTo>
                  <a:cubicBezTo>
                    <a:pt x="215" y="79"/>
                    <a:pt x="191" y="100"/>
                    <a:pt x="172" y="126"/>
                  </a:cubicBezTo>
                  <a:cubicBezTo>
                    <a:pt x="154" y="152"/>
                    <a:pt x="140" y="183"/>
                    <a:pt x="132" y="219"/>
                  </a:cubicBezTo>
                  <a:cubicBezTo>
                    <a:pt x="123" y="254"/>
                    <a:pt x="119" y="293"/>
                    <a:pt x="119" y="334"/>
                  </a:cubicBezTo>
                  <a:cubicBezTo>
                    <a:pt x="119" y="427"/>
                    <a:pt x="139" y="497"/>
                    <a:pt x="178" y="545"/>
                  </a:cubicBezTo>
                  <a:cubicBezTo>
                    <a:pt x="218" y="592"/>
                    <a:pt x="276" y="616"/>
                    <a:pt x="353" y="616"/>
                  </a:cubicBezTo>
                  <a:cubicBezTo>
                    <a:pt x="371" y="616"/>
                    <a:pt x="389" y="613"/>
                    <a:pt x="408" y="608"/>
                  </a:cubicBezTo>
                  <a:cubicBezTo>
                    <a:pt x="427" y="603"/>
                    <a:pt x="445" y="597"/>
                    <a:pt x="463" y="588"/>
                  </a:cubicBezTo>
                  <a:cubicBezTo>
                    <a:pt x="481" y="579"/>
                    <a:pt x="498" y="569"/>
                    <a:pt x="514" y="557"/>
                  </a:cubicBezTo>
                  <a:cubicBezTo>
                    <a:pt x="530" y="546"/>
                    <a:pt x="544" y="533"/>
                    <a:pt x="555" y="520"/>
                  </a:cubicBezTo>
                  <a:cubicBezTo>
                    <a:pt x="562" y="524"/>
                    <a:pt x="562" y="524"/>
                    <a:pt x="562" y="524"/>
                  </a:cubicBezTo>
                  <a:cubicBezTo>
                    <a:pt x="557" y="545"/>
                    <a:pt x="555" y="567"/>
                    <a:pt x="554" y="590"/>
                  </a:cubicBezTo>
                  <a:cubicBezTo>
                    <a:pt x="527" y="611"/>
                    <a:pt x="493" y="630"/>
                    <a:pt x="453" y="645"/>
                  </a:cubicBezTo>
                  <a:cubicBezTo>
                    <a:pt x="413" y="660"/>
                    <a:pt x="372" y="668"/>
                    <a:pt x="328" y="668"/>
                  </a:cubicBezTo>
                  <a:cubicBezTo>
                    <a:pt x="290" y="668"/>
                    <a:pt x="251" y="663"/>
                    <a:pt x="212" y="651"/>
                  </a:cubicBezTo>
                  <a:cubicBezTo>
                    <a:pt x="172" y="640"/>
                    <a:pt x="137" y="621"/>
                    <a:pt x="105" y="595"/>
                  </a:cubicBezTo>
                  <a:cubicBezTo>
                    <a:pt x="74" y="568"/>
                    <a:pt x="49" y="534"/>
                    <a:pt x="29" y="491"/>
                  </a:cubicBezTo>
                  <a:cubicBezTo>
                    <a:pt x="10" y="449"/>
                    <a:pt x="0" y="397"/>
                    <a:pt x="0" y="336"/>
                  </a:cubicBezTo>
                  <a:cubicBezTo>
                    <a:pt x="0" y="277"/>
                    <a:pt x="10" y="227"/>
                    <a:pt x="30" y="185"/>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6" name="Freeform 332"/>
            <p:cNvSpPr>
              <a:spLocks/>
            </p:cNvSpPr>
            <p:nvPr userDrawn="1"/>
          </p:nvSpPr>
          <p:spPr bwMode="auto">
            <a:xfrm>
              <a:off x="2344738" y="4789488"/>
              <a:ext cx="236538" cy="384175"/>
            </a:xfrm>
            <a:custGeom>
              <a:avLst/>
              <a:gdLst>
                <a:gd name="T0" fmla="*/ 231 w 616"/>
                <a:gd name="T1" fmla="*/ 549 h 998"/>
                <a:gd name="T2" fmla="*/ 181 w 616"/>
                <a:gd name="T3" fmla="*/ 427 h 998"/>
                <a:gd name="T4" fmla="*/ 125 w 616"/>
                <a:gd name="T5" fmla="*/ 296 h 998"/>
                <a:gd name="T6" fmla="*/ 72 w 616"/>
                <a:gd name="T7" fmla="*/ 170 h 998"/>
                <a:gd name="T8" fmla="*/ 28 w 616"/>
                <a:gd name="T9" fmla="*/ 67 h 998"/>
                <a:gd name="T10" fmla="*/ 0 w 616"/>
                <a:gd name="T11" fmla="*/ 0 h 998"/>
                <a:gd name="T12" fmla="*/ 32 w 616"/>
                <a:gd name="T13" fmla="*/ 5 h 998"/>
                <a:gd name="T14" fmla="*/ 62 w 616"/>
                <a:gd name="T15" fmla="*/ 7 h 998"/>
                <a:gd name="T16" fmla="*/ 91 w 616"/>
                <a:gd name="T17" fmla="*/ 5 h 998"/>
                <a:gd name="T18" fmla="*/ 124 w 616"/>
                <a:gd name="T19" fmla="*/ 0 h 998"/>
                <a:gd name="T20" fmla="*/ 217 w 616"/>
                <a:gd name="T21" fmla="*/ 257 h 998"/>
                <a:gd name="T22" fmla="*/ 325 w 616"/>
                <a:gd name="T23" fmla="*/ 520 h 998"/>
                <a:gd name="T24" fmla="*/ 434 w 616"/>
                <a:gd name="T25" fmla="*/ 265 h 998"/>
                <a:gd name="T26" fmla="*/ 526 w 616"/>
                <a:gd name="T27" fmla="*/ 0 h 998"/>
                <a:gd name="T28" fmla="*/ 571 w 616"/>
                <a:gd name="T29" fmla="*/ 7 h 998"/>
                <a:gd name="T30" fmla="*/ 616 w 616"/>
                <a:gd name="T31" fmla="*/ 0 h 998"/>
                <a:gd name="T32" fmla="*/ 585 w 616"/>
                <a:gd name="T33" fmla="*/ 65 h 998"/>
                <a:gd name="T34" fmla="*/ 535 w 616"/>
                <a:gd name="T35" fmla="*/ 173 h 998"/>
                <a:gd name="T36" fmla="*/ 472 w 616"/>
                <a:gd name="T37" fmla="*/ 312 h 998"/>
                <a:gd name="T38" fmla="*/ 401 w 616"/>
                <a:gd name="T39" fmla="*/ 469 h 998"/>
                <a:gd name="T40" fmla="*/ 330 w 616"/>
                <a:gd name="T41" fmla="*/ 628 h 998"/>
                <a:gd name="T42" fmla="*/ 266 w 616"/>
                <a:gd name="T43" fmla="*/ 779 h 998"/>
                <a:gd name="T44" fmla="*/ 214 w 616"/>
                <a:gd name="T45" fmla="*/ 907 h 998"/>
                <a:gd name="T46" fmla="*/ 181 w 616"/>
                <a:gd name="T47" fmla="*/ 998 h 998"/>
                <a:gd name="T48" fmla="*/ 135 w 616"/>
                <a:gd name="T49" fmla="*/ 991 h 998"/>
                <a:gd name="T50" fmla="*/ 89 w 616"/>
                <a:gd name="T51" fmla="*/ 998 h 998"/>
                <a:gd name="T52" fmla="*/ 270 w 616"/>
                <a:gd name="T53" fmla="*/ 644 h 998"/>
                <a:gd name="T54" fmla="*/ 231 w 616"/>
                <a:gd name="T55" fmla="*/ 549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6" h="998">
                  <a:moveTo>
                    <a:pt x="231" y="549"/>
                  </a:moveTo>
                  <a:cubicBezTo>
                    <a:pt x="215" y="511"/>
                    <a:pt x="199" y="470"/>
                    <a:pt x="181" y="427"/>
                  </a:cubicBezTo>
                  <a:cubicBezTo>
                    <a:pt x="162" y="384"/>
                    <a:pt x="144" y="340"/>
                    <a:pt x="125" y="296"/>
                  </a:cubicBezTo>
                  <a:cubicBezTo>
                    <a:pt x="106" y="251"/>
                    <a:pt x="89" y="209"/>
                    <a:pt x="72" y="170"/>
                  </a:cubicBezTo>
                  <a:cubicBezTo>
                    <a:pt x="55" y="131"/>
                    <a:pt x="41" y="96"/>
                    <a:pt x="28" y="67"/>
                  </a:cubicBezTo>
                  <a:cubicBezTo>
                    <a:pt x="15" y="37"/>
                    <a:pt x="6" y="15"/>
                    <a:pt x="0" y="0"/>
                  </a:cubicBezTo>
                  <a:cubicBezTo>
                    <a:pt x="11" y="2"/>
                    <a:pt x="22" y="4"/>
                    <a:pt x="32" y="5"/>
                  </a:cubicBezTo>
                  <a:cubicBezTo>
                    <a:pt x="42" y="7"/>
                    <a:pt x="52" y="7"/>
                    <a:pt x="62" y="7"/>
                  </a:cubicBezTo>
                  <a:cubicBezTo>
                    <a:pt x="72" y="7"/>
                    <a:pt x="82" y="7"/>
                    <a:pt x="91" y="5"/>
                  </a:cubicBezTo>
                  <a:cubicBezTo>
                    <a:pt x="101" y="4"/>
                    <a:pt x="112" y="2"/>
                    <a:pt x="124" y="0"/>
                  </a:cubicBezTo>
                  <a:cubicBezTo>
                    <a:pt x="152" y="87"/>
                    <a:pt x="183" y="173"/>
                    <a:pt x="217" y="257"/>
                  </a:cubicBezTo>
                  <a:cubicBezTo>
                    <a:pt x="251" y="342"/>
                    <a:pt x="287" y="430"/>
                    <a:pt x="325" y="520"/>
                  </a:cubicBezTo>
                  <a:cubicBezTo>
                    <a:pt x="363" y="440"/>
                    <a:pt x="399" y="356"/>
                    <a:pt x="434" y="265"/>
                  </a:cubicBezTo>
                  <a:cubicBezTo>
                    <a:pt x="468" y="175"/>
                    <a:pt x="499" y="87"/>
                    <a:pt x="526" y="0"/>
                  </a:cubicBezTo>
                  <a:cubicBezTo>
                    <a:pt x="544" y="5"/>
                    <a:pt x="559" y="7"/>
                    <a:pt x="571" y="7"/>
                  </a:cubicBezTo>
                  <a:cubicBezTo>
                    <a:pt x="583" y="7"/>
                    <a:pt x="597" y="5"/>
                    <a:pt x="616" y="0"/>
                  </a:cubicBezTo>
                  <a:cubicBezTo>
                    <a:pt x="609" y="13"/>
                    <a:pt x="599" y="35"/>
                    <a:pt x="585" y="65"/>
                  </a:cubicBezTo>
                  <a:cubicBezTo>
                    <a:pt x="571" y="95"/>
                    <a:pt x="555" y="131"/>
                    <a:pt x="535" y="173"/>
                  </a:cubicBezTo>
                  <a:cubicBezTo>
                    <a:pt x="516" y="215"/>
                    <a:pt x="495" y="261"/>
                    <a:pt x="472" y="312"/>
                  </a:cubicBezTo>
                  <a:cubicBezTo>
                    <a:pt x="449" y="363"/>
                    <a:pt x="425" y="415"/>
                    <a:pt x="401" y="469"/>
                  </a:cubicBezTo>
                  <a:cubicBezTo>
                    <a:pt x="378" y="523"/>
                    <a:pt x="354" y="576"/>
                    <a:pt x="330" y="628"/>
                  </a:cubicBezTo>
                  <a:cubicBezTo>
                    <a:pt x="307" y="681"/>
                    <a:pt x="286" y="731"/>
                    <a:pt x="266" y="779"/>
                  </a:cubicBezTo>
                  <a:cubicBezTo>
                    <a:pt x="246" y="826"/>
                    <a:pt x="228" y="869"/>
                    <a:pt x="214" y="907"/>
                  </a:cubicBezTo>
                  <a:cubicBezTo>
                    <a:pt x="199" y="945"/>
                    <a:pt x="188" y="976"/>
                    <a:pt x="181" y="998"/>
                  </a:cubicBezTo>
                  <a:cubicBezTo>
                    <a:pt x="162" y="994"/>
                    <a:pt x="147" y="991"/>
                    <a:pt x="135" y="991"/>
                  </a:cubicBezTo>
                  <a:cubicBezTo>
                    <a:pt x="122" y="991"/>
                    <a:pt x="107" y="994"/>
                    <a:pt x="89" y="998"/>
                  </a:cubicBezTo>
                  <a:cubicBezTo>
                    <a:pt x="160" y="880"/>
                    <a:pt x="220" y="762"/>
                    <a:pt x="270" y="644"/>
                  </a:cubicBezTo>
                  <a:cubicBezTo>
                    <a:pt x="260" y="620"/>
                    <a:pt x="247" y="588"/>
                    <a:pt x="231" y="549"/>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7" name="Freeform 333"/>
            <p:cNvSpPr>
              <a:spLocks noEditPoints="1"/>
            </p:cNvSpPr>
            <p:nvPr userDrawn="1"/>
          </p:nvSpPr>
          <p:spPr bwMode="auto">
            <a:xfrm>
              <a:off x="1593850" y="4789488"/>
              <a:ext cx="238125" cy="249238"/>
            </a:xfrm>
            <a:custGeom>
              <a:avLst/>
              <a:gdLst>
                <a:gd name="T0" fmla="*/ 291 w 619"/>
                <a:gd name="T1" fmla="*/ 116 h 644"/>
                <a:gd name="T2" fmla="*/ 391 w 619"/>
                <a:gd name="T3" fmla="*/ 356 h 644"/>
                <a:gd name="T4" fmla="*/ 190 w 619"/>
                <a:gd name="T5" fmla="*/ 356 h 644"/>
                <a:gd name="T6" fmla="*/ 238 w 619"/>
                <a:gd name="T7" fmla="*/ 235 h 644"/>
                <a:gd name="T8" fmla="*/ 291 w 619"/>
                <a:gd name="T9" fmla="*/ 116 h 644"/>
                <a:gd name="T10" fmla="*/ 482 w 619"/>
                <a:gd name="T11" fmla="*/ 320 h 644"/>
                <a:gd name="T12" fmla="*/ 357 w 619"/>
                <a:gd name="T13" fmla="*/ 0 h 644"/>
                <a:gd name="T14" fmla="*/ 314 w 619"/>
                <a:gd name="T15" fmla="*/ 4 h 644"/>
                <a:gd name="T16" fmla="*/ 272 w 619"/>
                <a:gd name="T17" fmla="*/ 0 h 644"/>
                <a:gd name="T18" fmla="*/ 144 w 619"/>
                <a:gd name="T19" fmla="*/ 320 h 644"/>
                <a:gd name="T20" fmla="*/ 0 w 619"/>
                <a:gd name="T21" fmla="*/ 644 h 644"/>
                <a:gd name="T22" fmla="*/ 42 w 619"/>
                <a:gd name="T23" fmla="*/ 637 h 644"/>
                <a:gd name="T24" fmla="*/ 84 w 619"/>
                <a:gd name="T25" fmla="*/ 644 h 644"/>
                <a:gd name="T26" fmla="*/ 134 w 619"/>
                <a:gd name="T27" fmla="*/ 508 h 644"/>
                <a:gd name="T28" fmla="*/ 173 w 619"/>
                <a:gd name="T29" fmla="*/ 402 h 644"/>
                <a:gd name="T30" fmla="*/ 409 w 619"/>
                <a:gd name="T31" fmla="*/ 402 h 644"/>
                <a:gd name="T32" fmla="*/ 492 w 619"/>
                <a:gd name="T33" fmla="*/ 644 h 644"/>
                <a:gd name="T34" fmla="*/ 522 w 619"/>
                <a:gd name="T35" fmla="*/ 639 h 644"/>
                <a:gd name="T36" fmla="*/ 552 w 619"/>
                <a:gd name="T37" fmla="*/ 637 h 644"/>
                <a:gd name="T38" fmla="*/ 585 w 619"/>
                <a:gd name="T39" fmla="*/ 639 h 644"/>
                <a:gd name="T40" fmla="*/ 619 w 619"/>
                <a:gd name="T41" fmla="*/ 644 h 644"/>
                <a:gd name="T42" fmla="*/ 482 w 619"/>
                <a:gd name="T43" fmla="*/ 32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9" h="644">
                  <a:moveTo>
                    <a:pt x="291" y="116"/>
                  </a:moveTo>
                  <a:cubicBezTo>
                    <a:pt x="328" y="198"/>
                    <a:pt x="361" y="278"/>
                    <a:pt x="391" y="356"/>
                  </a:cubicBezTo>
                  <a:cubicBezTo>
                    <a:pt x="190" y="356"/>
                    <a:pt x="190" y="356"/>
                    <a:pt x="190" y="356"/>
                  </a:cubicBezTo>
                  <a:cubicBezTo>
                    <a:pt x="206" y="315"/>
                    <a:pt x="222" y="274"/>
                    <a:pt x="238" y="235"/>
                  </a:cubicBezTo>
                  <a:cubicBezTo>
                    <a:pt x="255" y="193"/>
                    <a:pt x="273" y="153"/>
                    <a:pt x="291" y="116"/>
                  </a:cubicBezTo>
                  <a:close/>
                  <a:moveTo>
                    <a:pt x="482" y="320"/>
                  </a:moveTo>
                  <a:cubicBezTo>
                    <a:pt x="440" y="214"/>
                    <a:pt x="399" y="107"/>
                    <a:pt x="357" y="0"/>
                  </a:cubicBezTo>
                  <a:cubicBezTo>
                    <a:pt x="343" y="3"/>
                    <a:pt x="328" y="4"/>
                    <a:pt x="314" y="4"/>
                  </a:cubicBezTo>
                  <a:cubicBezTo>
                    <a:pt x="299" y="4"/>
                    <a:pt x="286" y="3"/>
                    <a:pt x="272" y="0"/>
                  </a:cubicBezTo>
                  <a:cubicBezTo>
                    <a:pt x="233" y="107"/>
                    <a:pt x="191" y="214"/>
                    <a:pt x="144" y="320"/>
                  </a:cubicBezTo>
                  <a:cubicBezTo>
                    <a:pt x="97" y="426"/>
                    <a:pt x="49" y="534"/>
                    <a:pt x="0" y="644"/>
                  </a:cubicBezTo>
                  <a:cubicBezTo>
                    <a:pt x="17" y="639"/>
                    <a:pt x="31" y="637"/>
                    <a:pt x="42" y="637"/>
                  </a:cubicBezTo>
                  <a:cubicBezTo>
                    <a:pt x="54" y="637"/>
                    <a:pt x="68" y="639"/>
                    <a:pt x="84" y="644"/>
                  </a:cubicBezTo>
                  <a:cubicBezTo>
                    <a:pt x="100" y="599"/>
                    <a:pt x="117" y="554"/>
                    <a:pt x="134" y="508"/>
                  </a:cubicBezTo>
                  <a:cubicBezTo>
                    <a:pt x="146" y="472"/>
                    <a:pt x="159" y="437"/>
                    <a:pt x="173" y="402"/>
                  </a:cubicBezTo>
                  <a:cubicBezTo>
                    <a:pt x="409" y="402"/>
                    <a:pt x="409" y="402"/>
                    <a:pt x="409" y="402"/>
                  </a:cubicBezTo>
                  <a:cubicBezTo>
                    <a:pt x="439" y="481"/>
                    <a:pt x="467" y="562"/>
                    <a:pt x="492" y="644"/>
                  </a:cubicBezTo>
                  <a:cubicBezTo>
                    <a:pt x="502" y="642"/>
                    <a:pt x="512" y="640"/>
                    <a:pt x="522" y="639"/>
                  </a:cubicBezTo>
                  <a:cubicBezTo>
                    <a:pt x="532" y="638"/>
                    <a:pt x="542" y="637"/>
                    <a:pt x="552" y="637"/>
                  </a:cubicBezTo>
                  <a:cubicBezTo>
                    <a:pt x="563" y="637"/>
                    <a:pt x="574" y="638"/>
                    <a:pt x="585" y="639"/>
                  </a:cubicBezTo>
                  <a:cubicBezTo>
                    <a:pt x="596" y="640"/>
                    <a:pt x="607" y="642"/>
                    <a:pt x="619" y="644"/>
                  </a:cubicBezTo>
                  <a:cubicBezTo>
                    <a:pt x="570" y="534"/>
                    <a:pt x="524" y="426"/>
                    <a:pt x="482" y="320"/>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87810181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uide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42385435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8747"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47" name="Group 46"/>
          <p:cNvGrpSpPr/>
          <p:nvPr userDrawn="1"/>
        </p:nvGrpSpPr>
        <p:grpSpPr>
          <a:xfrm>
            <a:off x="-93967" y="-93474"/>
            <a:ext cx="10881334" cy="7748211"/>
            <a:chOff x="-92919" y="-93896"/>
            <a:chExt cx="10881334" cy="7748211"/>
          </a:xfrm>
        </p:grpSpPr>
        <p:grpSp>
          <p:nvGrpSpPr>
            <p:cNvPr id="48" name="Group 57"/>
            <p:cNvGrpSpPr/>
            <p:nvPr/>
          </p:nvGrpSpPr>
          <p:grpSpPr>
            <a:xfrm>
              <a:off x="899348" y="-93896"/>
              <a:ext cx="9252749" cy="72000"/>
              <a:chOff x="899348" y="-49636"/>
              <a:chExt cx="9252749" cy="36000"/>
            </a:xfrm>
          </p:grpSpPr>
          <p:cxnSp>
            <p:nvCxnSpPr>
              <p:cNvPr id="62" name="Straight Connector 77"/>
              <p:cNvCxnSpPr/>
              <p:nvPr/>
            </p:nvCxnSpPr>
            <p:spPr>
              <a:xfrm flipH="1" flipV="1">
                <a:off x="5832063" y="-49636"/>
                <a:ext cx="0" cy="36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cxnSp>
            <p:nvCxnSpPr>
              <p:cNvPr id="63" name="Straight Connector 78"/>
              <p:cNvCxnSpPr/>
              <p:nvPr/>
            </p:nvCxnSpPr>
            <p:spPr>
              <a:xfrm flipH="1" flipV="1">
                <a:off x="5219740" y="-49636"/>
                <a:ext cx="0" cy="36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cxnSp>
            <p:nvCxnSpPr>
              <p:cNvPr id="64" name="Straight Connector 79"/>
              <p:cNvCxnSpPr/>
              <p:nvPr/>
            </p:nvCxnSpPr>
            <p:spPr>
              <a:xfrm flipH="1" flipV="1">
                <a:off x="899348" y="-49636"/>
                <a:ext cx="0" cy="36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cxnSp>
            <p:nvCxnSpPr>
              <p:cNvPr id="65" name="Straight Connector 80"/>
              <p:cNvCxnSpPr/>
              <p:nvPr/>
            </p:nvCxnSpPr>
            <p:spPr>
              <a:xfrm flipH="1" flipV="1">
                <a:off x="10152097" y="-49636"/>
                <a:ext cx="0" cy="36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grpSp>
        <p:grpSp>
          <p:nvGrpSpPr>
            <p:cNvPr id="49" name="Group 59"/>
            <p:cNvGrpSpPr/>
            <p:nvPr/>
          </p:nvGrpSpPr>
          <p:grpSpPr>
            <a:xfrm>
              <a:off x="899348" y="7582315"/>
              <a:ext cx="9252749" cy="72000"/>
              <a:chOff x="899348" y="-49636"/>
              <a:chExt cx="9252749" cy="36000"/>
            </a:xfrm>
          </p:grpSpPr>
          <p:cxnSp>
            <p:nvCxnSpPr>
              <p:cNvPr id="58" name="Straight Connector 71"/>
              <p:cNvCxnSpPr/>
              <p:nvPr/>
            </p:nvCxnSpPr>
            <p:spPr>
              <a:xfrm flipH="1" flipV="1">
                <a:off x="5832063" y="-49636"/>
                <a:ext cx="0" cy="36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cxnSp>
            <p:nvCxnSpPr>
              <p:cNvPr id="59" name="Straight Connector 72"/>
              <p:cNvCxnSpPr/>
              <p:nvPr/>
            </p:nvCxnSpPr>
            <p:spPr>
              <a:xfrm flipH="1" flipV="1">
                <a:off x="5219740" y="-49636"/>
                <a:ext cx="0" cy="36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cxnSp>
            <p:nvCxnSpPr>
              <p:cNvPr id="60" name="Straight Connector 73"/>
              <p:cNvCxnSpPr/>
              <p:nvPr/>
            </p:nvCxnSpPr>
            <p:spPr>
              <a:xfrm flipH="1" flipV="1">
                <a:off x="899348" y="-49636"/>
                <a:ext cx="0" cy="36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cxnSp>
            <p:nvCxnSpPr>
              <p:cNvPr id="61" name="Straight Connector 74"/>
              <p:cNvCxnSpPr/>
              <p:nvPr/>
            </p:nvCxnSpPr>
            <p:spPr>
              <a:xfrm flipH="1" flipV="1">
                <a:off x="10152097" y="-49636"/>
                <a:ext cx="0" cy="36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grpSp>
        <p:grpSp>
          <p:nvGrpSpPr>
            <p:cNvPr id="50" name="Groupe 24"/>
            <p:cNvGrpSpPr/>
            <p:nvPr/>
          </p:nvGrpSpPr>
          <p:grpSpPr>
            <a:xfrm>
              <a:off x="-92919" y="1967667"/>
              <a:ext cx="72000" cy="4680272"/>
              <a:chOff x="-240776" y="1967667"/>
              <a:chExt cx="108000" cy="4680272"/>
            </a:xfrm>
          </p:grpSpPr>
          <p:cxnSp>
            <p:nvCxnSpPr>
              <p:cNvPr id="55" name="Straight Connector 61"/>
              <p:cNvCxnSpPr/>
              <p:nvPr/>
            </p:nvCxnSpPr>
            <p:spPr>
              <a:xfrm rot="16200000" flipH="1" flipV="1">
                <a:off x="-186776" y="1913667"/>
                <a:ext cx="0" cy="108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cxnSp>
            <p:nvCxnSpPr>
              <p:cNvPr id="56" name="Straight Connector 62"/>
              <p:cNvCxnSpPr/>
              <p:nvPr/>
            </p:nvCxnSpPr>
            <p:spPr>
              <a:xfrm rot="16200000" flipH="1" flipV="1">
                <a:off x="-186776" y="6593939"/>
                <a:ext cx="0" cy="108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cxnSp>
            <p:nvCxnSpPr>
              <p:cNvPr id="57" name="Straight Connector 61"/>
              <p:cNvCxnSpPr/>
              <p:nvPr/>
            </p:nvCxnSpPr>
            <p:spPr>
              <a:xfrm rot="16200000" flipH="1" flipV="1">
                <a:off x="-186776" y="3929667"/>
                <a:ext cx="0" cy="108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grpSp>
        <p:grpSp>
          <p:nvGrpSpPr>
            <p:cNvPr id="51" name="Groupe 25"/>
            <p:cNvGrpSpPr/>
            <p:nvPr/>
          </p:nvGrpSpPr>
          <p:grpSpPr>
            <a:xfrm>
              <a:off x="10716415" y="1967667"/>
              <a:ext cx="72000" cy="4680272"/>
              <a:chOff x="10836865" y="1967667"/>
              <a:chExt cx="108001" cy="4680272"/>
            </a:xfrm>
          </p:grpSpPr>
          <p:cxnSp>
            <p:nvCxnSpPr>
              <p:cNvPr id="52" name="Straight Connector 75"/>
              <p:cNvCxnSpPr/>
              <p:nvPr/>
            </p:nvCxnSpPr>
            <p:spPr>
              <a:xfrm rot="16200000" flipH="1" flipV="1">
                <a:off x="10890866" y="1913667"/>
                <a:ext cx="0" cy="108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cxnSp>
            <p:nvCxnSpPr>
              <p:cNvPr id="53" name="Straight Connector 76"/>
              <p:cNvCxnSpPr/>
              <p:nvPr/>
            </p:nvCxnSpPr>
            <p:spPr>
              <a:xfrm rot="16200000" flipH="1" flipV="1">
                <a:off x="10890866" y="6593939"/>
                <a:ext cx="0" cy="108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cxnSp>
            <p:nvCxnSpPr>
              <p:cNvPr id="54" name="Straight Connector 61"/>
              <p:cNvCxnSpPr/>
              <p:nvPr/>
            </p:nvCxnSpPr>
            <p:spPr>
              <a:xfrm rot="16200000" flipH="1" flipV="1">
                <a:off x="10890865" y="3929668"/>
                <a:ext cx="0" cy="108000"/>
              </a:xfrm>
              <a:prstGeom prst="line">
                <a:avLst/>
              </a:prstGeom>
              <a:ln w="1270" cap="sq">
                <a:solidFill>
                  <a:schemeClr val="accent6"/>
                </a:solidFill>
                <a:beve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userDrawn="1">
            <p:ph type="title"/>
          </p:nvPr>
        </p:nvSpPr>
        <p:spPr/>
        <p:txBody>
          <a:bodyPr/>
          <a:lstStyle/>
          <a:p>
            <a:r>
              <a:rPr lang="en-US" smtClean="0"/>
              <a:t>Click to edit Master title style</a:t>
            </a:r>
            <a:endParaRPr lang="en-GB" dirty="0"/>
          </a:p>
        </p:txBody>
      </p:sp>
      <p:sp>
        <p:nvSpPr>
          <p:cNvPr id="4" name="Footer Placeholder 3"/>
          <p:cNvSpPr>
            <a:spLocks noGrp="1"/>
          </p:cNvSpPr>
          <p:nvPr userDrawn="1">
            <p:ph type="ftr" sz="quarter" idx="10"/>
          </p:nvPr>
        </p:nvSpPr>
        <p:spPr/>
        <p:txBody>
          <a:bodyPr/>
          <a:lstStyle/>
          <a:p>
            <a:endParaRPr lang="en-GB" noProof="0" dirty="0"/>
          </a:p>
        </p:txBody>
      </p:sp>
      <p:grpSp>
        <p:nvGrpSpPr>
          <p:cNvPr id="7" name="Group 6"/>
          <p:cNvGrpSpPr/>
          <p:nvPr userDrawn="1"/>
        </p:nvGrpSpPr>
        <p:grpSpPr>
          <a:xfrm>
            <a:off x="-143300" y="-131432"/>
            <a:ext cx="10980000" cy="7811460"/>
            <a:chOff x="-143300" y="-131432"/>
            <a:chExt cx="10980000" cy="7811460"/>
          </a:xfrm>
        </p:grpSpPr>
        <p:cxnSp>
          <p:nvCxnSpPr>
            <p:cNvPr id="8" name="Straight Connector 7"/>
            <p:cNvCxnSpPr/>
            <p:nvPr/>
          </p:nvCxnSpPr>
          <p:spPr>
            <a:xfrm>
              <a:off x="898525" y="-118766"/>
              <a:ext cx="0" cy="7798794"/>
            </a:xfrm>
            <a:prstGeom prst="line">
              <a:avLst/>
            </a:prstGeom>
            <a:ln w="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19032" y="-118766"/>
              <a:ext cx="0" cy="7798794"/>
            </a:xfrm>
            <a:prstGeom prst="line">
              <a:avLst/>
            </a:prstGeom>
            <a:ln w="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831897" y="-118766"/>
              <a:ext cx="0" cy="7798794"/>
            </a:xfrm>
            <a:prstGeom prst="line">
              <a:avLst/>
            </a:prstGeom>
            <a:ln w="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152377" y="-118766"/>
              <a:ext cx="0" cy="7798794"/>
            </a:xfrm>
            <a:prstGeom prst="line">
              <a:avLst/>
            </a:prstGeom>
            <a:ln w="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3300" y="579120"/>
              <a:ext cx="10980000" cy="0"/>
            </a:xfrm>
            <a:prstGeom prst="line">
              <a:avLst/>
            </a:prstGeom>
            <a:ln w="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43300" y="7178342"/>
              <a:ext cx="10980000" cy="0"/>
            </a:xfrm>
            <a:prstGeom prst="line">
              <a:avLst/>
            </a:prstGeom>
            <a:ln w="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43300" y="7427595"/>
              <a:ext cx="10980000" cy="0"/>
            </a:xfrm>
            <a:prstGeom prst="line">
              <a:avLst/>
            </a:prstGeom>
            <a:ln w="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43300" y="1966913"/>
              <a:ext cx="10980000" cy="0"/>
            </a:xfrm>
            <a:prstGeom prst="line">
              <a:avLst/>
            </a:prstGeom>
            <a:ln w="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43300" y="6647807"/>
              <a:ext cx="10980000" cy="0"/>
            </a:xfrm>
            <a:prstGeom prst="line">
              <a:avLst/>
            </a:prstGeom>
            <a:ln w="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525032" y="-131432"/>
              <a:ext cx="0" cy="7798794"/>
            </a:xfrm>
            <a:prstGeom prst="line">
              <a:avLst/>
            </a:prstGeom>
            <a:ln w="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6" name="Text Placeholder 3"/>
          <p:cNvSpPr>
            <a:spLocks noGrp="1"/>
          </p:cNvSpPr>
          <p:nvPr>
            <p:ph type="body" sz="quarter" idx="13"/>
          </p:nvPr>
        </p:nvSpPr>
        <p:spPr>
          <a:xfrm>
            <a:off x="900000" y="7113600"/>
            <a:ext cx="4321288" cy="256480"/>
          </a:xfrm>
        </p:spPr>
        <p:txBody>
          <a:bodyPr anchor="b"/>
          <a:lstStyle>
            <a:lvl1pPr marL="475200" indent="-475200">
              <a:lnSpc>
                <a:spcPts val="900"/>
              </a:lnSpc>
              <a:spcBef>
                <a:spcPts val="0"/>
              </a:spcBef>
              <a:buNone/>
              <a:tabLst>
                <a:tab pos="288000" algn="l"/>
              </a:tabLst>
              <a:defRPr sz="900" b="0">
                <a:solidFill>
                  <a:schemeClr val="accent2"/>
                </a:solidFill>
              </a:defRPr>
            </a:lvl1pPr>
            <a:lvl2pPr marL="475200" indent="-475200">
              <a:lnSpc>
                <a:spcPts val="900"/>
              </a:lnSpc>
              <a:spcBef>
                <a:spcPts val="200"/>
              </a:spcBef>
              <a:buNone/>
              <a:defRPr sz="900" b="0" i="0">
                <a:solidFill>
                  <a:schemeClr val="accent2"/>
                </a:solidFill>
              </a:defRPr>
            </a:lvl2pPr>
            <a:lvl3pPr marL="367200" indent="0">
              <a:buNone/>
              <a:defRPr sz="900">
                <a:solidFill>
                  <a:schemeClr val="accent5"/>
                </a:solidFill>
              </a:defRPr>
            </a:lvl3pPr>
            <a:lvl4pPr marL="548550" indent="0">
              <a:buNone/>
              <a:defRPr sz="900">
                <a:solidFill>
                  <a:schemeClr val="accent5"/>
                </a:solidFill>
              </a:defRPr>
            </a:lvl4pPr>
            <a:lvl5pPr marL="727075" indent="0">
              <a:buNone/>
              <a:defRPr sz="900">
                <a:solidFill>
                  <a:schemeClr val="accent5"/>
                </a:solidFill>
              </a:defRPr>
            </a:lvl5pPr>
          </a:lstStyle>
          <a:p>
            <a:pPr lvl="0"/>
            <a:r>
              <a:rPr lang="en-US" smtClean="0"/>
              <a:t>Edit Master text styles</a:t>
            </a:r>
          </a:p>
          <a:p>
            <a:pPr lvl="1"/>
            <a:r>
              <a:rPr lang="en-US" smtClean="0"/>
              <a:t>Second level</a:t>
            </a:r>
          </a:p>
        </p:txBody>
      </p:sp>
    </p:spTree>
    <p:extLst>
      <p:ext uri="{BB962C8B-B14F-4D97-AF65-F5344CB8AC3E}">
        <p14:creationId xmlns:p14="http://schemas.microsoft.com/office/powerpoint/2010/main" val="36537295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1"/>
            </p:custDataLst>
            <p:extLst>
              <p:ext uri="{D42A27DB-BD31-4B8C-83A1-F6EECF244321}">
                <p14:modId xmlns:p14="http://schemas.microsoft.com/office/powerpoint/2010/main" val="705649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742" name="think-cell Slide" r:id="rId13" imgW="216" imgH="216" progId="TCLayout.ActiveDocument.1">
                  <p:embed/>
                </p:oleObj>
              </mc:Choice>
              <mc:Fallback>
                <p:oleObj name="think-cell Slide" r:id="rId13" imgW="216" imgH="216"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
        <p:nvSpPr>
          <p:cNvPr id="14" name="Rectangle 13" hidden="1"/>
          <p:cNvSpPr/>
          <p:nvPr>
            <p:custDataLst>
              <p:tags r:id="rId12"/>
            </p:custDataLst>
          </p:nvPr>
        </p:nvSpPr>
        <p:spPr bwMode="auto">
          <a:xfrm>
            <a:off x="0" y="0"/>
            <a:ext cx="158750" cy="158750"/>
          </a:xfrm>
          <a:prstGeom prst="rect">
            <a:avLst/>
          </a:prstGeom>
          <a:solidFill>
            <a:srgbClr val="0038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defTabSz="1043056" rtl="0" eaLnBrk="1" latinLnBrk="0" hangingPunct="1">
              <a:lnSpc>
                <a:spcPct val="100000"/>
              </a:lnSpc>
              <a:spcBef>
                <a:spcPct val="0"/>
              </a:spcBef>
              <a:spcAft>
                <a:spcPct val="0"/>
              </a:spcAft>
              <a:buNone/>
            </a:pPr>
            <a:endParaRPr lang="fr-FR" sz="1200" b="0" i="0" baseline="0">
              <a:latin typeface="Calibri"/>
              <a:ea typeface="+mn-ea"/>
              <a:cs typeface="+mn-cs"/>
              <a:sym typeface="Calibri"/>
            </a:endParaRPr>
          </a:p>
        </p:txBody>
      </p:sp>
      <p:sp>
        <p:nvSpPr>
          <p:cNvPr id="8" name="Rectangle 7"/>
          <p:cNvSpPr/>
          <p:nvPr/>
        </p:nvSpPr>
        <p:spPr>
          <a:xfrm>
            <a:off x="0" y="0"/>
            <a:ext cx="540000"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p>
        </p:txBody>
      </p:sp>
      <p:sp>
        <p:nvSpPr>
          <p:cNvPr id="9" name="Rectangle 8"/>
          <p:cNvSpPr/>
          <p:nvPr/>
        </p:nvSpPr>
        <p:spPr>
          <a:xfrm>
            <a:off x="0" y="579120"/>
            <a:ext cx="540000" cy="6982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p>
        </p:txBody>
      </p:sp>
      <p:sp>
        <p:nvSpPr>
          <p:cNvPr id="2" name="Title Placeholder 1"/>
          <p:cNvSpPr>
            <a:spLocks noGrp="1"/>
          </p:cNvSpPr>
          <p:nvPr>
            <p:ph type="title"/>
          </p:nvPr>
        </p:nvSpPr>
        <p:spPr>
          <a:xfrm>
            <a:off x="898524" y="554399"/>
            <a:ext cx="9250043" cy="243656"/>
          </a:xfrm>
          <a:prstGeom prst="rect">
            <a:avLst/>
          </a:prstGeom>
        </p:spPr>
        <p:txBody>
          <a:bodyPr vert="horz" wrap="square" lIns="0" tIns="0" rIns="0" bIns="0" rtlCol="0" anchor="t">
            <a:spAutoFit/>
          </a:bodyPr>
          <a:lstStyle/>
          <a:p>
            <a:endParaRPr lang="en-GB" noProof="0" dirty="0"/>
          </a:p>
        </p:txBody>
      </p:sp>
      <p:sp>
        <p:nvSpPr>
          <p:cNvPr id="3" name="Text Placeholder 2"/>
          <p:cNvSpPr>
            <a:spLocks noGrp="1"/>
          </p:cNvSpPr>
          <p:nvPr>
            <p:ph type="body" idx="1"/>
          </p:nvPr>
        </p:nvSpPr>
        <p:spPr>
          <a:xfrm>
            <a:off x="898524" y="1800000"/>
            <a:ext cx="9250043" cy="1141338"/>
          </a:xfrm>
          <a:prstGeom prst="rect">
            <a:avLst/>
          </a:prstGeom>
        </p:spPr>
        <p:txBody>
          <a:bodyPr vert="horz" wrap="square" lIns="0" tIns="0" rIns="0" bIns="0" rtlCol="0">
            <a:spAutoFit/>
          </a:bodyPr>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en-GB" noProof="0" dirty="0"/>
          </a:p>
        </p:txBody>
      </p:sp>
      <p:sp>
        <p:nvSpPr>
          <p:cNvPr id="4" name="Footer Placeholder 3"/>
          <p:cNvSpPr>
            <a:spLocks noGrp="1"/>
          </p:cNvSpPr>
          <p:nvPr>
            <p:ph type="ftr" sz="quarter" idx="3"/>
          </p:nvPr>
        </p:nvSpPr>
        <p:spPr>
          <a:xfrm>
            <a:off x="5832476" y="306683"/>
            <a:ext cx="4316091" cy="104067"/>
          </a:xfrm>
          <a:prstGeom prst="rect">
            <a:avLst/>
          </a:prstGeom>
        </p:spPr>
        <p:txBody>
          <a:bodyPr vert="horz" wrap="square" lIns="0" tIns="0" rIns="0" bIns="0" rtlCol="0" anchor="b">
            <a:spAutoFit/>
          </a:bodyPr>
          <a:lstStyle>
            <a:lvl1pPr algn="r">
              <a:lnSpc>
                <a:spcPts val="800"/>
              </a:lnSpc>
              <a:defRPr sz="800" cap="all" baseline="0">
                <a:solidFill>
                  <a:schemeClr val="accent2"/>
                </a:solidFill>
              </a:defRPr>
            </a:lvl1pPr>
          </a:lstStyle>
          <a:p>
            <a:endParaRPr lang="en-GB" noProof="0" dirty="0"/>
          </a:p>
        </p:txBody>
      </p:sp>
      <p:sp>
        <p:nvSpPr>
          <p:cNvPr id="10" name="Rectangle 9"/>
          <p:cNvSpPr/>
          <p:nvPr/>
        </p:nvSpPr>
        <p:spPr>
          <a:xfrm>
            <a:off x="10260378" y="7177874"/>
            <a:ext cx="433022" cy="251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fld id="{E72B118C-3814-48BB-8A3F-55DE67AF37CA}" type="slidenum">
              <a:rPr lang="en-GB" sz="1100" noProof="0" smtClean="0">
                <a:solidFill>
                  <a:schemeClr val="accent1"/>
                </a:solidFill>
                <a:latin typeface="Calibri"/>
                <a:sym typeface="Calibri"/>
              </a:rPr>
              <a:t>‹#›</a:t>
            </a:fld>
            <a:endParaRPr lang="en-GB" sz="1100" noProof="0" dirty="0">
              <a:solidFill>
                <a:schemeClr val="accent1"/>
              </a:solidFill>
              <a:latin typeface="Calibri"/>
              <a:sym typeface="Calibri"/>
            </a:endParaRPr>
          </a:p>
        </p:txBody>
      </p:sp>
      <p:cxnSp>
        <p:nvCxnSpPr>
          <p:cNvPr id="12" name="Straight Connector 11"/>
          <p:cNvCxnSpPr/>
          <p:nvPr/>
        </p:nvCxnSpPr>
        <p:spPr>
          <a:xfrm>
            <a:off x="10152000" y="7177873"/>
            <a:ext cx="0" cy="252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526088" y="7195740"/>
            <a:ext cx="3489210" cy="216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1043056" rtl="0" eaLnBrk="1" fontAlgn="auto" latinLnBrk="0" hangingPunct="1">
              <a:lnSpc>
                <a:spcPts val="1000"/>
              </a:lnSpc>
              <a:spcBef>
                <a:spcPts val="0"/>
              </a:spcBef>
              <a:spcAft>
                <a:spcPts val="0"/>
              </a:spcAft>
              <a:buClrTx/>
              <a:buSzTx/>
              <a:buFontTx/>
              <a:buNone/>
              <a:tabLst/>
              <a:defRPr/>
            </a:pPr>
            <a:r>
              <a:rPr kumimoji="0" lang="en-GB" sz="900" b="0" i="0" u="none" strike="noStrike" kern="1200" cap="none" spc="0" normalizeH="0" baseline="0" noProof="0" dirty="0" smtClean="0">
                <a:ln>
                  <a:noFill/>
                </a:ln>
                <a:solidFill>
                  <a:schemeClr val="accent2"/>
                </a:solidFill>
                <a:effectLst/>
                <a:uLnTx/>
                <a:uFillTx/>
                <a:latin typeface="+mn-lt"/>
                <a:ea typeface="+mn-ea"/>
                <a:cs typeface="+mn-cs"/>
              </a:rPr>
              <a:t>Statistical knowledge  tutorial</a:t>
            </a:r>
            <a:endParaRPr kumimoji="0" lang="en-GB" sz="900" b="0" i="0" u="none" strike="noStrike" kern="1200" cap="none" spc="0" normalizeH="0" baseline="0" noProof="0" dirty="0">
              <a:ln>
                <a:noFill/>
              </a:ln>
              <a:solidFill>
                <a:schemeClr val="accent2"/>
              </a:solidFill>
              <a:effectLst/>
              <a:uLnTx/>
              <a:uFillTx/>
              <a:latin typeface="+mn-lt"/>
              <a:ea typeface="+mn-ea"/>
              <a:cs typeface="+mn-cs"/>
            </a:endParaRPr>
          </a:p>
        </p:txBody>
      </p:sp>
      <p:cxnSp>
        <p:nvCxnSpPr>
          <p:cNvPr id="15" name="Connecteur droit 48"/>
          <p:cNvCxnSpPr/>
          <p:nvPr/>
        </p:nvCxnSpPr>
        <p:spPr>
          <a:xfrm flipH="1">
            <a:off x="544669" y="1330980"/>
            <a:ext cx="180000" cy="0"/>
          </a:xfrm>
          <a:prstGeom prst="line">
            <a:avLst/>
          </a:prstGeom>
          <a:ln cap="sq">
            <a:solidFill>
              <a:schemeClr val="accent3"/>
            </a:solidFill>
            <a:miter lim="800000"/>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9237049" y="7175969"/>
            <a:ext cx="802163" cy="252000"/>
            <a:chOff x="3208274" y="2782563"/>
            <a:chExt cx="1682751" cy="528638"/>
          </a:xfrm>
        </p:grpSpPr>
        <p:sp>
          <p:nvSpPr>
            <p:cNvPr id="50" name="Freeform 327"/>
            <p:cNvSpPr>
              <a:spLocks noEditPoints="1"/>
            </p:cNvSpPr>
            <p:nvPr userDrawn="1"/>
          </p:nvSpPr>
          <p:spPr bwMode="auto">
            <a:xfrm>
              <a:off x="3208274" y="2923851"/>
              <a:ext cx="220663" cy="257175"/>
            </a:xfrm>
            <a:custGeom>
              <a:avLst/>
              <a:gdLst>
                <a:gd name="T0" fmla="*/ 339 w 571"/>
                <a:gd name="T1" fmla="*/ 332 h 668"/>
                <a:gd name="T2" fmla="*/ 277 w 571"/>
                <a:gd name="T3" fmla="*/ 343 h 668"/>
                <a:gd name="T4" fmla="*/ 216 w 571"/>
                <a:gd name="T5" fmla="*/ 359 h 668"/>
                <a:gd name="T6" fmla="*/ 162 w 571"/>
                <a:gd name="T7" fmla="*/ 385 h 668"/>
                <a:gd name="T8" fmla="*/ 124 w 571"/>
                <a:gd name="T9" fmla="*/ 425 h 668"/>
                <a:gd name="T10" fmla="*/ 110 w 571"/>
                <a:gd name="T11" fmla="*/ 487 h 668"/>
                <a:gd name="T12" fmla="*/ 147 w 571"/>
                <a:gd name="T13" fmla="*/ 583 h 668"/>
                <a:gd name="T14" fmla="*/ 228 w 571"/>
                <a:gd name="T15" fmla="*/ 616 h 668"/>
                <a:gd name="T16" fmla="*/ 321 w 571"/>
                <a:gd name="T17" fmla="*/ 587 h 668"/>
                <a:gd name="T18" fmla="*/ 387 w 571"/>
                <a:gd name="T19" fmla="*/ 521 h 668"/>
                <a:gd name="T20" fmla="*/ 392 w 571"/>
                <a:gd name="T21" fmla="*/ 318 h 668"/>
                <a:gd name="T22" fmla="*/ 339 w 571"/>
                <a:gd name="T23" fmla="*/ 332 h 668"/>
                <a:gd name="T24" fmla="*/ 170 w 571"/>
                <a:gd name="T25" fmla="*/ 16 h 668"/>
                <a:gd name="T26" fmla="*/ 276 w 571"/>
                <a:gd name="T27" fmla="*/ 0 h 668"/>
                <a:gd name="T28" fmla="*/ 365 w 571"/>
                <a:gd name="T29" fmla="*/ 14 h 668"/>
                <a:gd name="T30" fmla="*/ 434 w 571"/>
                <a:gd name="T31" fmla="*/ 54 h 668"/>
                <a:gd name="T32" fmla="*/ 479 w 571"/>
                <a:gd name="T33" fmla="*/ 118 h 668"/>
                <a:gd name="T34" fmla="*/ 495 w 571"/>
                <a:gd name="T35" fmla="*/ 199 h 668"/>
                <a:gd name="T36" fmla="*/ 493 w 571"/>
                <a:gd name="T37" fmla="*/ 353 h 668"/>
                <a:gd name="T38" fmla="*/ 490 w 571"/>
                <a:gd name="T39" fmla="*/ 514 h 668"/>
                <a:gd name="T40" fmla="*/ 491 w 571"/>
                <a:gd name="T41" fmla="*/ 548 h 668"/>
                <a:gd name="T42" fmla="*/ 497 w 571"/>
                <a:gd name="T43" fmla="*/ 581 h 668"/>
                <a:gd name="T44" fmla="*/ 513 w 571"/>
                <a:gd name="T45" fmla="*/ 604 h 668"/>
                <a:gd name="T46" fmla="*/ 543 w 571"/>
                <a:gd name="T47" fmla="*/ 614 h 668"/>
                <a:gd name="T48" fmla="*/ 557 w 571"/>
                <a:gd name="T49" fmla="*/ 613 h 668"/>
                <a:gd name="T50" fmla="*/ 571 w 571"/>
                <a:gd name="T51" fmla="*/ 608 h 668"/>
                <a:gd name="T52" fmla="*/ 571 w 571"/>
                <a:gd name="T53" fmla="*/ 638 h 668"/>
                <a:gd name="T54" fmla="*/ 534 w 571"/>
                <a:gd name="T55" fmla="*/ 649 h 668"/>
                <a:gd name="T56" fmla="*/ 485 w 571"/>
                <a:gd name="T57" fmla="*/ 653 h 668"/>
                <a:gd name="T58" fmla="*/ 418 w 571"/>
                <a:gd name="T59" fmla="*/ 631 h 668"/>
                <a:gd name="T60" fmla="*/ 390 w 571"/>
                <a:gd name="T61" fmla="*/ 574 h 668"/>
                <a:gd name="T62" fmla="*/ 295 w 571"/>
                <a:gd name="T63" fmla="*/ 645 h 668"/>
                <a:gd name="T64" fmla="*/ 179 w 571"/>
                <a:gd name="T65" fmla="*/ 668 h 668"/>
                <a:gd name="T66" fmla="*/ 113 w 571"/>
                <a:gd name="T67" fmla="*/ 659 h 668"/>
                <a:gd name="T68" fmla="*/ 56 w 571"/>
                <a:gd name="T69" fmla="*/ 628 h 668"/>
                <a:gd name="T70" fmla="*/ 15 w 571"/>
                <a:gd name="T71" fmla="*/ 576 h 668"/>
                <a:gd name="T72" fmla="*/ 0 w 571"/>
                <a:gd name="T73" fmla="*/ 506 h 668"/>
                <a:gd name="T74" fmla="*/ 50 w 571"/>
                <a:gd name="T75" fmla="*/ 380 h 668"/>
                <a:gd name="T76" fmla="*/ 190 w 571"/>
                <a:gd name="T77" fmla="*/ 321 h 668"/>
                <a:gd name="T78" fmla="*/ 304 w 571"/>
                <a:gd name="T79" fmla="*/ 300 h 668"/>
                <a:gd name="T80" fmla="*/ 364 w 571"/>
                <a:gd name="T81" fmla="*/ 281 h 668"/>
                <a:gd name="T82" fmla="*/ 388 w 571"/>
                <a:gd name="T83" fmla="*/ 259 h 668"/>
                <a:gd name="T84" fmla="*/ 392 w 571"/>
                <a:gd name="T85" fmla="*/ 226 h 668"/>
                <a:gd name="T86" fmla="*/ 384 w 571"/>
                <a:gd name="T87" fmla="*/ 161 h 668"/>
                <a:gd name="T88" fmla="*/ 358 w 571"/>
                <a:gd name="T89" fmla="*/ 107 h 668"/>
                <a:gd name="T90" fmla="*/ 312 w 571"/>
                <a:gd name="T91" fmla="*/ 70 h 668"/>
                <a:gd name="T92" fmla="*/ 243 w 571"/>
                <a:gd name="T93" fmla="*/ 56 h 668"/>
                <a:gd name="T94" fmla="*/ 143 w 571"/>
                <a:gd name="T95" fmla="*/ 80 h 668"/>
                <a:gd name="T96" fmla="*/ 73 w 571"/>
                <a:gd name="T97" fmla="*/ 147 h 668"/>
                <a:gd name="T98" fmla="*/ 58 w 571"/>
                <a:gd name="T99" fmla="*/ 147 h 668"/>
                <a:gd name="T100" fmla="*/ 58 w 571"/>
                <a:gd name="T101" fmla="*/ 77 h 668"/>
                <a:gd name="T102" fmla="*/ 170 w 571"/>
                <a:gd name="T103" fmla="*/ 16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1" h="668">
                  <a:moveTo>
                    <a:pt x="339" y="332"/>
                  </a:moveTo>
                  <a:cubicBezTo>
                    <a:pt x="319" y="336"/>
                    <a:pt x="298" y="339"/>
                    <a:pt x="277" y="343"/>
                  </a:cubicBezTo>
                  <a:cubicBezTo>
                    <a:pt x="257" y="347"/>
                    <a:pt x="236" y="353"/>
                    <a:pt x="216" y="359"/>
                  </a:cubicBezTo>
                  <a:cubicBezTo>
                    <a:pt x="196" y="365"/>
                    <a:pt x="178" y="374"/>
                    <a:pt x="162" y="385"/>
                  </a:cubicBezTo>
                  <a:cubicBezTo>
                    <a:pt x="146" y="395"/>
                    <a:pt x="134" y="409"/>
                    <a:pt x="124" y="425"/>
                  </a:cubicBezTo>
                  <a:cubicBezTo>
                    <a:pt x="115" y="441"/>
                    <a:pt x="110" y="462"/>
                    <a:pt x="110" y="487"/>
                  </a:cubicBezTo>
                  <a:cubicBezTo>
                    <a:pt x="110" y="530"/>
                    <a:pt x="122" y="562"/>
                    <a:pt x="147" y="583"/>
                  </a:cubicBezTo>
                  <a:cubicBezTo>
                    <a:pt x="171" y="605"/>
                    <a:pt x="198" y="616"/>
                    <a:pt x="228" y="616"/>
                  </a:cubicBezTo>
                  <a:cubicBezTo>
                    <a:pt x="262" y="616"/>
                    <a:pt x="293" y="606"/>
                    <a:pt x="321" y="587"/>
                  </a:cubicBezTo>
                  <a:cubicBezTo>
                    <a:pt x="349" y="568"/>
                    <a:pt x="371" y="546"/>
                    <a:pt x="387" y="521"/>
                  </a:cubicBezTo>
                  <a:cubicBezTo>
                    <a:pt x="392" y="318"/>
                    <a:pt x="392" y="318"/>
                    <a:pt x="392" y="318"/>
                  </a:cubicBezTo>
                  <a:cubicBezTo>
                    <a:pt x="377" y="324"/>
                    <a:pt x="359" y="328"/>
                    <a:pt x="339" y="332"/>
                  </a:cubicBezTo>
                  <a:close/>
                  <a:moveTo>
                    <a:pt x="170" y="16"/>
                  </a:moveTo>
                  <a:cubicBezTo>
                    <a:pt x="205" y="5"/>
                    <a:pt x="240" y="0"/>
                    <a:pt x="276" y="0"/>
                  </a:cubicBezTo>
                  <a:cubicBezTo>
                    <a:pt x="308" y="0"/>
                    <a:pt x="338" y="4"/>
                    <a:pt x="365" y="14"/>
                  </a:cubicBezTo>
                  <a:cubicBezTo>
                    <a:pt x="392" y="23"/>
                    <a:pt x="415" y="37"/>
                    <a:pt x="434" y="54"/>
                  </a:cubicBezTo>
                  <a:cubicBezTo>
                    <a:pt x="453" y="72"/>
                    <a:pt x="468" y="93"/>
                    <a:pt x="479" y="118"/>
                  </a:cubicBezTo>
                  <a:cubicBezTo>
                    <a:pt x="490" y="143"/>
                    <a:pt x="495" y="170"/>
                    <a:pt x="495" y="199"/>
                  </a:cubicBezTo>
                  <a:cubicBezTo>
                    <a:pt x="495" y="251"/>
                    <a:pt x="495" y="302"/>
                    <a:pt x="493" y="353"/>
                  </a:cubicBezTo>
                  <a:cubicBezTo>
                    <a:pt x="491" y="403"/>
                    <a:pt x="490" y="457"/>
                    <a:pt x="490" y="514"/>
                  </a:cubicBezTo>
                  <a:cubicBezTo>
                    <a:pt x="490" y="525"/>
                    <a:pt x="491" y="536"/>
                    <a:pt x="491" y="548"/>
                  </a:cubicBezTo>
                  <a:cubicBezTo>
                    <a:pt x="492" y="561"/>
                    <a:pt x="493" y="571"/>
                    <a:pt x="497" y="581"/>
                  </a:cubicBezTo>
                  <a:cubicBezTo>
                    <a:pt x="501" y="590"/>
                    <a:pt x="506" y="598"/>
                    <a:pt x="513" y="604"/>
                  </a:cubicBezTo>
                  <a:cubicBezTo>
                    <a:pt x="519" y="611"/>
                    <a:pt x="530" y="614"/>
                    <a:pt x="543" y="614"/>
                  </a:cubicBezTo>
                  <a:cubicBezTo>
                    <a:pt x="548" y="614"/>
                    <a:pt x="552" y="614"/>
                    <a:pt x="557" y="613"/>
                  </a:cubicBezTo>
                  <a:cubicBezTo>
                    <a:pt x="562" y="613"/>
                    <a:pt x="567" y="611"/>
                    <a:pt x="571" y="608"/>
                  </a:cubicBezTo>
                  <a:cubicBezTo>
                    <a:pt x="571" y="638"/>
                    <a:pt x="571" y="638"/>
                    <a:pt x="571" y="638"/>
                  </a:cubicBezTo>
                  <a:cubicBezTo>
                    <a:pt x="562" y="643"/>
                    <a:pt x="549" y="646"/>
                    <a:pt x="534" y="649"/>
                  </a:cubicBezTo>
                  <a:cubicBezTo>
                    <a:pt x="519" y="652"/>
                    <a:pt x="503" y="653"/>
                    <a:pt x="485" y="653"/>
                  </a:cubicBezTo>
                  <a:cubicBezTo>
                    <a:pt x="456" y="653"/>
                    <a:pt x="433" y="646"/>
                    <a:pt x="418" y="631"/>
                  </a:cubicBezTo>
                  <a:cubicBezTo>
                    <a:pt x="402" y="616"/>
                    <a:pt x="393" y="597"/>
                    <a:pt x="390" y="574"/>
                  </a:cubicBezTo>
                  <a:cubicBezTo>
                    <a:pt x="358" y="606"/>
                    <a:pt x="326" y="630"/>
                    <a:pt x="295" y="645"/>
                  </a:cubicBezTo>
                  <a:cubicBezTo>
                    <a:pt x="263" y="660"/>
                    <a:pt x="225" y="668"/>
                    <a:pt x="179" y="668"/>
                  </a:cubicBezTo>
                  <a:cubicBezTo>
                    <a:pt x="157" y="668"/>
                    <a:pt x="135" y="665"/>
                    <a:pt x="113" y="659"/>
                  </a:cubicBezTo>
                  <a:cubicBezTo>
                    <a:pt x="92" y="652"/>
                    <a:pt x="72" y="642"/>
                    <a:pt x="56" y="628"/>
                  </a:cubicBezTo>
                  <a:cubicBezTo>
                    <a:pt x="39" y="613"/>
                    <a:pt x="26" y="596"/>
                    <a:pt x="15" y="576"/>
                  </a:cubicBezTo>
                  <a:cubicBezTo>
                    <a:pt x="5" y="555"/>
                    <a:pt x="0" y="532"/>
                    <a:pt x="0" y="506"/>
                  </a:cubicBezTo>
                  <a:cubicBezTo>
                    <a:pt x="0" y="452"/>
                    <a:pt x="17" y="410"/>
                    <a:pt x="50" y="380"/>
                  </a:cubicBezTo>
                  <a:cubicBezTo>
                    <a:pt x="84" y="350"/>
                    <a:pt x="131" y="331"/>
                    <a:pt x="190" y="321"/>
                  </a:cubicBezTo>
                  <a:cubicBezTo>
                    <a:pt x="238" y="313"/>
                    <a:pt x="276" y="305"/>
                    <a:pt x="304" y="300"/>
                  </a:cubicBezTo>
                  <a:cubicBezTo>
                    <a:pt x="331" y="294"/>
                    <a:pt x="351" y="288"/>
                    <a:pt x="364" y="281"/>
                  </a:cubicBezTo>
                  <a:cubicBezTo>
                    <a:pt x="377" y="275"/>
                    <a:pt x="385" y="268"/>
                    <a:pt x="388" y="259"/>
                  </a:cubicBezTo>
                  <a:cubicBezTo>
                    <a:pt x="391" y="251"/>
                    <a:pt x="392" y="239"/>
                    <a:pt x="392" y="226"/>
                  </a:cubicBezTo>
                  <a:cubicBezTo>
                    <a:pt x="392" y="203"/>
                    <a:pt x="389" y="182"/>
                    <a:pt x="384" y="161"/>
                  </a:cubicBezTo>
                  <a:cubicBezTo>
                    <a:pt x="378" y="140"/>
                    <a:pt x="370" y="122"/>
                    <a:pt x="358" y="107"/>
                  </a:cubicBezTo>
                  <a:cubicBezTo>
                    <a:pt x="346" y="92"/>
                    <a:pt x="331" y="79"/>
                    <a:pt x="312" y="70"/>
                  </a:cubicBezTo>
                  <a:cubicBezTo>
                    <a:pt x="293" y="60"/>
                    <a:pt x="270" y="56"/>
                    <a:pt x="243" y="56"/>
                  </a:cubicBezTo>
                  <a:cubicBezTo>
                    <a:pt x="207" y="56"/>
                    <a:pt x="174" y="64"/>
                    <a:pt x="143" y="80"/>
                  </a:cubicBezTo>
                  <a:cubicBezTo>
                    <a:pt x="112" y="96"/>
                    <a:pt x="89" y="119"/>
                    <a:pt x="73" y="147"/>
                  </a:cubicBezTo>
                  <a:cubicBezTo>
                    <a:pt x="58" y="147"/>
                    <a:pt x="58" y="147"/>
                    <a:pt x="58" y="147"/>
                  </a:cubicBezTo>
                  <a:cubicBezTo>
                    <a:pt x="58" y="77"/>
                    <a:pt x="58" y="77"/>
                    <a:pt x="58" y="77"/>
                  </a:cubicBezTo>
                  <a:cubicBezTo>
                    <a:pt x="99" y="47"/>
                    <a:pt x="136" y="26"/>
                    <a:pt x="170" y="16"/>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1" name="Freeform 328"/>
            <p:cNvSpPr>
              <a:spLocks noEditPoints="1"/>
            </p:cNvSpPr>
            <p:nvPr userDrawn="1"/>
          </p:nvSpPr>
          <p:spPr bwMode="auto">
            <a:xfrm>
              <a:off x="3436874" y="2782563"/>
              <a:ext cx="238125" cy="398463"/>
            </a:xfrm>
            <a:custGeom>
              <a:avLst/>
              <a:gdLst>
                <a:gd name="T0" fmla="*/ 136 w 618"/>
                <a:gd name="T1" fmla="*/ 847 h 1033"/>
                <a:gd name="T2" fmla="*/ 179 w 618"/>
                <a:gd name="T3" fmla="*/ 931 h 1033"/>
                <a:gd name="T4" fmla="*/ 239 w 618"/>
                <a:gd name="T5" fmla="*/ 975 h 1033"/>
                <a:gd name="T6" fmla="*/ 305 w 618"/>
                <a:gd name="T7" fmla="*/ 987 h 1033"/>
                <a:gd name="T8" fmla="*/ 396 w 618"/>
                <a:gd name="T9" fmla="*/ 961 h 1033"/>
                <a:gd name="T10" fmla="*/ 458 w 618"/>
                <a:gd name="T11" fmla="*/ 892 h 1033"/>
                <a:gd name="T12" fmla="*/ 495 w 618"/>
                <a:gd name="T13" fmla="*/ 795 h 1033"/>
                <a:gd name="T14" fmla="*/ 506 w 618"/>
                <a:gd name="T15" fmla="*/ 687 h 1033"/>
                <a:gd name="T16" fmla="*/ 456 w 618"/>
                <a:gd name="T17" fmla="*/ 489 h 1033"/>
                <a:gd name="T18" fmla="*/ 309 w 618"/>
                <a:gd name="T19" fmla="*/ 421 h 1033"/>
                <a:gd name="T20" fmla="*/ 225 w 618"/>
                <a:gd name="T21" fmla="*/ 443 h 1033"/>
                <a:gd name="T22" fmla="*/ 165 w 618"/>
                <a:gd name="T23" fmla="*/ 505 h 1033"/>
                <a:gd name="T24" fmla="*/ 130 w 618"/>
                <a:gd name="T25" fmla="*/ 598 h 1033"/>
                <a:gd name="T26" fmla="*/ 119 w 618"/>
                <a:gd name="T27" fmla="*/ 713 h 1033"/>
                <a:gd name="T28" fmla="*/ 136 w 618"/>
                <a:gd name="T29" fmla="*/ 847 h 1033"/>
                <a:gd name="T30" fmla="*/ 503 w 618"/>
                <a:gd name="T31" fmla="*/ 891 h 1033"/>
                <a:gd name="T32" fmla="*/ 474 w 618"/>
                <a:gd name="T33" fmla="*/ 938 h 1033"/>
                <a:gd name="T34" fmla="*/ 428 w 618"/>
                <a:gd name="T35" fmla="*/ 985 h 1033"/>
                <a:gd name="T36" fmla="*/ 362 w 618"/>
                <a:gd name="T37" fmla="*/ 1020 h 1033"/>
                <a:gd name="T38" fmla="*/ 274 w 618"/>
                <a:gd name="T39" fmla="*/ 1033 h 1033"/>
                <a:gd name="T40" fmla="*/ 174 w 618"/>
                <a:gd name="T41" fmla="*/ 1016 h 1033"/>
                <a:gd name="T42" fmla="*/ 86 w 618"/>
                <a:gd name="T43" fmla="*/ 958 h 1033"/>
                <a:gd name="T44" fmla="*/ 23 w 618"/>
                <a:gd name="T45" fmla="*/ 856 h 1033"/>
                <a:gd name="T46" fmla="*/ 0 w 618"/>
                <a:gd name="T47" fmla="*/ 705 h 1033"/>
                <a:gd name="T48" fmla="*/ 26 w 618"/>
                <a:gd name="T49" fmla="*/ 555 h 1033"/>
                <a:gd name="T50" fmla="*/ 92 w 618"/>
                <a:gd name="T51" fmla="*/ 449 h 1033"/>
                <a:gd name="T52" fmla="*/ 185 w 618"/>
                <a:gd name="T53" fmla="*/ 386 h 1033"/>
                <a:gd name="T54" fmla="*/ 290 w 618"/>
                <a:gd name="T55" fmla="*/ 365 h 1033"/>
                <a:gd name="T56" fmla="*/ 498 w 618"/>
                <a:gd name="T57" fmla="*/ 499 h 1033"/>
                <a:gd name="T58" fmla="*/ 502 w 618"/>
                <a:gd name="T59" fmla="*/ 499 h 1033"/>
                <a:gd name="T60" fmla="*/ 500 w 618"/>
                <a:gd name="T61" fmla="*/ 366 h 1033"/>
                <a:gd name="T62" fmla="*/ 500 w 618"/>
                <a:gd name="T63" fmla="*/ 263 h 1033"/>
                <a:gd name="T64" fmla="*/ 499 w 618"/>
                <a:gd name="T65" fmla="*/ 163 h 1033"/>
                <a:gd name="T66" fmla="*/ 497 w 618"/>
                <a:gd name="T67" fmla="*/ 74 h 1033"/>
                <a:gd name="T68" fmla="*/ 495 w 618"/>
                <a:gd name="T69" fmla="*/ 0 h 1033"/>
                <a:gd name="T70" fmla="*/ 527 w 618"/>
                <a:gd name="T71" fmla="*/ 5 h 1033"/>
                <a:gd name="T72" fmla="*/ 556 w 618"/>
                <a:gd name="T73" fmla="*/ 7 h 1033"/>
                <a:gd name="T74" fmla="*/ 586 w 618"/>
                <a:gd name="T75" fmla="*/ 5 h 1033"/>
                <a:gd name="T76" fmla="*/ 618 w 618"/>
                <a:gd name="T77" fmla="*/ 0 h 1033"/>
                <a:gd name="T78" fmla="*/ 611 w 618"/>
                <a:gd name="T79" fmla="*/ 125 h 1033"/>
                <a:gd name="T80" fmla="*/ 607 w 618"/>
                <a:gd name="T81" fmla="*/ 305 h 1033"/>
                <a:gd name="T82" fmla="*/ 604 w 618"/>
                <a:gd name="T83" fmla="*/ 508 h 1033"/>
                <a:gd name="T84" fmla="*/ 602 w 618"/>
                <a:gd name="T85" fmla="*/ 699 h 1033"/>
                <a:gd name="T86" fmla="*/ 603 w 618"/>
                <a:gd name="T87" fmla="*/ 867 h 1033"/>
                <a:gd name="T88" fmla="*/ 606 w 618"/>
                <a:gd name="T89" fmla="*/ 1020 h 1033"/>
                <a:gd name="T90" fmla="*/ 553 w 618"/>
                <a:gd name="T91" fmla="*/ 1017 h 1033"/>
                <a:gd name="T92" fmla="*/ 502 w 618"/>
                <a:gd name="T93" fmla="*/ 1020 h 1033"/>
                <a:gd name="T94" fmla="*/ 506 w 618"/>
                <a:gd name="T95" fmla="*/ 891 h 1033"/>
                <a:gd name="T96" fmla="*/ 503 w 618"/>
                <a:gd name="T97" fmla="*/ 891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8" h="1033">
                  <a:moveTo>
                    <a:pt x="136" y="847"/>
                  </a:moveTo>
                  <a:cubicBezTo>
                    <a:pt x="147" y="882"/>
                    <a:pt x="161" y="910"/>
                    <a:pt x="179" y="931"/>
                  </a:cubicBezTo>
                  <a:cubicBezTo>
                    <a:pt x="196" y="952"/>
                    <a:pt x="216" y="967"/>
                    <a:pt x="239" y="975"/>
                  </a:cubicBezTo>
                  <a:cubicBezTo>
                    <a:pt x="261" y="983"/>
                    <a:pt x="283" y="987"/>
                    <a:pt x="305" y="987"/>
                  </a:cubicBezTo>
                  <a:cubicBezTo>
                    <a:pt x="340" y="987"/>
                    <a:pt x="370" y="979"/>
                    <a:pt x="396" y="961"/>
                  </a:cubicBezTo>
                  <a:cubicBezTo>
                    <a:pt x="421" y="943"/>
                    <a:pt x="442" y="920"/>
                    <a:pt x="458" y="892"/>
                  </a:cubicBezTo>
                  <a:cubicBezTo>
                    <a:pt x="475" y="864"/>
                    <a:pt x="487" y="831"/>
                    <a:pt x="495" y="795"/>
                  </a:cubicBezTo>
                  <a:cubicBezTo>
                    <a:pt x="502" y="759"/>
                    <a:pt x="506" y="723"/>
                    <a:pt x="506" y="687"/>
                  </a:cubicBezTo>
                  <a:cubicBezTo>
                    <a:pt x="506" y="601"/>
                    <a:pt x="490" y="534"/>
                    <a:pt x="456" y="489"/>
                  </a:cubicBezTo>
                  <a:cubicBezTo>
                    <a:pt x="423" y="443"/>
                    <a:pt x="374" y="421"/>
                    <a:pt x="309" y="421"/>
                  </a:cubicBezTo>
                  <a:cubicBezTo>
                    <a:pt x="277" y="421"/>
                    <a:pt x="249" y="428"/>
                    <a:pt x="225" y="443"/>
                  </a:cubicBezTo>
                  <a:cubicBezTo>
                    <a:pt x="201" y="458"/>
                    <a:pt x="181" y="479"/>
                    <a:pt x="165" y="505"/>
                  </a:cubicBezTo>
                  <a:cubicBezTo>
                    <a:pt x="149" y="532"/>
                    <a:pt x="138" y="563"/>
                    <a:pt x="130" y="598"/>
                  </a:cubicBezTo>
                  <a:cubicBezTo>
                    <a:pt x="122" y="634"/>
                    <a:pt x="119" y="672"/>
                    <a:pt x="119" y="713"/>
                  </a:cubicBezTo>
                  <a:cubicBezTo>
                    <a:pt x="119" y="767"/>
                    <a:pt x="124" y="812"/>
                    <a:pt x="136" y="847"/>
                  </a:cubicBezTo>
                  <a:close/>
                  <a:moveTo>
                    <a:pt x="503" y="891"/>
                  </a:moveTo>
                  <a:cubicBezTo>
                    <a:pt x="496" y="906"/>
                    <a:pt x="486" y="921"/>
                    <a:pt x="474" y="938"/>
                  </a:cubicBezTo>
                  <a:cubicBezTo>
                    <a:pt x="462" y="954"/>
                    <a:pt x="446" y="970"/>
                    <a:pt x="428" y="985"/>
                  </a:cubicBezTo>
                  <a:cubicBezTo>
                    <a:pt x="409" y="999"/>
                    <a:pt x="387" y="1011"/>
                    <a:pt x="362" y="1020"/>
                  </a:cubicBezTo>
                  <a:cubicBezTo>
                    <a:pt x="337" y="1029"/>
                    <a:pt x="308" y="1033"/>
                    <a:pt x="274" y="1033"/>
                  </a:cubicBezTo>
                  <a:cubicBezTo>
                    <a:pt x="240" y="1033"/>
                    <a:pt x="207" y="1027"/>
                    <a:pt x="174" y="1016"/>
                  </a:cubicBezTo>
                  <a:cubicBezTo>
                    <a:pt x="141" y="1004"/>
                    <a:pt x="111" y="985"/>
                    <a:pt x="86" y="958"/>
                  </a:cubicBezTo>
                  <a:cubicBezTo>
                    <a:pt x="60" y="932"/>
                    <a:pt x="39" y="897"/>
                    <a:pt x="23" y="856"/>
                  </a:cubicBezTo>
                  <a:cubicBezTo>
                    <a:pt x="8" y="814"/>
                    <a:pt x="0" y="763"/>
                    <a:pt x="0" y="705"/>
                  </a:cubicBezTo>
                  <a:cubicBezTo>
                    <a:pt x="0" y="647"/>
                    <a:pt x="8" y="597"/>
                    <a:pt x="26" y="555"/>
                  </a:cubicBezTo>
                  <a:cubicBezTo>
                    <a:pt x="43" y="513"/>
                    <a:pt x="65" y="477"/>
                    <a:pt x="92" y="449"/>
                  </a:cubicBezTo>
                  <a:cubicBezTo>
                    <a:pt x="120" y="421"/>
                    <a:pt x="151" y="400"/>
                    <a:pt x="185" y="386"/>
                  </a:cubicBezTo>
                  <a:cubicBezTo>
                    <a:pt x="220" y="372"/>
                    <a:pt x="255" y="365"/>
                    <a:pt x="290" y="365"/>
                  </a:cubicBezTo>
                  <a:cubicBezTo>
                    <a:pt x="390" y="365"/>
                    <a:pt x="459" y="409"/>
                    <a:pt x="498" y="499"/>
                  </a:cubicBezTo>
                  <a:cubicBezTo>
                    <a:pt x="502" y="499"/>
                    <a:pt x="502" y="499"/>
                    <a:pt x="502" y="499"/>
                  </a:cubicBezTo>
                  <a:cubicBezTo>
                    <a:pt x="500" y="366"/>
                    <a:pt x="500" y="366"/>
                    <a:pt x="500" y="366"/>
                  </a:cubicBezTo>
                  <a:cubicBezTo>
                    <a:pt x="500" y="332"/>
                    <a:pt x="500" y="298"/>
                    <a:pt x="500" y="263"/>
                  </a:cubicBezTo>
                  <a:cubicBezTo>
                    <a:pt x="499" y="228"/>
                    <a:pt x="499" y="195"/>
                    <a:pt x="499" y="163"/>
                  </a:cubicBezTo>
                  <a:cubicBezTo>
                    <a:pt x="498" y="132"/>
                    <a:pt x="498" y="102"/>
                    <a:pt x="497" y="74"/>
                  </a:cubicBezTo>
                  <a:cubicBezTo>
                    <a:pt x="497" y="46"/>
                    <a:pt x="496" y="21"/>
                    <a:pt x="495" y="0"/>
                  </a:cubicBezTo>
                  <a:cubicBezTo>
                    <a:pt x="506" y="2"/>
                    <a:pt x="517" y="3"/>
                    <a:pt x="527" y="5"/>
                  </a:cubicBezTo>
                  <a:cubicBezTo>
                    <a:pt x="537" y="6"/>
                    <a:pt x="547" y="7"/>
                    <a:pt x="556" y="7"/>
                  </a:cubicBezTo>
                  <a:cubicBezTo>
                    <a:pt x="566" y="7"/>
                    <a:pt x="576" y="6"/>
                    <a:pt x="586" y="5"/>
                  </a:cubicBezTo>
                  <a:cubicBezTo>
                    <a:pt x="595" y="3"/>
                    <a:pt x="606" y="2"/>
                    <a:pt x="618" y="0"/>
                  </a:cubicBezTo>
                  <a:cubicBezTo>
                    <a:pt x="615" y="29"/>
                    <a:pt x="613" y="70"/>
                    <a:pt x="611" y="125"/>
                  </a:cubicBezTo>
                  <a:cubicBezTo>
                    <a:pt x="610" y="179"/>
                    <a:pt x="608" y="240"/>
                    <a:pt x="607" y="305"/>
                  </a:cubicBezTo>
                  <a:cubicBezTo>
                    <a:pt x="605" y="371"/>
                    <a:pt x="604" y="439"/>
                    <a:pt x="604" y="508"/>
                  </a:cubicBezTo>
                  <a:cubicBezTo>
                    <a:pt x="603" y="578"/>
                    <a:pt x="602" y="641"/>
                    <a:pt x="602" y="699"/>
                  </a:cubicBezTo>
                  <a:cubicBezTo>
                    <a:pt x="602" y="761"/>
                    <a:pt x="603" y="817"/>
                    <a:pt x="603" y="867"/>
                  </a:cubicBezTo>
                  <a:cubicBezTo>
                    <a:pt x="604" y="916"/>
                    <a:pt x="605" y="967"/>
                    <a:pt x="606" y="1020"/>
                  </a:cubicBezTo>
                  <a:cubicBezTo>
                    <a:pt x="588" y="1018"/>
                    <a:pt x="570" y="1017"/>
                    <a:pt x="553" y="1017"/>
                  </a:cubicBezTo>
                  <a:cubicBezTo>
                    <a:pt x="537" y="1017"/>
                    <a:pt x="520" y="1018"/>
                    <a:pt x="502" y="1020"/>
                  </a:cubicBezTo>
                  <a:cubicBezTo>
                    <a:pt x="506" y="891"/>
                    <a:pt x="506" y="891"/>
                    <a:pt x="506" y="891"/>
                  </a:cubicBezTo>
                  <a:lnTo>
                    <a:pt x="503" y="891"/>
                  </a:ln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2" name="Freeform 329"/>
            <p:cNvSpPr>
              <a:spLocks/>
            </p:cNvSpPr>
            <p:nvPr userDrawn="1"/>
          </p:nvSpPr>
          <p:spPr bwMode="auto">
            <a:xfrm>
              <a:off x="3703574" y="2927026"/>
              <a:ext cx="238125" cy="249238"/>
            </a:xfrm>
            <a:custGeom>
              <a:avLst/>
              <a:gdLst>
                <a:gd name="T0" fmla="*/ 137 w 618"/>
                <a:gd name="T1" fmla="*/ 324 h 644"/>
                <a:gd name="T2" fmla="*/ 0 w 618"/>
                <a:gd name="T3" fmla="*/ 0 h 644"/>
                <a:gd name="T4" fmla="*/ 33 w 618"/>
                <a:gd name="T5" fmla="*/ 5 h 644"/>
                <a:gd name="T6" fmla="*/ 67 w 618"/>
                <a:gd name="T7" fmla="*/ 7 h 644"/>
                <a:gd name="T8" fmla="*/ 97 w 618"/>
                <a:gd name="T9" fmla="*/ 5 h 644"/>
                <a:gd name="T10" fmla="*/ 127 w 618"/>
                <a:gd name="T11" fmla="*/ 0 h 644"/>
                <a:gd name="T12" fmla="*/ 218 w 618"/>
                <a:gd name="T13" fmla="*/ 264 h 644"/>
                <a:gd name="T14" fmla="*/ 328 w 618"/>
                <a:gd name="T15" fmla="*/ 529 h 644"/>
                <a:gd name="T16" fmla="*/ 381 w 618"/>
                <a:gd name="T17" fmla="*/ 409 h 644"/>
                <a:gd name="T18" fmla="*/ 434 w 618"/>
                <a:gd name="T19" fmla="*/ 275 h 644"/>
                <a:gd name="T20" fmla="*/ 485 w 618"/>
                <a:gd name="T21" fmla="*/ 136 h 644"/>
                <a:gd name="T22" fmla="*/ 534 w 618"/>
                <a:gd name="T23" fmla="*/ 0 h 644"/>
                <a:gd name="T24" fmla="*/ 576 w 618"/>
                <a:gd name="T25" fmla="*/ 7 h 644"/>
                <a:gd name="T26" fmla="*/ 618 w 618"/>
                <a:gd name="T27" fmla="*/ 0 h 644"/>
                <a:gd name="T28" fmla="*/ 475 w 618"/>
                <a:gd name="T29" fmla="*/ 324 h 644"/>
                <a:gd name="T30" fmla="*/ 347 w 618"/>
                <a:gd name="T31" fmla="*/ 644 h 644"/>
                <a:gd name="T32" fmla="*/ 305 w 618"/>
                <a:gd name="T33" fmla="*/ 640 h 644"/>
                <a:gd name="T34" fmla="*/ 262 w 618"/>
                <a:gd name="T35" fmla="*/ 644 h 644"/>
                <a:gd name="T36" fmla="*/ 137 w 618"/>
                <a:gd name="T37" fmla="*/ 324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8" h="644">
                  <a:moveTo>
                    <a:pt x="137" y="324"/>
                  </a:moveTo>
                  <a:cubicBezTo>
                    <a:pt x="95" y="218"/>
                    <a:pt x="49" y="110"/>
                    <a:pt x="0" y="0"/>
                  </a:cubicBezTo>
                  <a:cubicBezTo>
                    <a:pt x="11" y="2"/>
                    <a:pt x="23" y="4"/>
                    <a:pt x="33" y="5"/>
                  </a:cubicBezTo>
                  <a:cubicBezTo>
                    <a:pt x="44" y="7"/>
                    <a:pt x="55" y="7"/>
                    <a:pt x="67" y="7"/>
                  </a:cubicBezTo>
                  <a:cubicBezTo>
                    <a:pt x="77" y="7"/>
                    <a:pt x="87" y="7"/>
                    <a:pt x="97" y="5"/>
                  </a:cubicBezTo>
                  <a:cubicBezTo>
                    <a:pt x="107" y="4"/>
                    <a:pt x="117" y="2"/>
                    <a:pt x="127" y="0"/>
                  </a:cubicBezTo>
                  <a:cubicBezTo>
                    <a:pt x="154" y="90"/>
                    <a:pt x="185" y="178"/>
                    <a:pt x="218" y="264"/>
                  </a:cubicBezTo>
                  <a:cubicBezTo>
                    <a:pt x="251" y="350"/>
                    <a:pt x="287" y="438"/>
                    <a:pt x="328" y="529"/>
                  </a:cubicBezTo>
                  <a:cubicBezTo>
                    <a:pt x="346" y="491"/>
                    <a:pt x="364" y="452"/>
                    <a:pt x="381" y="409"/>
                  </a:cubicBezTo>
                  <a:cubicBezTo>
                    <a:pt x="399" y="366"/>
                    <a:pt x="416" y="321"/>
                    <a:pt x="434" y="275"/>
                  </a:cubicBezTo>
                  <a:cubicBezTo>
                    <a:pt x="451" y="229"/>
                    <a:pt x="469" y="183"/>
                    <a:pt x="485" y="136"/>
                  </a:cubicBezTo>
                  <a:cubicBezTo>
                    <a:pt x="502" y="90"/>
                    <a:pt x="518" y="45"/>
                    <a:pt x="534" y="0"/>
                  </a:cubicBezTo>
                  <a:cubicBezTo>
                    <a:pt x="551" y="5"/>
                    <a:pt x="565" y="7"/>
                    <a:pt x="576" y="7"/>
                  </a:cubicBezTo>
                  <a:cubicBezTo>
                    <a:pt x="588" y="7"/>
                    <a:pt x="602" y="5"/>
                    <a:pt x="618" y="0"/>
                  </a:cubicBezTo>
                  <a:cubicBezTo>
                    <a:pt x="570" y="110"/>
                    <a:pt x="522" y="218"/>
                    <a:pt x="475" y="324"/>
                  </a:cubicBezTo>
                  <a:cubicBezTo>
                    <a:pt x="428" y="431"/>
                    <a:pt x="385" y="537"/>
                    <a:pt x="347" y="644"/>
                  </a:cubicBezTo>
                  <a:cubicBezTo>
                    <a:pt x="333" y="641"/>
                    <a:pt x="319" y="640"/>
                    <a:pt x="305" y="640"/>
                  </a:cubicBezTo>
                  <a:cubicBezTo>
                    <a:pt x="290" y="640"/>
                    <a:pt x="276" y="641"/>
                    <a:pt x="262" y="644"/>
                  </a:cubicBezTo>
                  <a:cubicBezTo>
                    <a:pt x="220" y="537"/>
                    <a:pt x="179" y="431"/>
                    <a:pt x="137" y="324"/>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3" name="Freeform 330"/>
            <p:cNvSpPr>
              <a:spLocks/>
            </p:cNvSpPr>
            <p:nvPr userDrawn="1"/>
          </p:nvSpPr>
          <p:spPr bwMode="auto">
            <a:xfrm>
              <a:off x="4167124" y="2923851"/>
              <a:ext cx="209550" cy="252413"/>
            </a:xfrm>
            <a:custGeom>
              <a:avLst/>
              <a:gdLst>
                <a:gd name="T0" fmla="*/ 401 w 545"/>
                <a:gd name="T1" fmla="*/ 121 h 655"/>
                <a:gd name="T2" fmla="*/ 293 w 545"/>
                <a:gd name="T3" fmla="*/ 69 h 655"/>
                <a:gd name="T4" fmla="*/ 154 w 545"/>
                <a:gd name="T5" fmla="*/ 127 h 655"/>
                <a:gd name="T6" fmla="*/ 111 w 545"/>
                <a:gd name="T7" fmla="*/ 291 h 655"/>
                <a:gd name="T8" fmla="*/ 111 w 545"/>
                <a:gd name="T9" fmla="*/ 406 h 655"/>
                <a:gd name="T10" fmla="*/ 113 w 545"/>
                <a:gd name="T11" fmla="*/ 534 h 655"/>
                <a:gd name="T12" fmla="*/ 121 w 545"/>
                <a:gd name="T13" fmla="*/ 655 h 655"/>
                <a:gd name="T14" fmla="*/ 60 w 545"/>
                <a:gd name="T15" fmla="*/ 651 h 655"/>
                <a:gd name="T16" fmla="*/ 0 w 545"/>
                <a:gd name="T17" fmla="*/ 655 h 655"/>
                <a:gd name="T18" fmla="*/ 8 w 545"/>
                <a:gd name="T19" fmla="*/ 534 h 655"/>
                <a:gd name="T20" fmla="*/ 10 w 545"/>
                <a:gd name="T21" fmla="*/ 406 h 655"/>
                <a:gd name="T22" fmla="*/ 10 w 545"/>
                <a:gd name="T23" fmla="*/ 266 h 655"/>
                <a:gd name="T24" fmla="*/ 8 w 545"/>
                <a:gd name="T25" fmla="*/ 138 h 655"/>
                <a:gd name="T26" fmla="*/ 0 w 545"/>
                <a:gd name="T27" fmla="*/ 13 h 655"/>
                <a:gd name="T28" fmla="*/ 60 w 545"/>
                <a:gd name="T29" fmla="*/ 20 h 655"/>
                <a:gd name="T30" fmla="*/ 84 w 545"/>
                <a:gd name="T31" fmla="*/ 18 h 655"/>
                <a:gd name="T32" fmla="*/ 114 w 545"/>
                <a:gd name="T33" fmla="*/ 13 h 655"/>
                <a:gd name="T34" fmla="*/ 111 w 545"/>
                <a:gd name="T35" fmla="*/ 121 h 655"/>
                <a:gd name="T36" fmla="*/ 113 w 545"/>
                <a:gd name="T37" fmla="*/ 121 h 655"/>
                <a:gd name="T38" fmla="*/ 204 w 545"/>
                <a:gd name="T39" fmla="*/ 31 h 655"/>
                <a:gd name="T40" fmla="*/ 329 w 545"/>
                <a:gd name="T41" fmla="*/ 0 h 655"/>
                <a:gd name="T42" fmla="*/ 405 w 545"/>
                <a:gd name="T43" fmla="*/ 10 h 655"/>
                <a:gd name="T44" fmla="*/ 475 w 545"/>
                <a:gd name="T45" fmla="*/ 48 h 655"/>
                <a:gd name="T46" fmla="*/ 525 w 545"/>
                <a:gd name="T47" fmla="*/ 119 h 655"/>
                <a:gd name="T48" fmla="*/ 545 w 545"/>
                <a:gd name="T49" fmla="*/ 235 h 655"/>
                <a:gd name="T50" fmla="*/ 542 w 545"/>
                <a:gd name="T51" fmla="*/ 354 h 655"/>
                <a:gd name="T52" fmla="*/ 540 w 545"/>
                <a:gd name="T53" fmla="*/ 484 h 655"/>
                <a:gd name="T54" fmla="*/ 540 w 545"/>
                <a:gd name="T55" fmla="*/ 572 h 655"/>
                <a:gd name="T56" fmla="*/ 541 w 545"/>
                <a:gd name="T57" fmla="*/ 615 h 655"/>
                <a:gd name="T58" fmla="*/ 543 w 545"/>
                <a:gd name="T59" fmla="*/ 655 h 655"/>
                <a:gd name="T60" fmla="*/ 486 w 545"/>
                <a:gd name="T61" fmla="*/ 651 h 655"/>
                <a:gd name="T62" fmla="*/ 430 w 545"/>
                <a:gd name="T63" fmla="*/ 655 h 655"/>
                <a:gd name="T64" fmla="*/ 436 w 545"/>
                <a:gd name="T65" fmla="*/ 510 h 655"/>
                <a:gd name="T66" fmla="*/ 440 w 545"/>
                <a:gd name="T67" fmla="*/ 357 h 655"/>
                <a:gd name="T68" fmla="*/ 440 w 545"/>
                <a:gd name="T69" fmla="*/ 275 h 655"/>
                <a:gd name="T70" fmla="*/ 401 w 545"/>
                <a:gd name="T71" fmla="*/ 12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5" h="655">
                  <a:moveTo>
                    <a:pt x="401" y="121"/>
                  </a:moveTo>
                  <a:cubicBezTo>
                    <a:pt x="375" y="87"/>
                    <a:pt x="339" y="69"/>
                    <a:pt x="293" y="69"/>
                  </a:cubicBezTo>
                  <a:cubicBezTo>
                    <a:pt x="230" y="69"/>
                    <a:pt x="184" y="88"/>
                    <a:pt x="154" y="127"/>
                  </a:cubicBezTo>
                  <a:cubicBezTo>
                    <a:pt x="125" y="166"/>
                    <a:pt x="111" y="221"/>
                    <a:pt x="111" y="291"/>
                  </a:cubicBezTo>
                  <a:cubicBezTo>
                    <a:pt x="111" y="406"/>
                    <a:pt x="111" y="406"/>
                    <a:pt x="111" y="406"/>
                  </a:cubicBezTo>
                  <a:cubicBezTo>
                    <a:pt x="111" y="446"/>
                    <a:pt x="111" y="489"/>
                    <a:pt x="113" y="534"/>
                  </a:cubicBezTo>
                  <a:cubicBezTo>
                    <a:pt x="114" y="578"/>
                    <a:pt x="117" y="619"/>
                    <a:pt x="121" y="655"/>
                  </a:cubicBezTo>
                  <a:cubicBezTo>
                    <a:pt x="101" y="652"/>
                    <a:pt x="80" y="651"/>
                    <a:pt x="60" y="651"/>
                  </a:cubicBezTo>
                  <a:cubicBezTo>
                    <a:pt x="41" y="651"/>
                    <a:pt x="20" y="652"/>
                    <a:pt x="0" y="655"/>
                  </a:cubicBezTo>
                  <a:cubicBezTo>
                    <a:pt x="4" y="619"/>
                    <a:pt x="7" y="578"/>
                    <a:pt x="8" y="534"/>
                  </a:cubicBezTo>
                  <a:cubicBezTo>
                    <a:pt x="10" y="489"/>
                    <a:pt x="10" y="447"/>
                    <a:pt x="10" y="406"/>
                  </a:cubicBezTo>
                  <a:cubicBezTo>
                    <a:pt x="10" y="266"/>
                    <a:pt x="10" y="266"/>
                    <a:pt x="10" y="266"/>
                  </a:cubicBezTo>
                  <a:cubicBezTo>
                    <a:pt x="10" y="225"/>
                    <a:pt x="10" y="182"/>
                    <a:pt x="8" y="138"/>
                  </a:cubicBezTo>
                  <a:cubicBezTo>
                    <a:pt x="7" y="93"/>
                    <a:pt x="4" y="52"/>
                    <a:pt x="0" y="13"/>
                  </a:cubicBezTo>
                  <a:cubicBezTo>
                    <a:pt x="25" y="17"/>
                    <a:pt x="45" y="20"/>
                    <a:pt x="60" y="20"/>
                  </a:cubicBezTo>
                  <a:cubicBezTo>
                    <a:pt x="67" y="20"/>
                    <a:pt x="75" y="19"/>
                    <a:pt x="84" y="18"/>
                  </a:cubicBezTo>
                  <a:cubicBezTo>
                    <a:pt x="92" y="16"/>
                    <a:pt x="102" y="15"/>
                    <a:pt x="114" y="13"/>
                  </a:cubicBezTo>
                  <a:cubicBezTo>
                    <a:pt x="112" y="49"/>
                    <a:pt x="111" y="85"/>
                    <a:pt x="111" y="121"/>
                  </a:cubicBezTo>
                  <a:cubicBezTo>
                    <a:pt x="113" y="121"/>
                    <a:pt x="113" y="121"/>
                    <a:pt x="113" y="121"/>
                  </a:cubicBezTo>
                  <a:cubicBezTo>
                    <a:pt x="138" y="82"/>
                    <a:pt x="168" y="52"/>
                    <a:pt x="204" y="31"/>
                  </a:cubicBezTo>
                  <a:cubicBezTo>
                    <a:pt x="239" y="10"/>
                    <a:pt x="280" y="0"/>
                    <a:pt x="329" y="0"/>
                  </a:cubicBezTo>
                  <a:cubicBezTo>
                    <a:pt x="354" y="0"/>
                    <a:pt x="380" y="3"/>
                    <a:pt x="405" y="10"/>
                  </a:cubicBezTo>
                  <a:cubicBezTo>
                    <a:pt x="431" y="18"/>
                    <a:pt x="454" y="30"/>
                    <a:pt x="475" y="48"/>
                  </a:cubicBezTo>
                  <a:cubicBezTo>
                    <a:pt x="495" y="65"/>
                    <a:pt x="512" y="89"/>
                    <a:pt x="525" y="119"/>
                  </a:cubicBezTo>
                  <a:cubicBezTo>
                    <a:pt x="538" y="149"/>
                    <a:pt x="545" y="188"/>
                    <a:pt x="545" y="235"/>
                  </a:cubicBezTo>
                  <a:cubicBezTo>
                    <a:pt x="545" y="273"/>
                    <a:pt x="544" y="313"/>
                    <a:pt x="542" y="354"/>
                  </a:cubicBezTo>
                  <a:cubicBezTo>
                    <a:pt x="541" y="395"/>
                    <a:pt x="540" y="438"/>
                    <a:pt x="540" y="484"/>
                  </a:cubicBezTo>
                  <a:cubicBezTo>
                    <a:pt x="540" y="572"/>
                    <a:pt x="540" y="572"/>
                    <a:pt x="540" y="572"/>
                  </a:cubicBezTo>
                  <a:cubicBezTo>
                    <a:pt x="540" y="587"/>
                    <a:pt x="540" y="601"/>
                    <a:pt x="541" y="615"/>
                  </a:cubicBezTo>
                  <a:cubicBezTo>
                    <a:pt x="541" y="629"/>
                    <a:pt x="542" y="642"/>
                    <a:pt x="543" y="655"/>
                  </a:cubicBezTo>
                  <a:cubicBezTo>
                    <a:pt x="525" y="652"/>
                    <a:pt x="506" y="651"/>
                    <a:pt x="486" y="651"/>
                  </a:cubicBezTo>
                  <a:cubicBezTo>
                    <a:pt x="467" y="651"/>
                    <a:pt x="448" y="652"/>
                    <a:pt x="430" y="655"/>
                  </a:cubicBezTo>
                  <a:cubicBezTo>
                    <a:pt x="431" y="608"/>
                    <a:pt x="434" y="560"/>
                    <a:pt x="436" y="510"/>
                  </a:cubicBezTo>
                  <a:cubicBezTo>
                    <a:pt x="439" y="460"/>
                    <a:pt x="440" y="409"/>
                    <a:pt x="440" y="357"/>
                  </a:cubicBezTo>
                  <a:cubicBezTo>
                    <a:pt x="440" y="275"/>
                    <a:pt x="440" y="275"/>
                    <a:pt x="440" y="275"/>
                  </a:cubicBezTo>
                  <a:cubicBezTo>
                    <a:pt x="440" y="207"/>
                    <a:pt x="427" y="156"/>
                    <a:pt x="401" y="121"/>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4" name="Freeform 331"/>
            <p:cNvSpPr>
              <a:spLocks/>
            </p:cNvSpPr>
            <p:nvPr userDrawn="1"/>
          </p:nvSpPr>
          <p:spPr bwMode="auto">
            <a:xfrm>
              <a:off x="4414774" y="2923851"/>
              <a:ext cx="215900" cy="257175"/>
            </a:xfrm>
            <a:custGeom>
              <a:avLst/>
              <a:gdLst>
                <a:gd name="T0" fmla="*/ 30 w 562"/>
                <a:gd name="T1" fmla="*/ 185 h 668"/>
                <a:gd name="T2" fmla="*/ 107 w 562"/>
                <a:gd name="T3" fmla="*/ 80 h 668"/>
                <a:gd name="T4" fmla="*/ 218 w 562"/>
                <a:gd name="T5" fmla="*/ 19 h 668"/>
                <a:gd name="T6" fmla="*/ 345 w 562"/>
                <a:gd name="T7" fmla="*/ 0 h 668"/>
                <a:gd name="T8" fmla="*/ 478 w 562"/>
                <a:gd name="T9" fmla="*/ 17 h 668"/>
                <a:gd name="T10" fmla="*/ 562 w 562"/>
                <a:gd name="T11" fmla="*/ 58 h 668"/>
                <a:gd name="T12" fmla="*/ 545 w 562"/>
                <a:gd name="T13" fmla="*/ 101 h 668"/>
                <a:gd name="T14" fmla="*/ 532 w 562"/>
                <a:gd name="T15" fmla="*/ 147 h 668"/>
                <a:gd name="T16" fmla="*/ 522 w 562"/>
                <a:gd name="T17" fmla="*/ 147 h 668"/>
                <a:gd name="T18" fmla="*/ 496 w 562"/>
                <a:gd name="T19" fmla="*/ 112 h 668"/>
                <a:gd name="T20" fmla="*/ 457 w 562"/>
                <a:gd name="T21" fmla="*/ 78 h 668"/>
                <a:gd name="T22" fmla="*/ 408 w 562"/>
                <a:gd name="T23" fmla="*/ 52 h 668"/>
                <a:gd name="T24" fmla="*/ 349 w 562"/>
                <a:gd name="T25" fmla="*/ 42 h 668"/>
                <a:gd name="T26" fmla="*/ 244 w 562"/>
                <a:gd name="T27" fmla="*/ 64 h 668"/>
                <a:gd name="T28" fmla="*/ 172 w 562"/>
                <a:gd name="T29" fmla="*/ 126 h 668"/>
                <a:gd name="T30" fmla="*/ 132 w 562"/>
                <a:gd name="T31" fmla="*/ 219 h 668"/>
                <a:gd name="T32" fmla="*/ 119 w 562"/>
                <a:gd name="T33" fmla="*/ 334 h 668"/>
                <a:gd name="T34" fmla="*/ 178 w 562"/>
                <a:gd name="T35" fmla="*/ 545 h 668"/>
                <a:gd name="T36" fmla="*/ 353 w 562"/>
                <a:gd name="T37" fmla="*/ 616 h 668"/>
                <a:gd name="T38" fmla="*/ 408 w 562"/>
                <a:gd name="T39" fmla="*/ 608 h 668"/>
                <a:gd name="T40" fmla="*/ 463 w 562"/>
                <a:gd name="T41" fmla="*/ 588 h 668"/>
                <a:gd name="T42" fmla="*/ 514 w 562"/>
                <a:gd name="T43" fmla="*/ 557 h 668"/>
                <a:gd name="T44" fmla="*/ 555 w 562"/>
                <a:gd name="T45" fmla="*/ 520 h 668"/>
                <a:gd name="T46" fmla="*/ 562 w 562"/>
                <a:gd name="T47" fmla="*/ 524 h 668"/>
                <a:gd name="T48" fmla="*/ 554 w 562"/>
                <a:gd name="T49" fmla="*/ 590 h 668"/>
                <a:gd name="T50" fmla="*/ 453 w 562"/>
                <a:gd name="T51" fmla="*/ 645 h 668"/>
                <a:gd name="T52" fmla="*/ 328 w 562"/>
                <a:gd name="T53" fmla="*/ 668 h 668"/>
                <a:gd name="T54" fmla="*/ 212 w 562"/>
                <a:gd name="T55" fmla="*/ 651 h 668"/>
                <a:gd name="T56" fmla="*/ 105 w 562"/>
                <a:gd name="T57" fmla="*/ 595 h 668"/>
                <a:gd name="T58" fmla="*/ 29 w 562"/>
                <a:gd name="T59" fmla="*/ 491 h 668"/>
                <a:gd name="T60" fmla="*/ 0 w 562"/>
                <a:gd name="T61" fmla="*/ 336 h 668"/>
                <a:gd name="T62" fmla="*/ 30 w 562"/>
                <a:gd name="T63" fmla="*/ 18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2" h="668">
                  <a:moveTo>
                    <a:pt x="30" y="185"/>
                  </a:moveTo>
                  <a:cubicBezTo>
                    <a:pt x="50" y="142"/>
                    <a:pt x="76" y="107"/>
                    <a:pt x="107" y="80"/>
                  </a:cubicBezTo>
                  <a:cubicBezTo>
                    <a:pt x="139" y="52"/>
                    <a:pt x="176" y="32"/>
                    <a:pt x="218" y="19"/>
                  </a:cubicBezTo>
                  <a:cubicBezTo>
                    <a:pt x="259" y="6"/>
                    <a:pt x="301" y="0"/>
                    <a:pt x="345" y="0"/>
                  </a:cubicBezTo>
                  <a:cubicBezTo>
                    <a:pt x="394" y="0"/>
                    <a:pt x="438" y="6"/>
                    <a:pt x="478" y="17"/>
                  </a:cubicBezTo>
                  <a:cubicBezTo>
                    <a:pt x="517" y="29"/>
                    <a:pt x="545" y="43"/>
                    <a:pt x="562" y="58"/>
                  </a:cubicBezTo>
                  <a:cubicBezTo>
                    <a:pt x="556" y="72"/>
                    <a:pt x="550" y="86"/>
                    <a:pt x="545" y="101"/>
                  </a:cubicBezTo>
                  <a:cubicBezTo>
                    <a:pt x="540" y="116"/>
                    <a:pt x="536" y="131"/>
                    <a:pt x="532" y="147"/>
                  </a:cubicBezTo>
                  <a:cubicBezTo>
                    <a:pt x="522" y="147"/>
                    <a:pt x="522" y="147"/>
                    <a:pt x="522" y="147"/>
                  </a:cubicBezTo>
                  <a:cubicBezTo>
                    <a:pt x="515" y="136"/>
                    <a:pt x="507" y="124"/>
                    <a:pt x="496" y="112"/>
                  </a:cubicBezTo>
                  <a:cubicBezTo>
                    <a:pt x="485" y="99"/>
                    <a:pt x="472" y="88"/>
                    <a:pt x="457" y="78"/>
                  </a:cubicBezTo>
                  <a:cubicBezTo>
                    <a:pt x="443" y="68"/>
                    <a:pt x="426" y="59"/>
                    <a:pt x="408" y="52"/>
                  </a:cubicBezTo>
                  <a:cubicBezTo>
                    <a:pt x="390" y="45"/>
                    <a:pt x="370" y="42"/>
                    <a:pt x="349" y="42"/>
                  </a:cubicBezTo>
                  <a:cubicBezTo>
                    <a:pt x="308" y="42"/>
                    <a:pt x="273" y="49"/>
                    <a:pt x="244" y="64"/>
                  </a:cubicBezTo>
                  <a:cubicBezTo>
                    <a:pt x="215" y="79"/>
                    <a:pt x="191" y="100"/>
                    <a:pt x="172" y="126"/>
                  </a:cubicBezTo>
                  <a:cubicBezTo>
                    <a:pt x="154" y="152"/>
                    <a:pt x="140" y="183"/>
                    <a:pt x="132" y="219"/>
                  </a:cubicBezTo>
                  <a:cubicBezTo>
                    <a:pt x="123" y="254"/>
                    <a:pt x="119" y="293"/>
                    <a:pt x="119" y="334"/>
                  </a:cubicBezTo>
                  <a:cubicBezTo>
                    <a:pt x="119" y="427"/>
                    <a:pt x="139" y="497"/>
                    <a:pt x="178" y="545"/>
                  </a:cubicBezTo>
                  <a:cubicBezTo>
                    <a:pt x="218" y="592"/>
                    <a:pt x="276" y="616"/>
                    <a:pt x="353" y="616"/>
                  </a:cubicBezTo>
                  <a:cubicBezTo>
                    <a:pt x="371" y="616"/>
                    <a:pt x="389" y="613"/>
                    <a:pt x="408" y="608"/>
                  </a:cubicBezTo>
                  <a:cubicBezTo>
                    <a:pt x="427" y="603"/>
                    <a:pt x="445" y="597"/>
                    <a:pt x="463" y="588"/>
                  </a:cubicBezTo>
                  <a:cubicBezTo>
                    <a:pt x="481" y="579"/>
                    <a:pt x="498" y="569"/>
                    <a:pt x="514" y="557"/>
                  </a:cubicBezTo>
                  <a:cubicBezTo>
                    <a:pt x="530" y="546"/>
                    <a:pt x="544" y="533"/>
                    <a:pt x="555" y="520"/>
                  </a:cubicBezTo>
                  <a:cubicBezTo>
                    <a:pt x="562" y="524"/>
                    <a:pt x="562" y="524"/>
                    <a:pt x="562" y="524"/>
                  </a:cubicBezTo>
                  <a:cubicBezTo>
                    <a:pt x="557" y="545"/>
                    <a:pt x="555" y="567"/>
                    <a:pt x="554" y="590"/>
                  </a:cubicBezTo>
                  <a:cubicBezTo>
                    <a:pt x="527" y="611"/>
                    <a:pt x="493" y="630"/>
                    <a:pt x="453" y="645"/>
                  </a:cubicBezTo>
                  <a:cubicBezTo>
                    <a:pt x="413" y="660"/>
                    <a:pt x="372" y="668"/>
                    <a:pt x="328" y="668"/>
                  </a:cubicBezTo>
                  <a:cubicBezTo>
                    <a:pt x="290" y="668"/>
                    <a:pt x="251" y="663"/>
                    <a:pt x="212" y="651"/>
                  </a:cubicBezTo>
                  <a:cubicBezTo>
                    <a:pt x="172" y="640"/>
                    <a:pt x="137" y="621"/>
                    <a:pt x="105" y="595"/>
                  </a:cubicBezTo>
                  <a:cubicBezTo>
                    <a:pt x="74" y="568"/>
                    <a:pt x="49" y="534"/>
                    <a:pt x="29" y="491"/>
                  </a:cubicBezTo>
                  <a:cubicBezTo>
                    <a:pt x="10" y="449"/>
                    <a:pt x="0" y="397"/>
                    <a:pt x="0" y="336"/>
                  </a:cubicBezTo>
                  <a:cubicBezTo>
                    <a:pt x="0" y="277"/>
                    <a:pt x="10" y="227"/>
                    <a:pt x="30" y="185"/>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5" name="Freeform 332"/>
            <p:cNvSpPr>
              <a:spLocks/>
            </p:cNvSpPr>
            <p:nvPr userDrawn="1"/>
          </p:nvSpPr>
          <p:spPr bwMode="auto">
            <a:xfrm>
              <a:off x="4654487" y="2927026"/>
              <a:ext cx="236538" cy="384175"/>
            </a:xfrm>
            <a:custGeom>
              <a:avLst/>
              <a:gdLst>
                <a:gd name="T0" fmla="*/ 231 w 616"/>
                <a:gd name="T1" fmla="*/ 549 h 998"/>
                <a:gd name="T2" fmla="*/ 181 w 616"/>
                <a:gd name="T3" fmla="*/ 427 h 998"/>
                <a:gd name="T4" fmla="*/ 125 w 616"/>
                <a:gd name="T5" fmla="*/ 296 h 998"/>
                <a:gd name="T6" fmla="*/ 72 w 616"/>
                <a:gd name="T7" fmla="*/ 170 h 998"/>
                <a:gd name="T8" fmla="*/ 28 w 616"/>
                <a:gd name="T9" fmla="*/ 67 h 998"/>
                <a:gd name="T10" fmla="*/ 0 w 616"/>
                <a:gd name="T11" fmla="*/ 0 h 998"/>
                <a:gd name="T12" fmla="*/ 32 w 616"/>
                <a:gd name="T13" fmla="*/ 5 h 998"/>
                <a:gd name="T14" fmla="*/ 62 w 616"/>
                <a:gd name="T15" fmla="*/ 7 h 998"/>
                <a:gd name="T16" fmla="*/ 91 w 616"/>
                <a:gd name="T17" fmla="*/ 5 h 998"/>
                <a:gd name="T18" fmla="*/ 124 w 616"/>
                <a:gd name="T19" fmla="*/ 0 h 998"/>
                <a:gd name="T20" fmla="*/ 217 w 616"/>
                <a:gd name="T21" fmla="*/ 257 h 998"/>
                <a:gd name="T22" fmla="*/ 325 w 616"/>
                <a:gd name="T23" fmla="*/ 520 h 998"/>
                <a:gd name="T24" fmla="*/ 434 w 616"/>
                <a:gd name="T25" fmla="*/ 265 h 998"/>
                <a:gd name="T26" fmla="*/ 526 w 616"/>
                <a:gd name="T27" fmla="*/ 0 h 998"/>
                <a:gd name="T28" fmla="*/ 571 w 616"/>
                <a:gd name="T29" fmla="*/ 7 h 998"/>
                <a:gd name="T30" fmla="*/ 616 w 616"/>
                <a:gd name="T31" fmla="*/ 0 h 998"/>
                <a:gd name="T32" fmla="*/ 585 w 616"/>
                <a:gd name="T33" fmla="*/ 65 h 998"/>
                <a:gd name="T34" fmla="*/ 535 w 616"/>
                <a:gd name="T35" fmla="*/ 173 h 998"/>
                <a:gd name="T36" fmla="*/ 472 w 616"/>
                <a:gd name="T37" fmla="*/ 312 h 998"/>
                <a:gd name="T38" fmla="*/ 401 w 616"/>
                <a:gd name="T39" fmla="*/ 469 h 998"/>
                <a:gd name="T40" fmla="*/ 330 w 616"/>
                <a:gd name="T41" fmla="*/ 628 h 998"/>
                <a:gd name="T42" fmla="*/ 266 w 616"/>
                <a:gd name="T43" fmla="*/ 779 h 998"/>
                <a:gd name="T44" fmla="*/ 214 w 616"/>
                <a:gd name="T45" fmla="*/ 907 h 998"/>
                <a:gd name="T46" fmla="*/ 181 w 616"/>
                <a:gd name="T47" fmla="*/ 998 h 998"/>
                <a:gd name="T48" fmla="*/ 135 w 616"/>
                <a:gd name="T49" fmla="*/ 991 h 998"/>
                <a:gd name="T50" fmla="*/ 89 w 616"/>
                <a:gd name="T51" fmla="*/ 998 h 998"/>
                <a:gd name="T52" fmla="*/ 270 w 616"/>
                <a:gd name="T53" fmla="*/ 644 h 998"/>
                <a:gd name="T54" fmla="*/ 231 w 616"/>
                <a:gd name="T55" fmla="*/ 549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6" h="998">
                  <a:moveTo>
                    <a:pt x="231" y="549"/>
                  </a:moveTo>
                  <a:cubicBezTo>
                    <a:pt x="215" y="511"/>
                    <a:pt x="199" y="470"/>
                    <a:pt x="181" y="427"/>
                  </a:cubicBezTo>
                  <a:cubicBezTo>
                    <a:pt x="162" y="384"/>
                    <a:pt x="144" y="340"/>
                    <a:pt x="125" y="296"/>
                  </a:cubicBezTo>
                  <a:cubicBezTo>
                    <a:pt x="106" y="251"/>
                    <a:pt x="89" y="209"/>
                    <a:pt x="72" y="170"/>
                  </a:cubicBezTo>
                  <a:cubicBezTo>
                    <a:pt x="55" y="131"/>
                    <a:pt x="41" y="96"/>
                    <a:pt x="28" y="67"/>
                  </a:cubicBezTo>
                  <a:cubicBezTo>
                    <a:pt x="15" y="37"/>
                    <a:pt x="6" y="15"/>
                    <a:pt x="0" y="0"/>
                  </a:cubicBezTo>
                  <a:cubicBezTo>
                    <a:pt x="11" y="2"/>
                    <a:pt x="22" y="4"/>
                    <a:pt x="32" y="5"/>
                  </a:cubicBezTo>
                  <a:cubicBezTo>
                    <a:pt x="42" y="7"/>
                    <a:pt x="52" y="7"/>
                    <a:pt x="62" y="7"/>
                  </a:cubicBezTo>
                  <a:cubicBezTo>
                    <a:pt x="72" y="7"/>
                    <a:pt x="82" y="7"/>
                    <a:pt x="91" y="5"/>
                  </a:cubicBezTo>
                  <a:cubicBezTo>
                    <a:pt x="101" y="4"/>
                    <a:pt x="112" y="2"/>
                    <a:pt x="124" y="0"/>
                  </a:cubicBezTo>
                  <a:cubicBezTo>
                    <a:pt x="152" y="87"/>
                    <a:pt x="183" y="173"/>
                    <a:pt x="217" y="257"/>
                  </a:cubicBezTo>
                  <a:cubicBezTo>
                    <a:pt x="251" y="342"/>
                    <a:pt x="287" y="430"/>
                    <a:pt x="325" y="520"/>
                  </a:cubicBezTo>
                  <a:cubicBezTo>
                    <a:pt x="363" y="440"/>
                    <a:pt x="399" y="356"/>
                    <a:pt x="434" y="265"/>
                  </a:cubicBezTo>
                  <a:cubicBezTo>
                    <a:pt x="468" y="175"/>
                    <a:pt x="499" y="87"/>
                    <a:pt x="526" y="0"/>
                  </a:cubicBezTo>
                  <a:cubicBezTo>
                    <a:pt x="544" y="5"/>
                    <a:pt x="559" y="7"/>
                    <a:pt x="571" y="7"/>
                  </a:cubicBezTo>
                  <a:cubicBezTo>
                    <a:pt x="583" y="7"/>
                    <a:pt x="597" y="5"/>
                    <a:pt x="616" y="0"/>
                  </a:cubicBezTo>
                  <a:cubicBezTo>
                    <a:pt x="609" y="13"/>
                    <a:pt x="599" y="35"/>
                    <a:pt x="585" y="65"/>
                  </a:cubicBezTo>
                  <a:cubicBezTo>
                    <a:pt x="571" y="95"/>
                    <a:pt x="555" y="131"/>
                    <a:pt x="535" y="173"/>
                  </a:cubicBezTo>
                  <a:cubicBezTo>
                    <a:pt x="516" y="215"/>
                    <a:pt x="495" y="261"/>
                    <a:pt x="472" y="312"/>
                  </a:cubicBezTo>
                  <a:cubicBezTo>
                    <a:pt x="449" y="363"/>
                    <a:pt x="425" y="415"/>
                    <a:pt x="401" y="469"/>
                  </a:cubicBezTo>
                  <a:cubicBezTo>
                    <a:pt x="378" y="523"/>
                    <a:pt x="354" y="576"/>
                    <a:pt x="330" y="628"/>
                  </a:cubicBezTo>
                  <a:cubicBezTo>
                    <a:pt x="307" y="681"/>
                    <a:pt x="286" y="731"/>
                    <a:pt x="266" y="779"/>
                  </a:cubicBezTo>
                  <a:cubicBezTo>
                    <a:pt x="246" y="826"/>
                    <a:pt x="228" y="869"/>
                    <a:pt x="214" y="907"/>
                  </a:cubicBezTo>
                  <a:cubicBezTo>
                    <a:pt x="199" y="945"/>
                    <a:pt x="188" y="976"/>
                    <a:pt x="181" y="998"/>
                  </a:cubicBezTo>
                  <a:cubicBezTo>
                    <a:pt x="162" y="994"/>
                    <a:pt x="147" y="991"/>
                    <a:pt x="135" y="991"/>
                  </a:cubicBezTo>
                  <a:cubicBezTo>
                    <a:pt x="122" y="991"/>
                    <a:pt x="107" y="994"/>
                    <a:pt x="89" y="998"/>
                  </a:cubicBezTo>
                  <a:cubicBezTo>
                    <a:pt x="160" y="880"/>
                    <a:pt x="220" y="762"/>
                    <a:pt x="270" y="644"/>
                  </a:cubicBezTo>
                  <a:cubicBezTo>
                    <a:pt x="260" y="620"/>
                    <a:pt x="247" y="588"/>
                    <a:pt x="231" y="549"/>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6" name="Freeform 333"/>
            <p:cNvSpPr>
              <a:spLocks noEditPoints="1"/>
            </p:cNvSpPr>
            <p:nvPr userDrawn="1"/>
          </p:nvSpPr>
          <p:spPr bwMode="auto">
            <a:xfrm>
              <a:off x="3903599" y="2927026"/>
              <a:ext cx="238125" cy="249238"/>
            </a:xfrm>
            <a:custGeom>
              <a:avLst/>
              <a:gdLst>
                <a:gd name="T0" fmla="*/ 291 w 619"/>
                <a:gd name="T1" fmla="*/ 116 h 644"/>
                <a:gd name="T2" fmla="*/ 391 w 619"/>
                <a:gd name="T3" fmla="*/ 356 h 644"/>
                <a:gd name="T4" fmla="*/ 190 w 619"/>
                <a:gd name="T5" fmla="*/ 356 h 644"/>
                <a:gd name="T6" fmla="*/ 238 w 619"/>
                <a:gd name="T7" fmla="*/ 235 h 644"/>
                <a:gd name="T8" fmla="*/ 291 w 619"/>
                <a:gd name="T9" fmla="*/ 116 h 644"/>
                <a:gd name="T10" fmla="*/ 482 w 619"/>
                <a:gd name="T11" fmla="*/ 320 h 644"/>
                <a:gd name="T12" fmla="*/ 357 w 619"/>
                <a:gd name="T13" fmla="*/ 0 h 644"/>
                <a:gd name="T14" fmla="*/ 314 w 619"/>
                <a:gd name="T15" fmla="*/ 4 h 644"/>
                <a:gd name="T16" fmla="*/ 272 w 619"/>
                <a:gd name="T17" fmla="*/ 0 h 644"/>
                <a:gd name="T18" fmla="*/ 144 w 619"/>
                <a:gd name="T19" fmla="*/ 320 h 644"/>
                <a:gd name="T20" fmla="*/ 0 w 619"/>
                <a:gd name="T21" fmla="*/ 644 h 644"/>
                <a:gd name="T22" fmla="*/ 42 w 619"/>
                <a:gd name="T23" fmla="*/ 637 h 644"/>
                <a:gd name="T24" fmla="*/ 84 w 619"/>
                <a:gd name="T25" fmla="*/ 644 h 644"/>
                <a:gd name="T26" fmla="*/ 134 w 619"/>
                <a:gd name="T27" fmla="*/ 508 h 644"/>
                <a:gd name="T28" fmla="*/ 173 w 619"/>
                <a:gd name="T29" fmla="*/ 402 h 644"/>
                <a:gd name="T30" fmla="*/ 409 w 619"/>
                <a:gd name="T31" fmla="*/ 402 h 644"/>
                <a:gd name="T32" fmla="*/ 492 w 619"/>
                <a:gd name="T33" fmla="*/ 644 h 644"/>
                <a:gd name="T34" fmla="*/ 522 w 619"/>
                <a:gd name="T35" fmla="*/ 639 h 644"/>
                <a:gd name="T36" fmla="*/ 552 w 619"/>
                <a:gd name="T37" fmla="*/ 637 h 644"/>
                <a:gd name="T38" fmla="*/ 585 w 619"/>
                <a:gd name="T39" fmla="*/ 639 h 644"/>
                <a:gd name="T40" fmla="*/ 619 w 619"/>
                <a:gd name="T41" fmla="*/ 644 h 644"/>
                <a:gd name="T42" fmla="*/ 482 w 619"/>
                <a:gd name="T43" fmla="*/ 32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9" h="644">
                  <a:moveTo>
                    <a:pt x="291" y="116"/>
                  </a:moveTo>
                  <a:cubicBezTo>
                    <a:pt x="328" y="198"/>
                    <a:pt x="361" y="278"/>
                    <a:pt x="391" y="356"/>
                  </a:cubicBezTo>
                  <a:cubicBezTo>
                    <a:pt x="190" y="356"/>
                    <a:pt x="190" y="356"/>
                    <a:pt x="190" y="356"/>
                  </a:cubicBezTo>
                  <a:cubicBezTo>
                    <a:pt x="206" y="315"/>
                    <a:pt x="222" y="274"/>
                    <a:pt x="238" y="235"/>
                  </a:cubicBezTo>
                  <a:cubicBezTo>
                    <a:pt x="255" y="193"/>
                    <a:pt x="273" y="153"/>
                    <a:pt x="291" y="116"/>
                  </a:cubicBezTo>
                  <a:close/>
                  <a:moveTo>
                    <a:pt x="482" y="320"/>
                  </a:moveTo>
                  <a:cubicBezTo>
                    <a:pt x="440" y="214"/>
                    <a:pt x="399" y="107"/>
                    <a:pt x="357" y="0"/>
                  </a:cubicBezTo>
                  <a:cubicBezTo>
                    <a:pt x="343" y="3"/>
                    <a:pt x="328" y="4"/>
                    <a:pt x="314" y="4"/>
                  </a:cubicBezTo>
                  <a:cubicBezTo>
                    <a:pt x="299" y="4"/>
                    <a:pt x="286" y="3"/>
                    <a:pt x="272" y="0"/>
                  </a:cubicBezTo>
                  <a:cubicBezTo>
                    <a:pt x="233" y="107"/>
                    <a:pt x="191" y="214"/>
                    <a:pt x="144" y="320"/>
                  </a:cubicBezTo>
                  <a:cubicBezTo>
                    <a:pt x="97" y="426"/>
                    <a:pt x="49" y="534"/>
                    <a:pt x="0" y="644"/>
                  </a:cubicBezTo>
                  <a:cubicBezTo>
                    <a:pt x="17" y="639"/>
                    <a:pt x="31" y="637"/>
                    <a:pt x="42" y="637"/>
                  </a:cubicBezTo>
                  <a:cubicBezTo>
                    <a:pt x="54" y="637"/>
                    <a:pt x="68" y="639"/>
                    <a:pt x="84" y="644"/>
                  </a:cubicBezTo>
                  <a:cubicBezTo>
                    <a:pt x="100" y="599"/>
                    <a:pt x="117" y="554"/>
                    <a:pt x="134" y="508"/>
                  </a:cubicBezTo>
                  <a:cubicBezTo>
                    <a:pt x="146" y="472"/>
                    <a:pt x="159" y="437"/>
                    <a:pt x="173" y="402"/>
                  </a:cubicBezTo>
                  <a:cubicBezTo>
                    <a:pt x="409" y="402"/>
                    <a:pt x="409" y="402"/>
                    <a:pt x="409" y="402"/>
                  </a:cubicBezTo>
                  <a:cubicBezTo>
                    <a:pt x="439" y="481"/>
                    <a:pt x="467" y="562"/>
                    <a:pt x="492" y="644"/>
                  </a:cubicBezTo>
                  <a:cubicBezTo>
                    <a:pt x="502" y="642"/>
                    <a:pt x="512" y="640"/>
                    <a:pt x="522" y="639"/>
                  </a:cubicBezTo>
                  <a:cubicBezTo>
                    <a:pt x="532" y="638"/>
                    <a:pt x="542" y="637"/>
                    <a:pt x="552" y="637"/>
                  </a:cubicBezTo>
                  <a:cubicBezTo>
                    <a:pt x="563" y="637"/>
                    <a:pt x="574" y="638"/>
                    <a:pt x="585" y="639"/>
                  </a:cubicBezTo>
                  <a:cubicBezTo>
                    <a:pt x="596" y="640"/>
                    <a:pt x="607" y="642"/>
                    <a:pt x="619" y="644"/>
                  </a:cubicBezTo>
                  <a:cubicBezTo>
                    <a:pt x="570" y="534"/>
                    <a:pt x="524" y="426"/>
                    <a:pt x="482" y="320"/>
                  </a:cubicBezTo>
                  <a:close/>
                </a:path>
              </a:pathLst>
            </a:custGeom>
            <a:solidFill>
              <a:srgbClr val="0043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73402310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6" r:id="rId3"/>
    <p:sldLayoutId id="2147483670" r:id="rId4"/>
    <p:sldLayoutId id="2147483669" r:id="rId5"/>
    <p:sldLayoutId id="2147483671" r:id="rId6"/>
    <p:sldLayoutId id="2147483673" r:id="rId7"/>
    <p:sldLayoutId id="2147483672" r:id="rId8"/>
  </p:sldLayoutIdLst>
  <p:timing>
    <p:tnLst>
      <p:par>
        <p:cTn id="1" dur="indefinite" restart="never" nodeType="tmRoot"/>
      </p:par>
    </p:tnLst>
  </p:timing>
  <p:hf sldNum="0" hdr="0" dt="0"/>
  <p:txStyles>
    <p:titleStyle>
      <a:lvl1pPr algn="just" defTabSz="1043056" rtl="0" eaLnBrk="1" latinLnBrk="0" hangingPunct="1">
        <a:lnSpc>
          <a:spcPts val="1900"/>
        </a:lnSpc>
        <a:spcBef>
          <a:spcPct val="0"/>
        </a:spcBef>
        <a:buNone/>
        <a:defRPr sz="1800" b="1" kern="1200">
          <a:solidFill>
            <a:schemeClr val="tx1"/>
          </a:solidFill>
          <a:latin typeface="+mj-lt"/>
          <a:ea typeface="+mj-ea"/>
          <a:cs typeface="+mj-cs"/>
        </a:defRPr>
      </a:lvl1pPr>
    </p:titleStyle>
    <p:body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fr-FR"/>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3.xml"/><Relationship Id="rId7" Type="http://schemas.openxmlformats.org/officeDocument/2006/relationships/image" Target="../media/image1.emf"/><Relationship Id="rId2" Type="http://schemas.openxmlformats.org/officeDocument/2006/relationships/tags" Target="../tags/tag12.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slideLayout" Target="../slideLayouts/slideLayout3.xml"/><Relationship Id="rId18" Type="http://schemas.openxmlformats.org/officeDocument/2006/relationships/slide" Target="slide9.xml"/><Relationship Id="rId3" Type="http://schemas.openxmlformats.org/officeDocument/2006/relationships/tags" Target="../tags/tag63.xml"/><Relationship Id="rId21" Type="http://schemas.openxmlformats.org/officeDocument/2006/relationships/slide" Target="slide17.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slide" Target="slide3.xml"/><Relationship Id="rId2" Type="http://schemas.openxmlformats.org/officeDocument/2006/relationships/tags" Target="../tags/tag62.xml"/><Relationship Id="rId16" Type="http://schemas.openxmlformats.org/officeDocument/2006/relationships/image" Target="../media/image5.emf"/><Relationship Id="rId20" Type="http://schemas.openxmlformats.org/officeDocument/2006/relationships/slide" Target="slide14.xml"/><Relationship Id="rId1" Type="http://schemas.openxmlformats.org/officeDocument/2006/relationships/vmlDrawing" Target="../drawings/vmlDrawing19.vml"/><Relationship Id="rId6" Type="http://schemas.openxmlformats.org/officeDocument/2006/relationships/tags" Target="../tags/tag66.xml"/><Relationship Id="rId11" Type="http://schemas.openxmlformats.org/officeDocument/2006/relationships/tags" Target="../tags/tag71.xml"/><Relationship Id="rId24" Type="http://schemas.openxmlformats.org/officeDocument/2006/relationships/slide" Target="slide41.xml"/><Relationship Id="rId5" Type="http://schemas.openxmlformats.org/officeDocument/2006/relationships/tags" Target="../tags/tag65.xml"/><Relationship Id="rId15" Type="http://schemas.openxmlformats.org/officeDocument/2006/relationships/oleObject" Target="../embeddings/oleObject19.bin"/><Relationship Id="rId23" Type="http://schemas.openxmlformats.org/officeDocument/2006/relationships/slide" Target="slide38.xml"/><Relationship Id="rId10" Type="http://schemas.openxmlformats.org/officeDocument/2006/relationships/tags" Target="../tags/tag70.xml"/><Relationship Id="rId19" Type="http://schemas.openxmlformats.org/officeDocument/2006/relationships/slide" Target="slide12.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notesSlide" Target="../notesSlides/notesSlide9.xml"/><Relationship Id="rId22" Type="http://schemas.openxmlformats.org/officeDocument/2006/relationships/slide" Target="slide26.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4.xml"/><Relationship Id="rId7" Type="http://schemas.openxmlformats.org/officeDocument/2006/relationships/image" Target="../media/image12.png"/><Relationship Id="rId2" Type="http://schemas.openxmlformats.org/officeDocument/2006/relationships/tags" Target="../tags/tag73.xml"/><Relationship Id="rId1" Type="http://schemas.openxmlformats.org/officeDocument/2006/relationships/vmlDrawing" Target="../drawings/vmlDrawing20.vml"/><Relationship Id="rId6" Type="http://schemas.openxmlformats.org/officeDocument/2006/relationships/image" Target="../media/image1.emf"/><Relationship Id="rId5" Type="http://schemas.openxmlformats.org/officeDocument/2006/relationships/oleObject" Target="../embeddings/oleObject20.bin"/><Relationship Id="rId10" Type="http://schemas.openxmlformats.org/officeDocument/2006/relationships/image" Target="../media/image15.png"/><Relationship Id="rId4" Type="http://schemas.openxmlformats.org/officeDocument/2006/relationships/notesSlide" Target="../notesSlides/notesSlide10.xml"/><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slideLayout" Target="../slideLayouts/slideLayout3.xml"/><Relationship Id="rId18" Type="http://schemas.openxmlformats.org/officeDocument/2006/relationships/slide" Target="slide9.xml"/><Relationship Id="rId3" Type="http://schemas.openxmlformats.org/officeDocument/2006/relationships/tags" Target="../tags/tag75.xml"/><Relationship Id="rId21" Type="http://schemas.openxmlformats.org/officeDocument/2006/relationships/slide" Target="slide17.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slide" Target="slide3.xml"/><Relationship Id="rId2" Type="http://schemas.openxmlformats.org/officeDocument/2006/relationships/tags" Target="../tags/tag74.xml"/><Relationship Id="rId16" Type="http://schemas.openxmlformats.org/officeDocument/2006/relationships/image" Target="../media/image5.emf"/><Relationship Id="rId20" Type="http://schemas.openxmlformats.org/officeDocument/2006/relationships/slide" Target="slide14.xml"/><Relationship Id="rId1" Type="http://schemas.openxmlformats.org/officeDocument/2006/relationships/vmlDrawing" Target="../drawings/vmlDrawing21.vml"/><Relationship Id="rId6" Type="http://schemas.openxmlformats.org/officeDocument/2006/relationships/tags" Target="../tags/tag78.xml"/><Relationship Id="rId11" Type="http://schemas.openxmlformats.org/officeDocument/2006/relationships/tags" Target="../tags/tag83.xml"/><Relationship Id="rId24" Type="http://schemas.openxmlformats.org/officeDocument/2006/relationships/slide" Target="slide41.xml"/><Relationship Id="rId5" Type="http://schemas.openxmlformats.org/officeDocument/2006/relationships/tags" Target="../tags/tag77.xml"/><Relationship Id="rId15" Type="http://schemas.openxmlformats.org/officeDocument/2006/relationships/oleObject" Target="../embeddings/oleObject21.bin"/><Relationship Id="rId23" Type="http://schemas.openxmlformats.org/officeDocument/2006/relationships/slide" Target="slide38.xml"/><Relationship Id="rId10" Type="http://schemas.openxmlformats.org/officeDocument/2006/relationships/tags" Target="../tags/tag82.xml"/><Relationship Id="rId19" Type="http://schemas.openxmlformats.org/officeDocument/2006/relationships/slide" Target="slide10.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notesSlide" Target="../notesSlides/notesSlide11.xml"/><Relationship Id="rId22" Type="http://schemas.openxmlformats.org/officeDocument/2006/relationships/slide" Target="slide2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85.xml"/><Relationship Id="rId1" Type="http://schemas.openxmlformats.org/officeDocument/2006/relationships/vmlDrawing" Target="../drawings/vmlDrawing22.vml"/><Relationship Id="rId6" Type="http://schemas.openxmlformats.org/officeDocument/2006/relationships/image" Target="../media/image16.jpg"/><Relationship Id="rId5" Type="http://schemas.openxmlformats.org/officeDocument/2006/relationships/image" Target="../media/image4.emf"/><Relationship Id="rId4" Type="http://schemas.openxmlformats.org/officeDocument/2006/relationships/oleObject" Target="../embeddings/oleObject22.bin"/></Relationships>
</file>

<file path=ppt/slides/_rels/slide14.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notesSlide" Target="../notesSlides/notesSlide12.xml"/><Relationship Id="rId18" Type="http://schemas.openxmlformats.org/officeDocument/2006/relationships/slide" Target="slide15.xml"/><Relationship Id="rId3" Type="http://schemas.openxmlformats.org/officeDocument/2006/relationships/tags" Target="../tags/tag87.xml"/><Relationship Id="rId21" Type="http://schemas.openxmlformats.org/officeDocument/2006/relationships/slide" Target="slide38.xml"/><Relationship Id="rId7" Type="http://schemas.openxmlformats.org/officeDocument/2006/relationships/tags" Target="../tags/tag91.xml"/><Relationship Id="rId12" Type="http://schemas.openxmlformats.org/officeDocument/2006/relationships/slideLayout" Target="../slideLayouts/slideLayout3.xml"/><Relationship Id="rId17" Type="http://schemas.openxmlformats.org/officeDocument/2006/relationships/slide" Target="slide9.xml"/><Relationship Id="rId2" Type="http://schemas.openxmlformats.org/officeDocument/2006/relationships/tags" Target="../tags/tag86.xml"/><Relationship Id="rId16" Type="http://schemas.openxmlformats.org/officeDocument/2006/relationships/slide" Target="slide3.xml"/><Relationship Id="rId20" Type="http://schemas.openxmlformats.org/officeDocument/2006/relationships/slide" Target="slide26.xml"/><Relationship Id="rId1" Type="http://schemas.openxmlformats.org/officeDocument/2006/relationships/vmlDrawing" Target="../drawings/vmlDrawing23.v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image" Target="../media/image5.emf"/><Relationship Id="rId10" Type="http://schemas.openxmlformats.org/officeDocument/2006/relationships/tags" Target="../tags/tag94.xml"/><Relationship Id="rId19" Type="http://schemas.openxmlformats.org/officeDocument/2006/relationships/slide" Target="slide17.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oleObject" Target="../embeddings/oleObject23.bin"/><Relationship Id="rId22" Type="http://schemas.openxmlformats.org/officeDocument/2006/relationships/slide" Target="slide41.xml"/></Relationships>
</file>

<file path=ppt/slides/_rels/slide15.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notesSlide" Target="../notesSlides/notesSlide13.xml"/><Relationship Id="rId18" Type="http://schemas.openxmlformats.org/officeDocument/2006/relationships/slide" Target="slide14.xml"/><Relationship Id="rId3" Type="http://schemas.openxmlformats.org/officeDocument/2006/relationships/tags" Target="../tags/tag97.xml"/><Relationship Id="rId21" Type="http://schemas.openxmlformats.org/officeDocument/2006/relationships/slide" Target="slide38.xml"/><Relationship Id="rId7" Type="http://schemas.openxmlformats.org/officeDocument/2006/relationships/tags" Target="../tags/tag101.xml"/><Relationship Id="rId12" Type="http://schemas.openxmlformats.org/officeDocument/2006/relationships/slideLayout" Target="../slideLayouts/slideLayout3.xml"/><Relationship Id="rId17" Type="http://schemas.openxmlformats.org/officeDocument/2006/relationships/slide" Target="slide9.xml"/><Relationship Id="rId2" Type="http://schemas.openxmlformats.org/officeDocument/2006/relationships/tags" Target="../tags/tag96.xml"/><Relationship Id="rId16" Type="http://schemas.openxmlformats.org/officeDocument/2006/relationships/slide" Target="slide3.xml"/><Relationship Id="rId20" Type="http://schemas.openxmlformats.org/officeDocument/2006/relationships/slide" Target="slide26.xml"/><Relationship Id="rId1" Type="http://schemas.openxmlformats.org/officeDocument/2006/relationships/vmlDrawing" Target="../drawings/vmlDrawing24.vml"/><Relationship Id="rId6" Type="http://schemas.openxmlformats.org/officeDocument/2006/relationships/tags" Target="../tags/tag100.xml"/><Relationship Id="rId11" Type="http://schemas.openxmlformats.org/officeDocument/2006/relationships/tags" Target="../tags/tag105.xml"/><Relationship Id="rId5" Type="http://schemas.openxmlformats.org/officeDocument/2006/relationships/tags" Target="../tags/tag99.xml"/><Relationship Id="rId15" Type="http://schemas.openxmlformats.org/officeDocument/2006/relationships/image" Target="../media/image5.emf"/><Relationship Id="rId10" Type="http://schemas.openxmlformats.org/officeDocument/2006/relationships/tags" Target="../tags/tag104.xml"/><Relationship Id="rId19" Type="http://schemas.openxmlformats.org/officeDocument/2006/relationships/slide" Target="slide17.xml"/><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oleObject" Target="../embeddings/oleObject24.bin"/><Relationship Id="rId22" Type="http://schemas.openxmlformats.org/officeDocument/2006/relationships/slide" Target="slide4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06.xml"/><Relationship Id="rId1" Type="http://schemas.openxmlformats.org/officeDocument/2006/relationships/vmlDrawing" Target="../drawings/vmlDrawing25.vml"/><Relationship Id="rId6" Type="http://schemas.openxmlformats.org/officeDocument/2006/relationships/image" Target="../media/image17.png"/><Relationship Id="rId5" Type="http://schemas.openxmlformats.org/officeDocument/2006/relationships/image" Target="../media/image4.emf"/><Relationship Id="rId4" Type="http://schemas.openxmlformats.org/officeDocument/2006/relationships/oleObject" Target="../embeddings/oleObject25.bin"/></Relationships>
</file>

<file path=ppt/slides/_rels/slide17.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slide" Target="slide3.xml"/><Relationship Id="rId26" Type="http://schemas.openxmlformats.org/officeDocument/2006/relationships/slide" Target="slide41.xml"/><Relationship Id="rId3" Type="http://schemas.openxmlformats.org/officeDocument/2006/relationships/tags" Target="../tags/tag108.xml"/><Relationship Id="rId21" Type="http://schemas.openxmlformats.org/officeDocument/2006/relationships/slide" Target="slide18.xml"/><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image" Target="../media/image5.emf"/><Relationship Id="rId25" Type="http://schemas.openxmlformats.org/officeDocument/2006/relationships/slide" Target="slide38.xml"/><Relationship Id="rId2" Type="http://schemas.openxmlformats.org/officeDocument/2006/relationships/tags" Target="../tags/tag107.xml"/><Relationship Id="rId16" Type="http://schemas.openxmlformats.org/officeDocument/2006/relationships/oleObject" Target="../embeddings/oleObject26.bin"/><Relationship Id="rId20" Type="http://schemas.openxmlformats.org/officeDocument/2006/relationships/slide" Target="slide14.xml"/><Relationship Id="rId1" Type="http://schemas.openxmlformats.org/officeDocument/2006/relationships/vmlDrawing" Target="../drawings/vmlDrawing26.v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slide" Target="slide26.xml"/><Relationship Id="rId5" Type="http://schemas.openxmlformats.org/officeDocument/2006/relationships/tags" Target="../tags/tag110.xml"/><Relationship Id="rId15" Type="http://schemas.openxmlformats.org/officeDocument/2006/relationships/notesSlide" Target="../notesSlides/notesSlide14.xml"/><Relationship Id="rId23" Type="http://schemas.openxmlformats.org/officeDocument/2006/relationships/slide" Target="slide23.xml"/><Relationship Id="rId10" Type="http://schemas.openxmlformats.org/officeDocument/2006/relationships/tags" Target="../tags/tag115.xml"/><Relationship Id="rId19" Type="http://schemas.openxmlformats.org/officeDocument/2006/relationships/slide" Target="slide9.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slideLayout" Target="../slideLayouts/slideLayout3.xml"/><Relationship Id="rId22" Type="http://schemas.openxmlformats.org/officeDocument/2006/relationships/slide" Target="slide21.xml"/></Relationships>
</file>

<file path=ppt/slides/_rels/slide18.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tags" Target="../tags/tag130.xml"/><Relationship Id="rId18" Type="http://schemas.openxmlformats.org/officeDocument/2006/relationships/slide" Target="slide3.xml"/><Relationship Id="rId26" Type="http://schemas.openxmlformats.org/officeDocument/2006/relationships/slide" Target="slide41.xml"/><Relationship Id="rId3" Type="http://schemas.openxmlformats.org/officeDocument/2006/relationships/tags" Target="../tags/tag120.xml"/><Relationship Id="rId21" Type="http://schemas.openxmlformats.org/officeDocument/2006/relationships/slide" Target="slide17.xml"/><Relationship Id="rId7" Type="http://schemas.openxmlformats.org/officeDocument/2006/relationships/tags" Target="../tags/tag124.xml"/><Relationship Id="rId12" Type="http://schemas.openxmlformats.org/officeDocument/2006/relationships/tags" Target="../tags/tag129.xml"/><Relationship Id="rId17" Type="http://schemas.openxmlformats.org/officeDocument/2006/relationships/image" Target="../media/image5.emf"/><Relationship Id="rId25" Type="http://schemas.openxmlformats.org/officeDocument/2006/relationships/slide" Target="slide38.xml"/><Relationship Id="rId2" Type="http://schemas.openxmlformats.org/officeDocument/2006/relationships/tags" Target="../tags/tag119.xml"/><Relationship Id="rId16" Type="http://schemas.openxmlformats.org/officeDocument/2006/relationships/oleObject" Target="../embeddings/oleObject27.bin"/><Relationship Id="rId20" Type="http://schemas.openxmlformats.org/officeDocument/2006/relationships/slide" Target="slide14.xml"/><Relationship Id="rId1" Type="http://schemas.openxmlformats.org/officeDocument/2006/relationships/vmlDrawing" Target="../drawings/vmlDrawing27.vml"/><Relationship Id="rId6" Type="http://schemas.openxmlformats.org/officeDocument/2006/relationships/tags" Target="../tags/tag123.xml"/><Relationship Id="rId11" Type="http://schemas.openxmlformats.org/officeDocument/2006/relationships/tags" Target="../tags/tag128.xml"/><Relationship Id="rId24" Type="http://schemas.openxmlformats.org/officeDocument/2006/relationships/slide" Target="slide26.xml"/><Relationship Id="rId5" Type="http://schemas.openxmlformats.org/officeDocument/2006/relationships/tags" Target="../tags/tag122.xml"/><Relationship Id="rId15" Type="http://schemas.openxmlformats.org/officeDocument/2006/relationships/notesSlide" Target="../notesSlides/notesSlide15.xml"/><Relationship Id="rId23" Type="http://schemas.openxmlformats.org/officeDocument/2006/relationships/slide" Target="slide23.xml"/><Relationship Id="rId10" Type="http://schemas.openxmlformats.org/officeDocument/2006/relationships/tags" Target="../tags/tag127.xml"/><Relationship Id="rId19" Type="http://schemas.openxmlformats.org/officeDocument/2006/relationships/slide" Target="slide9.xml"/><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slideLayout" Target="../slideLayouts/slideLayout3.xml"/><Relationship Id="rId22" Type="http://schemas.openxmlformats.org/officeDocument/2006/relationships/slide" Target="slide21.xml"/></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slideLayout" Target="../slideLayouts/slideLayout4.xml"/><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tags" Target="../tags/tag131.xml"/><Relationship Id="rId1" Type="http://schemas.openxmlformats.org/officeDocument/2006/relationships/vmlDrawing" Target="../drawings/vmlDrawing28.vml"/><Relationship Id="rId6" Type="http://schemas.openxmlformats.org/officeDocument/2006/relationships/image" Target="../media/image1.emf"/><Relationship Id="rId11" Type="http://schemas.openxmlformats.org/officeDocument/2006/relationships/image" Target="../media/image22.png"/><Relationship Id="rId5" Type="http://schemas.openxmlformats.org/officeDocument/2006/relationships/oleObject" Target="../embeddings/oleObject28.bin"/><Relationship Id="rId10" Type="http://schemas.openxmlformats.org/officeDocument/2006/relationships/image" Target="../media/image21.png"/><Relationship Id="rId4" Type="http://schemas.openxmlformats.org/officeDocument/2006/relationships/notesSlide" Target="../notesSlides/notesSlide16.xml"/><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4.xml"/><Relationship Id="rId1" Type="http://schemas.openxmlformats.org/officeDocument/2006/relationships/vmlDrawing" Target="../drawings/vmlDrawing11.vml"/><Relationship Id="rId5" Type="http://schemas.openxmlformats.org/officeDocument/2006/relationships/image" Target="../media/image4.emf"/><Relationship Id="rId4" Type="http://schemas.openxmlformats.org/officeDocument/2006/relationships/oleObject" Target="../embeddings/oleObject11.bin"/></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4.xml"/><Relationship Id="rId7" Type="http://schemas.openxmlformats.org/officeDocument/2006/relationships/image" Target="../media/image25.png"/><Relationship Id="rId2" Type="http://schemas.openxmlformats.org/officeDocument/2006/relationships/tags" Target="../tags/tag132.xml"/><Relationship Id="rId1" Type="http://schemas.openxmlformats.org/officeDocument/2006/relationships/vmlDrawing" Target="../drawings/vmlDrawing29.vml"/><Relationship Id="rId6" Type="http://schemas.openxmlformats.org/officeDocument/2006/relationships/image" Target="../media/image1.emf"/><Relationship Id="rId5" Type="http://schemas.openxmlformats.org/officeDocument/2006/relationships/oleObject" Target="../embeddings/oleObject29.bin"/><Relationship Id="rId4" Type="http://schemas.openxmlformats.org/officeDocument/2006/relationships/notesSlide" Target="../notesSlides/notesSlide17.xml"/><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tags" Target="../tags/tag144.xml"/><Relationship Id="rId18" Type="http://schemas.openxmlformats.org/officeDocument/2006/relationships/slide" Target="slide3.xml"/><Relationship Id="rId26" Type="http://schemas.openxmlformats.org/officeDocument/2006/relationships/slide" Target="slide41.xml"/><Relationship Id="rId3" Type="http://schemas.openxmlformats.org/officeDocument/2006/relationships/tags" Target="../tags/tag134.xml"/><Relationship Id="rId21" Type="http://schemas.openxmlformats.org/officeDocument/2006/relationships/slide" Target="slide17.xml"/><Relationship Id="rId7" Type="http://schemas.openxmlformats.org/officeDocument/2006/relationships/tags" Target="../tags/tag138.xml"/><Relationship Id="rId12" Type="http://schemas.openxmlformats.org/officeDocument/2006/relationships/tags" Target="../tags/tag143.xml"/><Relationship Id="rId17" Type="http://schemas.openxmlformats.org/officeDocument/2006/relationships/image" Target="../media/image5.emf"/><Relationship Id="rId25" Type="http://schemas.openxmlformats.org/officeDocument/2006/relationships/slide" Target="slide38.xml"/><Relationship Id="rId2" Type="http://schemas.openxmlformats.org/officeDocument/2006/relationships/tags" Target="../tags/tag133.xml"/><Relationship Id="rId16" Type="http://schemas.openxmlformats.org/officeDocument/2006/relationships/oleObject" Target="../embeddings/oleObject30.bin"/><Relationship Id="rId20" Type="http://schemas.openxmlformats.org/officeDocument/2006/relationships/slide" Target="slide14.xml"/><Relationship Id="rId1" Type="http://schemas.openxmlformats.org/officeDocument/2006/relationships/vmlDrawing" Target="../drawings/vmlDrawing30.vml"/><Relationship Id="rId6" Type="http://schemas.openxmlformats.org/officeDocument/2006/relationships/tags" Target="../tags/tag137.xml"/><Relationship Id="rId11" Type="http://schemas.openxmlformats.org/officeDocument/2006/relationships/tags" Target="../tags/tag142.xml"/><Relationship Id="rId24" Type="http://schemas.openxmlformats.org/officeDocument/2006/relationships/slide" Target="slide26.xml"/><Relationship Id="rId5" Type="http://schemas.openxmlformats.org/officeDocument/2006/relationships/tags" Target="../tags/tag136.xml"/><Relationship Id="rId15" Type="http://schemas.openxmlformats.org/officeDocument/2006/relationships/notesSlide" Target="../notesSlides/notesSlide18.xml"/><Relationship Id="rId23" Type="http://schemas.openxmlformats.org/officeDocument/2006/relationships/slide" Target="slide23.xml"/><Relationship Id="rId10" Type="http://schemas.openxmlformats.org/officeDocument/2006/relationships/tags" Target="../tags/tag141.xml"/><Relationship Id="rId19" Type="http://schemas.openxmlformats.org/officeDocument/2006/relationships/slide" Target="slide9.xml"/><Relationship Id="rId4" Type="http://schemas.openxmlformats.org/officeDocument/2006/relationships/tags" Target="../tags/tag135.xml"/><Relationship Id="rId9" Type="http://schemas.openxmlformats.org/officeDocument/2006/relationships/tags" Target="../tags/tag140.xml"/><Relationship Id="rId14" Type="http://schemas.openxmlformats.org/officeDocument/2006/relationships/slideLayout" Target="../slideLayouts/slideLayout3.xml"/><Relationship Id="rId22" Type="http://schemas.openxmlformats.org/officeDocument/2006/relationships/slide" Target="slide18.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6.xml"/><Relationship Id="rId7" Type="http://schemas.openxmlformats.org/officeDocument/2006/relationships/image" Target="../media/image29.png"/><Relationship Id="rId2" Type="http://schemas.openxmlformats.org/officeDocument/2006/relationships/tags" Target="../tags/tag145.xml"/><Relationship Id="rId1" Type="http://schemas.openxmlformats.org/officeDocument/2006/relationships/vmlDrawing" Target="../drawings/vmlDrawing31.v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4.emf"/><Relationship Id="rId10" Type="http://schemas.openxmlformats.org/officeDocument/2006/relationships/image" Target="../media/image32.png"/><Relationship Id="rId4" Type="http://schemas.openxmlformats.org/officeDocument/2006/relationships/oleObject" Target="../embeddings/oleObject31.bin"/><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tags" Target="../tags/tag157.xml"/><Relationship Id="rId18" Type="http://schemas.openxmlformats.org/officeDocument/2006/relationships/slide" Target="slide3.xml"/><Relationship Id="rId26" Type="http://schemas.openxmlformats.org/officeDocument/2006/relationships/slide" Target="slide41.xml"/><Relationship Id="rId3" Type="http://schemas.openxmlformats.org/officeDocument/2006/relationships/tags" Target="../tags/tag147.xml"/><Relationship Id="rId21" Type="http://schemas.openxmlformats.org/officeDocument/2006/relationships/slide" Target="slide17.xml"/><Relationship Id="rId7" Type="http://schemas.openxmlformats.org/officeDocument/2006/relationships/tags" Target="../tags/tag151.xml"/><Relationship Id="rId12" Type="http://schemas.openxmlformats.org/officeDocument/2006/relationships/tags" Target="../tags/tag156.xml"/><Relationship Id="rId17" Type="http://schemas.openxmlformats.org/officeDocument/2006/relationships/image" Target="../media/image5.emf"/><Relationship Id="rId25" Type="http://schemas.openxmlformats.org/officeDocument/2006/relationships/slide" Target="slide38.xml"/><Relationship Id="rId2" Type="http://schemas.openxmlformats.org/officeDocument/2006/relationships/tags" Target="../tags/tag146.xml"/><Relationship Id="rId16" Type="http://schemas.openxmlformats.org/officeDocument/2006/relationships/oleObject" Target="../embeddings/oleObject32.bin"/><Relationship Id="rId20" Type="http://schemas.openxmlformats.org/officeDocument/2006/relationships/slide" Target="slide14.xml"/><Relationship Id="rId1" Type="http://schemas.openxmlformats.org/officeDocument/2006/relationships/vmlDrawing" Target="../drawings/vmlDrawing32.vml"/><Relationship Id="rId6" Type="http://schemas.openxmlformats.org/officeDocument/2006/relationships/tags" Target="../tags/tag150.xml"/><Relationship Id="rId11" Type="http://schemas.openxmlformats.org/officeDocument/2006/relationships/tags" Target="../tags/tag155.xml"/><Relationship Id="rId24" Type="http://schemas.openxmlformats.org/officeDocument/2006/relationships/slide" Target="slide26.xml"/><Relationship Id="rId5" Type="http://schemas.openxmlformats.org/officeDocument/2006/relationships/tags" Target="../tags/tag149.xml"/><Relationship Id="rId15" Type="http://schemas.openxmlformats.org/officeDocument/2006/relationships/notesSlide" Target="../notesSlides/notesSlide19.xml"/><Relationship Id="rId23" Type="http://schemas.openxmlformats.org/officeDocument/2006/relationships/slide" Target="slide21.xml"/><Relationship Id="rId10" Type="http://schemas.openxmlformats.org/officeDocument/2006/relationships/tags" Target="../tags/tag154.xml"/><Relationship Id="rId19" Type="http://schemas.openxmlformats.org/officeDocument/2006/relationships/slide" Target="slide9.xml"/><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slideLayout" Target="../slideLayouts/slideLayout3.xml"/><Relationship Id="rId22" Type="http://schemas.openxmlformats.org/officeDocument/2006/relationships/slide" Target="slide1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58.xml"/><Relationship Id="rId1" Type="http://schemas.openxmlformats.org/officeDocument/2006/relationships/vmlDrawing" Target="../drawings/vmlDrawing33.vml"/><Relationship Id="rId6" Type="http://schemas.openxmlformats.org/officeDocument/2006/relationships/image" Target="../media/image34.png"/><Relationship Id="rId5" Type="http://schemas.openxmlformats.org/officeDocument/2006/relationships/image" Target="../media/image4.emf"/><Relationship Id="rId4" Type="http://schemas.openxmlformats.org/officeDocument/2006/relationships/oleObject" Target="../embeddings/oleObject33.bin"/></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6.xml"/><Relationship Id="rId7" Type="http://schemas.openxmlformats.org/officeDocument/2006/relationships/image" Target="../media/image36.png"/><Relationship Id="rId2" Type="http://schemas.openxmlformats.org/officeDocument/2006/relationships/tags" Target="../tags/tag159.xml"/><Relationship Id="rId1" Type="http://schemas.openxmlformats.org/officeDocument/2006/relationships/vmlDrawing" Target="../drawings/vmlDrawing34.vml"/><Relationship Id="rId6" Type="http://schemas.openxmlformats.org/officeDocument/2006/relationships/image" Target="../media/image35.png"/><Relationship Id="rId5" Type="http://schemas.openxmlformats.org/officeDocument/2006/relationships/image" Target="../media/image4.emf"/><Relationship Id="rId4" Type="http://schemas.openxmlformats.org/officeDocument/2006/relationships/oleObject" Target="../embeddings/oleObject34.bin"/></Relationships>
</file>

<file path=ppt/slides/_rels/slide26.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oleObject" Target="../embeddings/oleObject35.bin"/><Relationship Id="rId18" Type="http://schemas.openxmlformats.org/officeDocument/2006/relationships/slide" Target="slide17.xml"/><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notesSlide" Target="../notesSlides/notesSlide20.xml"/><Relationship Id="rId17" Type="http://schemas.openxmlformats.org/officeDocument/2006/relationships/slide" Target="slide14.xml"/><Relationship Id="rId2" Type="http://schemas.openxmlformats.org/officeDocument/2006/relationships/tags" Target="../tags/tag160.xml"/><Relationship Id="rId16" Type="http://schemas.openxmlformats.org/officeDocument/2006/relationships/slide" Target="slide9.xml"/><Relationship Id="rId20" Type="http://schemas.openxmlformats.org/officeDocument/2006/relationships/slide" Target="slide41.xml"/><Relationship Id="rId1" Type="http://schemas.openxmlformats.org/officeDocument/2006/relationships/vmlDrawing" Target="../drawings/vmlDrawing35.vml"/><Relationship Id="rId6" Type="http://schemas.openxmlformats.org/officeDocument/2006/relationships/tags" Target="../tags/tag164.xml"/><Relationship Id="rId11" Type="http://schemas.openxmlformats.org/officeDocument/2006/relationships/slideLayout" Target="../slideLayouts/slideLayout3.xml"/><Relationship Id="rId5" Type="http://schemas.openxmlformats.org/officeDocument/2006/relationships/tags" Target="../tags/tag163.xml"/><Relationship Id="rId15" Type="http://schemas.openxmlformats.org/officeDocument/2006/relationships/slide" Target="slide3.xml"/><Relationship Id="rId10" Type="http://schemas.openxmlformats.org/officeDocument/2006/relationships/tags" Target="../tags/tag168.xml"/><Relationship Id="rId19" Type="http://schemas.openxmlformats.org/officeDocument/2006/relationships/slide" Target="slide38.xml"/><Relationship Id="rId4" Type="http://schemas.openxmlformats.org/officeDocument/2006/relationships/tags" Target="../tags/tag162.xml"/><Relationship Id="rId9" Type="http://schemas.openxmlformats.org/officeDocument/2006/relationships/tags" Target="../tags/tag167.xml"/><Relationship Id="rId14" Type="http://schemas.openxmlformats.org/officeDocument/2006/relationships/image" Target="../media/image5.em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9.xml"/><Relationship Id="rId1" Type="http://schemas.openxmlformats.org/officeDocument/2006/relationships/vmlDrawing" Target="../drawings/vmlDrawing36.vml"/><Relationship Id="rId5" Type="http://schemas.openxmlformats.org/officeDocument/2006/relationships/image" Target="../media/image4.emf"/><Relationship Id="rId4" Type="http://schemas.openxmlformats.org/officeDocument/2006/relationships/oleObject" Target="../embeddings/oleObject36.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0.xml"/><Relationship Id="rId1" Type="http://schemas.openxmlformats.org/officeDocument/2006/relationships/vmlDrawing" Target="../drawings/vmlDrawing37.vml"/><Relationship Id="rId5" Type="http://schemas.openxmlformats.org/officeDocument/2006/relationships/image" Target="../media/image4.emf"/><Relationship Id="rId4" Type="http://schemas.openxmlformats.org/officeDocument/2006/relationships/oleObject" Target="../embeddings/oleObject37.bin"/></Relationships>
</file>

<file path=ppt/slides/_rels/slide3.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slideLayout" Target="../slideLayouts/slideLayout3.xml"/><Relationship Id="rId18" Type="http://schemas.openxmlformats.org/officeDocument/2006/relationships/slide" Target="slide7.xml"/><Relationship Id="rId3" Type="http://schemas.openxmlformats.org/officeDocument/2006/relationships/tags" Target="../tags/tag16.xml"/><Relationship Id="rId21" Type="http://schemas.openxmlformats.org/officeDocument/2006/relationships/slide" Target="slide17.xml"/><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slide" Target="slide4.xml"/><Relationship Id="rId2" Type="http://schemas.openxmlformats.org/officeDocument/2006/relationships/tags" Target="../tags/tag15.xml"/><Relationship Id="rId16" Type="http://schemas.openxmlformats.org/officeDocument/2006/relationships/image" Target="../media/image5.emf"/><Relationship Id="rId20" Type="http://schemas.openxmlformats.org/officeDocument/2006/relationships/slide" Target="slide14.xml"/><Relationship Id="rId1" Type="http://schemas.openxmlformats.org/officeDocument/2006/relationships/vmlDrawing" Target="../drawings/vmlDrawing12.v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slide" Target="slide41.xml"/><Relationship Id="rId5" Type="http://schemas.openxmlformats.org/officeDocument/2006/relationships/tags" Target="../tags/tag18.xml"/><Relationship Id="rId15" Type="http://schemas.openxmlformats.org/officeDocument/2006/relationships/oleObject" Target="../embeddings/oleObject12.bin"/><Relationship Id="rId23" Type="http://schemas.openxmlformats.org/officeDocument/2006/relationships/slide" Target="slide38.xml"/><Relationship Id="rId10" Type="http://schemas.openxmlformats.org/officeDocument/2006/relationships/tags" Target="../tags/tag23.xml"/><Relationship Id="rId19" Type="http://schemas.openxmlformats.org/officeDocument/2006/relationships/slide" Target="slide9.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notesSlide" Target="../notesSlides/notesSlide2.xml"/><Relationship Id="rId22" Type="http://schemas.openxmlformats.org/officeDocument/2006/relationships/slide" Target="slide26.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1.xml"/><Relationship Id="rId1" Type="http://schemas.openxmlformats.org/officeDocument/2006/relationships/vmlDrawing" Target="../drawings/vmlDrawing38.vml"/><Relationship Id="rId6" Type="http://schemas.openxmlformats.org/officeDocument/2006/relationships/image" Target="../media/image40.png"/><Relationship Id="rId5" Type="http://schemas.openxmlformats.org/officeDocument/2006/relationships/image" Target="../media/image4.emf"/><Relationship Id="rId4" Type="http://schemas.openxmlformats.org/officeDocument/2006/relationships/oleObject" Target="../embeddings/oleObject38.bin"/></Relationships>
</file>

<file path=ppt/slides/_rels/slide33.xml.rels><?xml version="1.0" encoding="UTF-8" standalone="yes"?>
<Relationships xmlns="http://schemas.openxmlformats.org/package/2006/relationships"><Relationship Id="rId26" Type="http://schemas.openxmlformats.org/officeDocument/2006/relationships/tags" Target="../tags/tag196.xml"/><Relationship Id="rId117" Type="http://schemas.openxmlformats.org/officeDocument/2006/relationships/tags" Target="../tags/tag287.xml"/><Relationship Id="rId21" Type="http://schemas.openxmlformats.org/officeDocument/2006/relationships/tags" Target="../tags/tag191.xml"/><Relationship Id="rId42" Type="http://schemas.openxmlformats.org/officeDocument/2006/relationships/tags" Target="../tags/tag212.xml"/><Relationship Id="rId47" Type="http://schemas.openxmlformats.org/officeDocument/2006/relationships/tags" Target="../tags/tag217.xml"/><Relationship Id="rId63" Type="http://schemas.openxmlformats.org/officeDocument/2006/relationships/tags" Target="../tags/tag233.xml"/><Relationship Id="rId68" Type="http://schemas.openxmlformats.org/officeDocument/2006/relationships/tags" Target="../tags/tag238.xml"/><Relationship Id="rId84" Type="http://schemas.openxmlformats.org/officeDocument/2006/relationships/tags" Target="../tags/tag254.xml"/><Relationship Id="rId89" Type="http://schemas.openxmlformats.org/officeDocument/2006/relationships/tags" Target="../tags/tag259.xml"/><Relationship Id="rId112" Type="http://schemas.openxmlformats.org/officeDocument/2006/relationships/tags" Target="../tags/tag282.xml"/><Relationship Id="rId133" Type="http://schemas.openxmlformats.org/officeDocument/2006/relationships/tags" Target="../tags/tag303.xml"/><Relationship Id="rId138" Type="http://schemas.openxmlformats.org/officeDocument/2006/relationships/tags" Target="../tags/tag308.xml"/><Relationship Id="rId154" Type="http://schemas.openxmlformats.org/officeDocument/2006/relationships/image" Target="../media/image42.emf"/><Relationship Id="rId16" Type="http://schemas.openxmlformats.org/officeDocument/2006/relationships/tags" Target="../tags/tag186.xml"/><Relationship Id="rId107" Type="http://schemas.openxmlformats.org/officeDocument/2006/relationships/tags" Target="../tags/tag277.xml"/><Relationship Id="rId11" Type="http://schemas.openxmlformats.org/officeDocument/2006/relationships/tags" Target="../tags/tag181.xml"/><Relationship Id="rId32" Type="http://schemas.openxmlformats.org/officeDocument/2006/relationships/tags" Target="../tags/tag202.xml"/><Relationship Id="rId37" Type="http://schemas.openxmlformats.org/officeDocument/2006/relationships/tags" Target="../tags/tag207.xml"/><Relationship Id="rId53" Type="http://schemas.openxmlformats.org/officeDocument/2006/relationships/tags" Target="../tags/tag223.xml"/><Relationship Id="rId58" Type="http://schemas.openxmlformats.org/officeDocument/2006/relationships/tags" Target="../tags/tag228.xml"/><Relationship Id="rId74" Type="http://schemas.openxmlformats.org/officeDocument/2006/relationships/tags" Target="../tags/tag244.xml"/><Relationship Id="rId79" Type="http://schemas.openxmlformats.org/officeDocument/2006/relationships/tags" Target="../tags/tag249.xml"/><Relationship Id="rId102" Type="http://schemas.openxmlformats.org/officeDocument/2006/relationships/tags" Target="../tags/tag272.xml"/><Relationship Id="rId123" Type="http://schemas.openxmlformats.org/officeDocument/2006/relationships/tags" Target="../tags/tag293.xml"/><Relationship Id="rId128" Type="http://schemas.openxmlformats.org/officeDocument/2006/relationships/tags" Target="../tags/tag298.xml"/><Relationship Id="rId144" Type="http://schemas.openxmlformats.org/officeDocument/2006/relationships/tags" Target="../tags/tag314.xml"/><Relationship Id="rId149" Type="http://schemas.openxmlformats.org/officeDocument/2006/relationships/oleObject" Target="../embeddings/oleObject39.bin"/><Relationship Id="rId5" Type="http://schemas.openxmlformats.org/officeDocument/2006/relationships/tags" Target="../tags/tag175.xml"/><Relationship Id="rId90" Type="http://schemas.openxmlformats.org/officeDocument/2006/relationships/tags" Target="../tags/tag260.xml"/><Relationship Id="rId95" Type="http://schemas.openxmlformats.org/officeDocument/2006/relationships/tags" Target="../tags/tag265.xml"/><Relationship Id="rId22" Type="http://schemas.openxmlformats.org/officeDocument/2006/relationships/tags" Target="../tags/tag192.xml"/><Relationship Id="rId27" Type="http://schemas.openxmlformats.org/officeDocument/2006/relationships/tags" Target="../tags/tag197.xml"/><Relationship Id="rId43" Type="http://schemas.openxmlformats.org/officeDocument/2006/relationships/tags" Target="../tags/tag213.xml"/><Relationship Id="rId48" Type="http://schemas.openxmlformats.org/officeDocument/2006/relationships/tags" Target="../tags/tag218.xml"/><Relationship Id="rId64" Type="http://schemas.openxmlformats.org/officeDocument/2006/relationships/tags" Target="../tags/tag234.xml"/><Relationship Id="rId69" Type="http://schemas.openxmlformats.org/officeDocument/2006/relationships/tags" Target="../tags/tag239.xml"/><Relationship Id="rId113" Type="http://schemas.openxmlformats.org/officeDocument/2006/relationships/tags" Target="../tags/tag283.xml"/><Relationship Id="rId118" Type="http://schemas.openxmlformats.org/officeDocument/2006/relationships/tags" Target="../tags/tag288.xml"/><Relationship Id="rId134" Type="http://schemas.openxmlformats.org/officeDocument/2006/relationships/tags" Target="../tags/tag304.xml"/><Relationship Id="rId139" Type="http://schemas.openxmlformats.org/officeDocument/2006/relationships/tags" Target="../tags/tag309.xml"/><Relationship Id="rId80" Type="http://schemas.openxmlformats.org/officeDocument/2006/relationships/tags" Target="../tags/tag250.xml"/><Relationship Id="rId85" Type="http://schemas.openxmlformats.org/officeDocument/2006/relationships/tags" Target="../tags/tag255.xml"/><Relationship Id="rId150" Type="http://schemas.openxmlformats.org/officeDocument/2006/relationships/image" Target="../media/image1.emf"/><Relationship Id="rId155" Type="http://schemas.openxmlformats.org/officeDocument/2006/relationships/oleObject" Target="../embeddings/oleObject42.bin"/><Relationship Id="rId12" Type="http://schemas.openxmlformats.org/officeDocument/2006/relationships/tags" Target="../tags/tag182.xml"/><Relationship Id="rId17" Type="http://schemas.openxmlformats.org/officeDocument/2006/relationships/tags" Target="../tags/tag187.xml"/><Relationship Id="rId33" Type="http://schemas.openxmlformats.org/officeDocument/2006/relationships/tags" Target="../tags/tag203.xml"/><Relationship Id="rId38" Type="http://schemas.openxmlformats.org/officeDocument/2006/relationships/tags" Target="../tags/tag208.xml"/><Relationship Id="rId59" Type="http://schemas.openxmlformats.org/officeDocument/2006/relationships/tags" Target="../tags/tag229.xml"/><Relationship Id="rId103" Type="http://schemas.openxmlformats.org/officeDocument/2006/relationships/tags" Target="../tags/tag273.xml"/><Relationship Id="rId108" Type="http://schemas.openxmlformats.org/officeDocument/2006/relationships/tags" Target="../tags/tag278.xml"/><Relationship Id="rId124" Type="http://schemas.openxmlformats.org/officeDocument/2006/relationships/tags" Target="../tags/tag294.xml"/><Relationship Id="rId129" Type="http://schemas.openxmlformats.org/officeDocument/2006/relationships/tags" Target="../tags/tag299.xml"/><Relationship Id="rId20" Type="http://schemas.openxmlformats.org/officeDocument/2006/relationships/tags" Target="../tags/tag190.xml"/><Relationship Id="rId41" Type="http://schemas.openxmlformats.org/officeDocument/2006/relationships/tags" Target="../tags/tag211.xml"/><Relationship Id="rId54" Type="http://schemas.openxmlformats.org/officeDocument/2006/relationships/tags" Target="../tags/tag224.xml"/><Relationship Id="rId62" Type="http://schemas.openxmlformats.org/officeDocument/2006/relationships/tags" Target="../tags/tag232.xml"/><Relationship Id="rId70" Type="http://schemas.openxmlformats.org/officeDocument/2006/relationships/tags" Target="../tags/tag240.xml"/><Relationship Id="rId75" Type="http://schemas.openxmlformats.org/officeDocument/2006/relationships/tags" Target="../tags/tag245.xml"/><Relationship Id="rId83" Type="http://schemas.openxmlformats.org/officeDocument/2006/relationships/tags" Target="../tags/tag253.xml"/><Relationship Id="rId88" Type="http://schemas.openxmlformats.org/officeDocument/2006/relationships/tags" Target="../tags/tag258.xml"/><Relationship Id="rId91" Type="http://schemas.openxmlformats.org/officeDocument/2006/relationships/tags" Target="../tags/tag261.xml"/><Relationship Id="rId96" Type="http://schemas.openxmlformats.org/officeDocument/2006/relationships/tags" Target="../tags/tag266.xml"/><Relationship Id="rId111" Type="http://schemas.openxmlformats.org/officeDocument/2006/relationships/tags" Target="../tags/tag281.xml"/><Relationship Id="rId132" Type="http://schemas.openxmlformats.org/officeDocument/2006/relationships/tags" Target="../tags/tag302.xml"/><Relationship Id="rId140" Type="http://schemas.openxmlformats.org/officeDocument/2006/relationships/tags" Target="../tags/tag310.xml"/><Relationship Id="rId145" Type="http://schemas.openxmlformats.org/officeDocument/2006/relationships/tags" Target="../tags/tag315.xml"/><Relationship Id="rId153" Type="http://schemas.openxmlformats.org/officeDocument/2006/relationships/oleObject" Target="../embeddings/oleObject41.bin"/><Relationship Id="rId1" Type="http://schemas.openxmlformats.org/officeDocument/2006/relationships/vmlDrawing" Target="../drawings/vmlDrawing39.vml"/><Relationship Id="rId6" Type="http://schemas.openxmlformats.org/officeDocument/2006/relationships/tags" Target="../tags/tag176.xml"/><Relationship Id="rId15" Type="http://schemas.openxmlformats.org/officeDocument/2006/relationships/tags" Target="../tags/tag185.xml"/><Relationship Id="rId23" Type="http://schemas.openxmlformats.org/officeDocument/2006/relationships/tags" Target="../tags/tag193.xml"/><Relationship Id="rId28" Type="http://schemas.openxmlformats.org/officeDocument/2006/relationships/tags" Target="../tags/tag198.xml"/><Relationship Id="rId36" Type="http://schemas.openxmlformats.org/officeDocument/2006/relationships/tags" Target="../tags/tag206.xml"/><Relationship Id="rId49" Type="http://schemas.openxmlformats.org/officeDocument/2006/relationships/tags" Target="../tags/tag219.xml"/><Relationship Id="rId57" Type="http://schemas.openxmlformats.org/officeDocument/2006/relationships/tags" Target="../tags/tag227.xml"/><Relationship Id="rId106" Type="http://schemas.openxmlformats.org/officeDocument/2006/relationships/tags" Target="../tags/tag276.xml"/><Relationship Id="rId114" Type="http://schemas.openxmlformats.org/officeDocument/2006/relationships/tags" Target="../tags/tag284.xml"/><Relationship Id="rId119" Type="http://schemas.openxmlformats.org/officeDocument/2006/relationships/tags" Target="../tags/tag289.xml"/><Relationship Id="rId127" Type="http://schemas.openxmlformats.org/officeDocument/2006/relationships/tags" Target="../tags/tag297.xml"/><Relationship Id="rId10" Type="http://schemas.openxmlformats.org/officeDocument/2006/relationships/tags" Target="../tags/tag180.xml"/><Relationship Id="rId31" Type="http://schemas.openxmlformats.org/officeDocument/2006/relationships/tags" Target="../tags/tag201.xml"/><Relationship Id="rId44" Type="http://schemas.openxmlformats.org/officeDocument/2006/relationships/tags" Target="../tags/tag214.xml"/><Relationship Id="rId52" Type="http://schemas.openxmlformats.org/officeDocument/2006/relationships/tags" Target="../tags/tag222.xml"/><Relationship Id="rId60" Type="http://schemas.openxmlformats.org/officeDocument/2006/relationships/tags" Target="../tags/tag230.xml"/><Relationship Id="rId65" Type="http://schemas.openxmlformats.org/officeDocument/2006/relationships/tags" Target="../tags/tag235.xml"/><Relationship Id="rId73" Type="http://schemas.openxmlformats.org/officeDocument/2006/relationships/tags" Target="../tags/tag243.xml"/><Relationship Id="rId78" Type="http://schemas.openxmlformats.org/officeDocument/2006/relationships/tags" Target="../tags/tag248.xml"/><Relationship Id="rId81" Type="http://schemas.openxmlformats.org/officeDocument/2006/relationships/tags" Target="../tags/tag251.xml"/><Relationship Id="rId86" Type="http://schemas.openxmlformats.org/officeDocument/2006/relationships/tags" Target="../tags/tag256.xml"/><Relationship Id="rId94" Type="http://schemas.openxmlformats.org/officeDocument/2006/relationships/tags" Target="../tags/tag264.xml"/><Relationship Id="rId99" Type="http://schemas.openxmlformats.org/officeDocument/2006/relationships/tags" Target="../tags/tag269.xml"/><Relationship Id="rId101" Type="http://schemas.openxmlformats.org/officeDocument/2006/relationships/tags" Target="../tags/tag271.xml"/><Relationship Id="rId122" Type="http://schemas.openxmlformats.org/officeDocument/2006/relationships/tags" Target="../tags/tag292.xml"/><Relationship Id="rId130" Type="http://schemas.openxmlformats.org/officeDocument/2006/relationships/tags" Target="../tags/tag300.xml"/><Relationship Id="rId135" Type="http://schemas.openxmlformats.org/officeDocument/2006/relationships/tags" Target="../tags/tag305.xml"/><Relationship Id="rId143" Type="http://schemas.openxmlformats.org/officeDocument/2006/relationships/tags" Target="../tags/tag313.xml"/><Relationship Id="rId148" Type="http://schemas.openxmlformats.org/officeDocument/2006/relationships/notesSlide" Target="../notesSlides/notesSlide21.xml"/><Relationship Id="rId151" Type="http://schemas.openxmlformats.org/officeDocument/2006/relationships/oleObject" Target="../embeddings/oleObject40.bin"/><Relationship Id="rId156" Type="http://schemas.openxmlformats.org/officeDocument/2006/relationships/image" Target="../media/image43.emf"/><Relationship Id="rId4" Type="http://schemas.openxmlformats.org/officeDocument/2006/relationships/tags" Target="../tags/tag174.xml"/><Relationship Id="rId9" Type="http://schemas.openxmlformats.org/officeDocument/2006/relationships/tags" Target="../tags/tag179.xml"/><Relationship Id="rId13" Type="http://schemas.openxmlformats.org/officeDocument/2006/relationships/tags" Target="../tags/tag183.xml"/><Relationship Id="rId18" Type="http://schemas.openxmlformats.org/officeDocument/2006/relationships/tags" Target="../tags/tag188.xml"/><Relationship Id="rId39" Type="http://schemas.openxmlformats.org/officeDocument/2006/relationships/tags" Target="../tags/tag209.xml"/><Relationship Id="rId109" Type="http://schemas.openxmlformats.org/officeDocument/2006/relationships/tags" Target="../tags/tag279.xml"/><Relationship Id="rId34" Type="http://schemas.openxmlformats.org/officeDocument/2006/relationships/tags" Target="../tags/tag204.xml"/><Relationship Id="rId50" Type="http://schemas.openxmlformats.org/officeDocument/2006/relationships/tags" Target="../tags/tag220.xml"/><Relationship Id="rId55" Type="http://schemas.openxmlformats.org/officeDocument/2006/relationships/tags" Target="../tags/tag225.xml"/><Relationship Id="rId76" Type="http://schemas.openxmlformats.org/officeDocument/2006/relationships/tags" Target="../tags/tag246.xml"/><Relationship Id="rId97" Type="http://schemas.openxmlformats.org/officeDocument/2006/relationships/tags" Target="../tags/tag267.xml"/><Relationship Id="rId104" Type="http://schemas.openxmlformats.org/officeDocument/2006/relationships/tags" Target="../tags/tag274.xml"/><Relationship Id="rId120" Type="http://schemas.openxmlformats.org/officeDocument/2006/relationships/tags" Target="../tags/tag290.xml"/><Relationship Id="rId125" Type="http://schemas.openxmlformats.org/officeDocument/2006/relationships/tags" Target="../tags/tag295.xml"/><Relationship Id="rId141" Type="http://schemas.openxmlformats.org/officeDocument/2006/relationships/tags" Target="../tags/tag311.xml"/><Relationship Id="rId146" Type="http://schemas.openxmlformats.org/officeDocument/2006/relationships/tags" Target="../tags/tag316.xml"/><Relationship Id="rId7" Type="http://schemas.openxmlformats.org/officeDocument/2006/relationships/tags" Target="../tags/tag177.xml"/><Relationship Id="rId71" Type="http://schemas.openxmlformats.org/officeDocument/2006/relationships/tags" Target="../tags/tag241.xml"/><Relationship Id="rId92" Type="http://schemas.openxmlformats.org/officeDocument/2006/relationships/tags" Target="../tags/tag262.xml"/><Relationship Id="rId2" Type="http://schemas.openxmlformats.org/officeDocument/2006/relationships/tags" Target="../tags/tag172.xml"/><Relationship Id="rId29" Type="http://schemas.openxmlformats.org/officeDocument/2006/relationships/tags" Target="../tags/tag199.xml"/><Relationship Id="rId24" Type="http://schemas.openxmlformats.org/officeDocument/2006/relationships/tags" Target="../tags/tag194.xml"/><Relationship Id="rId40" Type="http://schemas.openxmlformats.org/officeDocument/2006/relationships/tags" Target="../tags/tag210.xml"/><Relationship Id="rId45" Type="http://schemas.openxmlformats.org/officeDocument/2006/relationships/tags" Target="../tags/tag215.xml"/><Relationship Id="rId66" Type="http://schemas.openxmlformats.org/officeDocument/2006/relationships/tags" Target="../tags/tag236.xml"/><Relationship Id="rId87" Type="http://schemas.openxmlformats.org/officeDocument/2006/relationships/tags" Target="../tags/tag257.xml"/><Relationship Id="rId110" Type="http://schemas.openxmlformats.org/officeDocument/2006/relationships/tags" Target="../tags/tag280.xml"/><Relationship Id="rId115" Type="http://schemas.openxmlformats.org/officeDocument/2006/relationships/tags" Target="../tags/tag285.xml"/><Relationship Id="rId131" Type="http://schemas.openxmlformats.org/officeDocument/2006/relationships/tags" Target="../tags/tag301.xml"/><Relationship Id="rId136" Type="http://schemas.openxmlformats.org/officeDocument/2006/relationships/tags" Target="../tags/tag306.xml"/><Relationship Id="rId157" Type="http://schemas.openxmlformats.org/officeDocument/2006/relationships/oleObject" Target="../embeddings/oleObject43.bin"/><Relationship Id="rId61" Type="http://schemas.openxmlformats.org/officeDocument/2006/relationships/tags" Target="../tags/tag231.xml"/><Relationship Id="rId82" Type="http://schemas.openxmlformats.org/officeDocument/2006/relationships/tags" Target="../tags/tag252.xml"/><Relationship Id="rId152" Type="http://schemas.openxmlformats.org/officeDocument/2006/relationships/image" Target="../media/image41.emf"/><Relationship Id="rId19" Type="http://schemas.openxmlformats.org/officeDocument/2006/relationships/tags" Target="../tags/tag189.xml"/><Relationship Id="rId14" Type="http://schemas.openxmlformats.org/officeDocument/2006/relationships/tags" Target="../tags/tag184.xml"/><Relationship Id="rId30" Type="http://schemas.openxmlformats.org/officeDocument/2006/relationships/tags" Target="../tags/tag200.xml"/><Relationship Id="rId35" Type="http://schemas.openxmlformats.org/officeDocument/2006/relationships/tags" Target="../tags/tag205.xml"/><Relationship Id="rId56" Type="http://schemas.openxmlformats.org/officeDocument/2006/relationships/tags" Target="../tags/tag226.xml"/><Relationship Id="rId77" Type="http://schemas.openxmlformats.org/officeDocument/2006/relationships/tags" Target="../tags/tag247.xml"/><Relationship Id="rId100" Type="http://schemas.openxmlformats.org/officeDocument/2006/relationships/tags" Target="../tags/tag270.xml"/><Relationship Id="rId105" Type="http://schemas.openxmlformats.org/officeDocument/2006/relationships/tags" Target="../tags/tag275.xml"/><Relationship Id="rId126" Type="http://schemas.openxmlformats.org/officeDocument/2006/relationships/tags" Target="../tags/tag296.xml"/><Relationship Id="rId147" Type="http://schemas.openxmlformats.org/officeDocument/2006/relationships/slideLayout" Target="../slideLayouts/slideLayout4.xml"/><Relationship Id="rId8" Type="http://schemas.openxmlformats.org/officeDocument/2006/relationships/tags" Target="../tags/tag178.xml"/><Relationship Id="rId51" Type="http://schemas.openxmlformats.org/officeDocument/2006/relationships/tags" Target="../tags/tag221.xml"/><Relationship Id="rId72" Type="http://schemas.openxmlformats.org/officeDocument/2006/relationships/tags" Target="../tags/tag242.xml"/><Relationship Id="rId93" Type="http://schemas.openxmlformats.org/officeDocument/2006/relationships/tags" Target="../tags/tag263.xml"/><Relationship Id="rId98" Type="http://schemas.openxmlformats.org/officeDocument/2006/relationships/tags" Target="../tags/tag268.xml"/><Relationship Id="rId121" Type="http://schemas.openxmlformats.org/officeDocument/2006/relationships/tags" Target="../tags/tag291.xml"/><Relationship Id="rId142" Type="http://schemas.openxmlformats.org/officeDocument/2006/relationships/tags" Target="../tags/tag312.xml"/><Relationship Id="rId3" Type="http://schemas.openxmlformats.org/officeDocument/2006/relationships/tags" Target="../tags/tag173.xml"/><Relationship Id="rId25" Type="http://schemas.openxmlformats.org/officeDocument/2006/relationships/tags" Target="../tags/tag195.xml"/><Relationship Id="rId46" Type="http://schemas.openxmlformats.org/officeDocument/2006/relationships/tags" Target="../tags/tag216.xml"/><Relationship Id="rId67" Type="http://schemas.openxmlformats.org/officeDocument/2006/relationships/tags" Target="../tags/tag237.xml"/><Relationship Id="rId116" Type="http://schemas.openxmlformats.org/officeDocument/2006/relationships/tags" Target="../tags/tag286.xml"/><Relationship Id="rId137" Type="http://schemas.openxmlformats.org/officeDocument/2006/relationships/tags" Target="../tags/tag307.xml"/><Relationship Id="rId158" Type="http://schemas.openxmlformats.org/officeDocument/2006/relationships/image" Target="../media/image44.emf"/></Relationships>
</file>

<file path=ppt/slides/_rels/slide34.xml.rels><?xml version="1.0" encoding="UTF-8" standalone="yes"?>
<Relationships xmlns="http://schemas.openxmlformats.org/package/2006/relationships"><Relationship Id="rId8" Type="http://schemas.openxmlformats.org/officeDocument/2006/relationships/tags" Target="../tags/tag323.xml"/><Relationship Id="rId13" Type="http://schemas.openxmlformats.org/officeDocument/2006/relationships/tags" Target="../tags/tag328.xml"/><Relationship Id="rId18" Type="http://schemas.openxmlformats.org/officeDocument/2006/relationships/tags" Target="../tags/tag333.xml"/><Relationship Id="rId26" Type="http://schemas.openxmlformats.org/officeDocument/2006/relationships/slideLayout" Target="../slideLayouts/slideLayout4.xml"/><Relationship Id="rId3" Type="http://schemas.openxmlformats.org/officeDocument/2006/relationships/tags" Target="../tags/tag318.xml"/><Relationship Id="rId21" Type="http://schemas.openxmlformats.org/officeDocument/2006/relationships/tags" Target="../tags/tag336.xml"/><Relationship Id="rId7" Type="http://schemas.openxmlformats.org/officeDocument/2006/relationships/tags" Target="../tags/tag322.xml"/><Relationship Id="rId12" Type="http://schemas.openxmlformats.org/officeDocument/2006/relationships/tags" Target="../tags/tag327.xml"/><Relationship Id="rId17" Type="http://schemas.openxmlformats.org/officeDocument/2006/relationships/tags" Target="../tags/tag332.xml"/><Relationship Id="rId25" Type="http://schemas.openxmlformats.org/officeDocument/2006/relationships/tags" Target="../tags/tag340.xml"/><Relationship Id="rId2" Type="http://schemas.openxmlformats.org/officeDocument/2006/relationships/tags" Target="../tags/tag317.xml"/><Relationship Id="rId16" Type="http://schemas.openxmlformats.org/officeDocument/2006/relationships/tags" Target="../tags/tag331.xml"/><Relationship Id="rId20" Type="http://schemas.openxmlformats.org/officeDocument/2006/relationships/tags" Target="../tags/tag335.xml"/><Relationship Id="rId29" Type="http://schemas.openxmlformats.org/officeDocument/2006/relationships/image" Target="../media/image45.emf"/><Relationship Id="rId1" Type="http://schemas.openxmlformats.org/officeDocument/2006/relationships/vmlDrawing" Target="../drawings/vmlDrawing40.vml"/><Relationship Id="rId6" Type="http://schemas.openxmlformats.org/officeDocument/2006/relationships/tags" Target="../tags/tag321.xml"/><Relationship Id="rId11" Type="http://schemas.openxmlformats.org/officeDocument/2006/relationships/tags" Target="../tags/tag326.xml"/><Relationship Id="rId24" Type="http://schemas.openxmlformats.org/officeDocument/2006/relationships/tags" Target="../tags/tag339.xml"/><Relationship Id="rId5" Type="http://schemas.openxmlformats.org/officeDocument/2006/relationships/tags" Target="../tags/tag320.xml"/><Relationship Id="rId15" Type="http://schemas.openxmlformats.org/officeDocument/2006/relationships/tags" Target="../tags/tag330.xml"/><Relationship Id="rId23" Type="http://schemas.openxmlformats.org/officeDocument/2006/relationships/tags" Target="../tags/tag338.xml"/><Relationship Id="rId28" Type="http://schemas.openxmlformats.org/officeDocument/2006/relationships/oleObject" Target="../embeddings/oleObject44.bin"/><Relationship Id="rId10" Type="http://schemas.openxmlformats.org/officeDocument/2006/relationships/tags" Target="../tags/tag325.xml"/><Relationship Id="rId19" Type="http://schemas.openxmlformats.org/officeDocument/2006/relationships/tags" Target="../tags/tag334.xml"/><Relationship Id="rId31" Type="http://schemas.openxmlformats.org/officeDocument/2006/relationships/image" Target="../media/image46.emf"/><Relationship Id="rId4" Type="http://schemas.openxmlformats.org/officeDocument/2006/relationships/tags" Target="../tags/tag319.xml"/><Relationship Id="rId9" Type="http://schemas.openxmlformats.org/officeDocument/2006/relationships/tags" Target="../tags/tag324.xml"/><Relationship Id="rId14" Type="http://schemas.openxmlformats.org/officeDocument/2006/relationships/tags" Target="../tags/tag329.xml"/><Relationship Id="rId22" Type="http://schemas.openxmlformats.org/officeDocument/2006/relationships/tags" Target="../tags/tag337.xml"/><Relationship Id="rId27" Type="http://schemas.openxmlformats.org/officeDocument/2006/relationships/notesSlide" Target="../notesSlides/notesSlide22.xml"/><Relationship Id="rId30" Type="http://schemas.openxmlformats.org/officeDocument/2006/relationships/oleObject" Target="../embeddings/oleObject45.bin"/></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7.png"/><Relationship Id="rId2" Type="http://schemas.openxmlformats.org/officeDocument/2006/relationships/tags" Target="../tags/tag341.xml"/><Relationship Id="rId1" Type="http://schemas.openxmlformats.org/officeDocument/2006/relationships/vmlDrawing" Target="../drawings/vmlDrawing41.vml"/><Relationship Id="rId6" Type="http://schemas.openxmlformats.org/officeDocument/2006/relationships/image" Target="../media/image1.emf"/><Relationship Id="rId5" Type="http://schemas.openxmlformats.org/officeDocument/2006/relationships/oleObject" Target="../embeddings/oleObject46.bin"/><Relationship Id="rId4"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9.emf"/><Relationship Id="rId2" Type="http://schemas.openxmlformats.org/officeDocument/2006/relationships/tags" Target="../tags/tag342.xml"/><Relationship Id="rId1" Type="http://schemas.openxmlformats.org/officeDocument/2006/relationships/vmlDrawing" Target="../drawings/vmlDrawing42.vml"/><Relationship Id="rId6" Type="http://schemas.openxmlformats.org/officeDocument/2006/relationships/image" Target="../media/image48.emf"/><Relationship Id="rId5" Type="http://schemas.openxmlformats.org/officeDocument/2006/relationships/image" Target="../media/image4.emf"/><Relationship Id="rId4" Type="http://schemas.openxmlformats.org/officeDocument/2006/relationships/oleObject" Target="../embeddings/oleObject47.bin"/></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1.png"/><Relationship Id="rId2" Type="http://schemas.openxmlformats.org/officeDocument/2006/relationships/tags" Target="../tags/tag343.xml"/><Relationship Id="rId1" Type="http://schemas.openxmlformats.org/officeDocument/2006/relationships/vmlDrawing" Target="../drawings/vmlDrawing43.vml"/><Relationship Id="rId6" Type="http://schemas.openxmlformats.org/officeDocument/2006/relationships/image" Target="../media/image50.png"/><Relationship Id="rId5" Type="http://schemas.openxmlformats.org/officeDocument/2006/relationships/image" Target="../media/image4.emf"/><Relationship Id="rId4" Type="http://schemas.openxmlformats.org/officeDocument/2006/relationships/oleObject" Target="../embeddings/oleObject48.bin"/></Relationships>
</file>

<file path=ppt/slides/_rels/slide38.xml.rels><?xml version="1.0" encoding="UTF-8" standalone="yes"?>
<Relationships xmlns="http://schemas.openxmlformats.org/package/2006/relationships"><Relationship Id="rId8" Type="http://schemas.openxmlformats.org/officeDocument/2006/relationships/tags" Target="../tags/tag350.xml"/><Relationship Id="rId13" Type="http://schemas.openxmlformats.org/officeDocument/2006/relationships/oleObject" Target="../embeddings/oleObject49.bin"/><Relationship Id="rId18" Type="http://schemas.openxmlformats.org/officeDocument/2006/relationships/slide" Target="slide17.xml"/><Relationship Id="rId3" Type="http://schemas.openxmlformats.org/officeDocument/2006/relationships/tags" Target="../tags/tag345.xml"/><Relationship Id="rId7" Type="http://schemas.openxmlformats.org/officeDocument/2006/relationships/tags" Target="../tags/tag349.xml"/><Relationship Id="rId12" Type="http://schemas.openxmlformats.org/officeDocument/2006/relationships/notesSlide" Target="../notesSlides/notesSlide24.xml"/><Relationship Id="rId17" Type="http://schemas.openxmlformats.org/officeDocument/2006/relationships/slide" Target="slide14.xml"/><Relationship Id="rId2" Type="http://schemas.openxmlformats.org/officeDocument/2006/relationships/tags" Target="../tags/tag344.xml"/><Relationship Id="rId16" Type="http://schemas.openxmlformats.org/officeDocument/2006/relationships/slide" Target="slide9.xml"/><Relationship Id="rId20" Type="http://schemas.openxmlformats.org/officeDocument/2006/relationships/slide" Target="slide41.xml"/><Relationship Id="rId1" Type="http://schemas.openxmlformats.org/officeDocument/2006/relationships/vmlDrawing" Target="../drawings/vmlDrawing44.vml"/><Relationship Id="rId6" Type="http://schemas.openxmlformats.org/officeDocument/2006/relationships/tags" Target="../tags/tag348.xml"/><Relationship Id="rId11" Type="http://schemas.openxmlformats.org/officeDocument/2006/relationships/slideLayout" Target="../slideLayouts/slideLayout3.xml"/><Relationship Id="rId5" Type="http://schemas.openxmlformats.org/officeDocument/2006/relationships/tags" Target="../tags/tag347.xml"/><Relationship Id="rId15" Type="http://schemas.openxmlformats.org/officeDocument/2006/relationships/slide" Target="slide3.xml"/><Relationship Id="rId10" Type="http://schemas.openxmlformats.org/officeDocument/2006/relationships/tags" Target="../tags/tag352.xml"/><Relationship Id="rId19" Type="http://schemas.openxmlformats.org/officeDocument/2006/relationships/slide" Target="slide26.xml"/><Relationship Id="rId4" Type="http://schemas.openxmlformats.org/officeDocument/2006/relationships/tags" Target="../tags/tag346.xml"/><Relationship Id="rId9" Type="http://schemas.openxmlformats.org/officeDocument/2006/relationships/tags" Target="../tags/tag351.xml"/><Relationship Id="rId14" Type="http://schemas.openxmlformats.org/officeDocument/2006/relationships/image" Target="../media/image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slideLayout" Target="../slideLayouts/slideLayout3.xml"/><Relationship Id="rId18" Type="http://schemas.openxmlformats.org/officeDocument/2006/relationships/slide" Target="slide7.xml"/><Relationship Id="rId3" Type="http://schemas.openxmlformats.org/officeDocument/2006/relationships/tags" Target="../tags/tag27.xml"/><Relationship Id="rId21" Type="http://schemas.openxmlformats.org/officeDocument/2006/relationships/slide" Target="slide17.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slide" Target="slide3.xml"/><Relationship Id="rId2" Type="http://schemas.openxmlformats.org/officeDocument/2006/relationships/tags" Target="../tags/tag26.xml"/><Relationship Id="rId16" Type="http://schemas.openxmlformats.org/officeDocument/2006/relationships/image" Target="../media/image5.emf"/><Relationship Id="rId20" Type="http://schemas.openxmlformats.org/officeDocument/2006/relationships/slide" Target="slide14.xml"/><Relationship Id="rId1" Type="http://schemas.openxmlformats.org/officeDocument/2006/relationships/vmlDrawing" Target="../drawings/vmlDrawing13.vml"/><Relationship Id="rId6" Type="http://schemas.openxmlformats.org/officeDocument/2006/relationships/tags" Target="../tags/tag30.xml"/><Relationship Id="rId11" Type="http://schemas.openxmlformats.org/officeDocument/2006/relationships/tags" Target="../tags/tag35.xml"/><Relationship Id="rId24" Type="http://schemas.openxmlformats.org/officeDocument/2006/relationships/slide" Target="slide41.xml"/><Relationship Id="rId5" Type="http://schemas.openxmlformats.org/officeDocument/2006/relationships/tags" Target="../tags/tag29.xml"/><Relationship Id="rId15" Type="http://schemas.openxmlformats.org/officeDocument/2006/relationships/oleObject" Target="../embeddings/oleObject13.bin"/><Relationship Id="rId23" Type="http://schemas.openxmlformats.org/officeDocument/2006/relationships/slide" Target="slide38.xml"/><Relationship Id="rId10" Type="http://schemas.openxmlformats.org/officeDocument/2006/relationships/tags" Target="../tags/tag34.xml"/><Relationship Id="rId19" Type="http://schemas.openxmlformats.org/officeDocument/2006/relationships/slide" Target="slide9.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notesSlide" Target="../notesSlides/notesSlide3.xml"/><Relationship Id="rId22" Type="http://schemas.openxmlformats.org/officeDocument/2006/relationships/slide" Target="slide26.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tags" Target="../tags/tag359.xml"/><Relationship Id="rId13" Type="http://schemas.openxmlformats.org/officeDocument/2006/relationships/oleObject" Target="../embeddings/oleObject50.bin"/><Relationship Id="rId18" Type="http://schemas.openxmlformats.org/officeDocument/2006/relationships/slide" Target="slide17.xml"/><Relationship Id="rId3" Type="http://schemas.openxmlformats.org/officeDocument/2006/relationships/tags" Target="../tags/tag354.xml"/><Relationship Id="rId7" Type="http://schemas.openxmlformats.org/officeDocument/2006/relationships/tags" Target="../tags/tag358.xml"/><Relationship Id="rId12" Type="http://schemas.openxmlformats.org/officeDocument/2006/relationships/notesSlide" Target="../notesSlides/notesSlide25.xml"/><Relationship Id="rId17" Type="http://schemas.openxmlformats.org/officeDocument/2006/relationships/slide" Target="slide14.xml"/><Relationship Id="rId2" Type="http://schemas.openxmlformats.org/officeDocument/2006/relationships/tags" Target="../tags/tag353.xml"/><Relationship Id="rId16" Type="http://schemas.openxmlformats.org/officeDocument/2006/relationships/slide" Target="slide9.xml"/><Relationship Id="rId20" Type="http://schemas.openxmlformats.org/officeDocument/2006/relationships/slide" Target="slide38.xml"/><Relationship Id="rId1" Type="http://schemas.openxmlformats.org/officeDocument/2006/relationships/vmlDrawing" Target="../drawings/vmlDrawing45.vml"/><Relationship Id="rId6" Type="http://schemas.openxmlformats.org/officeDocument/2006/relationships/tags" Target="../tags/tag357.xml"/><Relationship Id="rId11" Type="http://schemas.openxmlformats.org/officeDocument/2006/relationships/slideLayout" Target="../slideLayouts/slideLayout3.xml"/><Relationship Id="rId5" Type="http://schemas.openxmlformats.org/officeDocument/2006/relationships/tags" Target="../tags/tag356.xml"/><Relationship Id="rId15" Type="http://schemas.openxmlformats.org/officeDocument/2006/relationships/slide" Target="slide3.xml"/><Relationship Id="rId10" Type="http://schemas.openxmlformats.org/officeDocument/2006/relationships/tags" Target="../tags/tag361.xml"/><Relationship Id="rId19" Type="http://schemas.openxmlformats.org/officeDocument/2006/relationships/slide" Target="slide26.xml"/><Relationship Id="rId4" Type="http://schemas.openxmlformats.org/officeDocument/2006/relationships/tags" Target="../tags/tag355.xml"/><Relationship Id="rId9" Type="http://schemas.openxmlformats.org/officeDocument/2006/relationships/tags" Target="../tags/tag360.xml"/><Relationship Id="rId14" Type="http://schemas.openxmlformats.org/officeDocument/2006/relationships/image" Target="../media/image5.emf"/></Relationships>
</file>

<file path=ppt/slides/_rels/slide42.xml.rels><?xml version="1.0" encoding="UTF-8" standalone="yes"?>
<Relationships xmlns="http://schemas.openxmlformats.org/package/2006/relationships"><Relationship Id="rId3" Type="http://schemas.openxmlformats.org/officeDocument/2006/relationships/tags" Target="../tags/tag363.xml"/><Relationship Id="rId7" Type="http://schemas.openxmlformats.org/officeDocument/2006/relationships/image" Target="../media/image53.png"/><Relationship Id="rId2" Type="http://schemas.openxmlformats.org/officeDocument/2006/relationships/tags" Target="../tags/tag362.xml"/><Relationship Id="rId1" Type="http://schemas.openxmlformats.org/officeDocument/2006/relationships/vmlDrawing" Target="../drawings/vmlDrawing46.vml"/><Relationship Id="rId6" Type="http://schemas.openxmlformats.org/officeDocument/2006/relationships/image" Target="../media/image5.emf"/><Relationship Id="rId5" Type="http://schemas.openxmlformats.org/officeDocument/2006/relationships/oleObject" Target="../embeddings/oleObject51.bin"/><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4.xml"/><Relationship Id="rId1" Type="http://schemas.openxmlformats.org/officeDocument/2006/relationships/vmlDrawing" Target="../drawings/vmlDrawing47.vml"/><Relationship Id="rId6" Type="http://schemas.openxmlformats.org/officeDocument/2006/relationships/image" Target="../media/image1.emf"/><Relationship Id="rId5" Type="http://schemas.openxmlformats.org/officeDocument/2006/relationships/oleObject" Target="../embeddings/oleObject52.bin"/><Relationship Id="rId4"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hyperlink" Target="http://www.advancy.com/" TargetMode="External"/><Relationship Id="rId2" Type="http://schemas.openxmlformats.org/officeDocument/2006/relationships/tags" Target="../tags/tag365.xml"/><Relationship Id="rId1" Type="http://schemas.openxmlformats.org/officeDocument/2006/relationships/vmlDrawing" Target="../drawings/vmlDrawing48.vml"/><Relationship Id="rId6" Type="http://schemas.openxmlformats.org/officeDocument/2006/relationships/image" Target="../media/image1.emf"/><Relationship Id="rId5" Type="http://schemas.openxmlformats.org/officeDocument/2006/relationships/oleObject" Target="../embeddings/oleObject53.bin"/><Relationship Id="rId4" Type="http://schemas.openxmlformats.org/officeDocument/2006/relationships/notesSlide" Target="../notesSlides/notesSlide2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7.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tags" Target="../tags/tag38.xml"/><Relationship Id="rId1" Type="http://schemas.openxmlformats.org/officeDocument/2006/relationships/vmlDrawing" Target="../drawings/vmlDrawing15.vml"/><Relationship Id="rId6" Type="http://schemas.openxmlformats.org/officeDocument/2006/relationships/image" Target="../media/image1.emf"/><Relationship Id="rId11" Type="http://schemas.openxmlformats.org/officeDocument/2006/relationships/image" Target="../media/image10.png"/><Relationship Id="rId5" Type="http://schemas.openxmlformats.org/officeDocument/2006/relationships/oleObject" Target="../embeddings/oleObject15.bin"/><Relationship Id="rId10" Type="http://schemas.openxmlformats.org/officeDocument/2006/relationships/image" Target="../media/image9.png"/><Relationship Id="rId4" Type="http://schemas.openxmlformats.org/officeDocument/2006/relationships/notesSlide" Target="../notesSlides/notesSlide5.xml"/><Relationship Id="rId9" Type="http://schemas.openxmlformats.org/officeDocument/2006/relationships/image" Target="../media/image8.gif"/></Relationships>
</file>

<file path=ppt/slides/_rels/slide7.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slideLayout" Target="../slideLayouts/slideLayout3.xml"/><Relationship Id="rId18" Type="http://schemas.openxmlformats.org/officeDocument/2006/relationships/slide" Target="slide4.xml"/><Relationship Id="rId3" Type="http://schemas.openxmlformats.org/officeDocument/2006/relationships/tags" Target="../tags/tag40.xml"/><Relationship Id="rId21" Type="http://schemas.openxmlformats.org/officeDocument/2006/relationships/slide" Target="slide17.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slide" Target="slide3.xml"/><Relationship Id="rId2" Type="http://schemas.openxmlformats.org/officeDocument/2006/relationships/tags" Target="../tags/tag39.xml"/><Relationship Id="rId16" Type="http://schemas.openxmlformats.org/officeDocument/2006/relationships/image" Target="../media/image5.emf"/><Relationship Id="rId20" Type="http://schemas.openxmlformats.org/officeDocument/2006/relationships/slide" Target="slide14.xml"/><Relationship Id="rId1" Type="http://schemas.openxmlformats.org/officeDocument/2006/relationships/vmlDrawing" Target="../drawings/vmlDrawing16.vml"/><Relationship Id="rId6" Type="http://schemas.openxmlformats.org/officeDocument/2006/relationships/tags" Target="../tags/tag43.xml"/><Relationship Id="rId11" Type="http://schemas.openxmlformats.org/officeDocument/2006/relationships/tags" Target="../tags/tag48.xml"/><Relationship Id="rId24" Type="http://schemas.openxmlformats.org/officeDocument/2006/relationships/slide" Target="slide41.xml"/><Relationship Id="rId5" Type="http://schemas.openxmlformats.org/officeDocument/2006/relationships/tags" Target="../tags/tag42.xml"/><Relationship Id="rId15" Type="http://schemas.openxmlformats.org/officeDocument/2006/relationships/oleObject" Target="../embeddings/oleObject16.bin"/><Relationship Id="rId23" Type="http://schemas.openxmlformats.org/officeDocument/2006/relationships/slide" Target="slide38.xml"/><Relationship Id="rId10" Type="http://schemas.openxmlformats.org/officeDocument/2006/relationships/tags" Target="../tags/tag47.xml"/><Relationship Id="rId19" Type="http://schemas.openxmlformats.org/officeDocument/2006/relationships/slide" Target="slide9.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notesSlide" Target="../notesSlides/notesSlide6.xml"/><Relationship Id="rId22" Type="http://schemas.openxmlformats.org/officeDocument/2006/relationships/slide" Target="slide2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1.png"/><Relationship Id="rId2" Type="http://schemas.openxmlformats.org/officeDocument/2006/relationships/tags" Target="../tags/tag50.xml"/><Relationship Id="rId1" Type="http://schemas.openxmlformats.org/officeDocument/2006/relationships/vmlDrawing" Target="../drawings/vmlDrawing17.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slideLayout" Target="../slideLayouts/slideLayout3.xml"/><Relationship Id="rId18" Type="http://schemas.openxmlformats.org/officeDocument/2006/relationships/slide" Target="slide10.xml"/><Relationship Id="rId3" Type="http://schemas.openxmlformats.org/officeDocument/2006/relationships/tags" Target="../tags/tag52.xml"/><Relationship Id="rId21" Type="http://schemas.openxmlformats.org/officeDocument/2006/relationships/slide" Target="slide17.xml"/><Relationship Id="rId7" Type="http://schemas.openxmlformats.org/officeDocument/2006/relationships/tags" Target="../tags/tag56.xml"/><Relationship Id="rId12" Type="http://schemas.openxmlformats.org/officeDocument/2006/relationships/tags" Target="../tags/tag61.xml"/><Relationship Id="rId17" Type="http://schemas.openxmlformats.org/officeDocument/2006/relationships/slide" Target="slide3.xml"/><Relationship Id="rId2" Type="http://schemas.openxmlformats.org/officeDocument/2006/relationships/tags" Target="../tags/tag51.xml"/><Relationship Id="rId16" Type="http://schemas.openxmlformats.org/officeDocument/2006/relationships/image" Target="../media/image5.emf"/><Relationship Id="rId20" Type="http://schemas.openxmlformats.org/officeDocument/2006/relationships/slide" Target="slide14.xml"/><Relationship Id="rId1" Type="http://schemas.openxmlformats.org/officeDocument/2006/relationships/vmlDrawing" Target="../drawings/vmlDrawing18.vml"/><Relationship Id="rId6" Type="http://schemas.openxmlformats.org/officeDocument/2006/relationships/tags" Target="../tags/tag55.xml"/><Relationship Id="rId11" Type="http://schemas.openxmlformats.org/officeDocument/2006/relationships/tags" Target="../tags/tag60.xml"/><Relationship Id="rId24" Type="http://schemas.openxmlformats.org/officeDocument/2006/relationships/slide" Target="slide41.xml"/><Relationship Id="rId5" Type="http://schemas.openxmlformats.org/officeDocument/2006/relationships/tags" Target="../tags/tag54.xml"/><Relationship Id="rId15" Type="http://schemas.openxmlformats.org/officeDocument/2006/relationships/oleObject" Target="../embeddings/oleObject18.bin"/><Relationship Id="rId23" Type="http://schemas.openxmlformats.org/officeDocument/2006/relationships/slide" Target="slide38.xml"/><Relationship Id="rId10" Type="http://schemas.openxmlformats.org/officeDocument/2006/relationships/tags" Target="../tags/tag59.xml"/><Relationship Id="rId19" Type="http://schemas.openxmlformats.org/officeDocument/2006/relationships/slide" Target="slide12.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notesSlide" Target="../notesSlides/notesSlide8.xml"/><Relationship Id="rId22" Type="http://schemas.openxmlformats.org/officeDocument/2006/relationships/slide" Target="slide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p:custDataLst>
              <p:tags r:id="rId2"/>
            </p:custDataLst>
            <p:extLst>
              <p:ext uri="{D42A27DB-BD31-4B8C-83A1-F6EECF244321}">
                <p14:modId xmlns:p14="http://schemas.microsoft.com/office/powerpoint/2010/main" val="37825330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487" name="think-cell Slide" r:id="rId6" imgW="216" imgH="216" progId="TCLayout.ActiveDocument.1">
                  <p:embed/>
                </p:oleObj>
              </mc:Choice>
              <mc:Fallback>
                <p:oleObj name="think-cell Slide" r:id="rId6" imgW="216" imgH="216"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tangle 2" hidden="1"/>
          <p:cNvSpPr/>
          <p:nvPr>
            <p:custDataLst>
              <p:tags r:id="rId3"/>
            </p:custDataLst>
          </p:nvPr>
        </p:nvSpPr>
        <p:spPr bwMode="auto">
          <a:xfrm>
            <a:off x="0" y="0"/>
            <a:ext cx="158750" cy="158750"/>
          </a:xfrm>
          <a:prstGeom prst="rect">
            <a:avLst/>
          </a:prstGeom>
          <a:solidFill>
            <a:schemeClr val="accent3"/>
          </a:solidFill>
          <a:ln w="9525" algn="ctr">
            <a:noFill/>
            <a:miter lim="800000"/>
            <a:headEnd type="none" w="lg" len="lg"/>
            <a:tailEnd type="none" w="lg" len="lg"/>
          </a:ln>
          <a:effectLst/>
        </p:spPr>
        <p:txBody>
          <a:bodyPr vert="horz" wrap="none" lIns="0" tIns="0" rIns="0" bIns="0" numCol="1" spcCol="0" rtlCol="0" anchor="ctr" anchorCtr="0">
            <a:noAutofit/>
          </a:bodyPr>
          <a:lstStyle/>
          <a:p>
            <a:pPr algn="ctr" defTabSz="1018824">
              <a:spcBef>
                <a:spcPct val="0"/>
              </a:spcBef>
              <a:spcAft>
                <a:spcPct val="0"/>
              </a:spcAft>
              <a:buClr>
                <a:srgbClr val="699FC0"/>
              </a:buClr>
              <a:buSzPct val="100000"/>
            </a:pPr>
            <a:endParaRPr lang="en-US" sz="1200" b="1" cap="all" dirty="0">
              <a:solidFill>
                <a:srgbClr val="FFFFFF"/>
              </a:solidFill>
              <a:latin typeface="Calibri" panose="020F0502020204030204" pitchFamily="34" charset="0"/>
              <a:sym typeface="Calibri" panose="020F0502020204030204" pitchFamily="34" charset="0"/>
            </a:endParaRPr>
          </a:p>
        </p:txBody>
      </p:sp>
      <p:sp>
        <p:nvSpPr>
          <p:cNvPr id="8" name="Title 7"/>
          <p:cNvSpPr>
            <a:spLocks noGrp="1"/>
          </p:cNvSpPr>
          <p:nvPr>
            <p:ph type="title"/>
          </p:nvPr>
        </p:nvSpPr>
        <p:spPr>
          <a:xfrm>
            <a:off x="3940015" y="2696988"/>
            <a:ext cx="6213635" cy="312073"/>
          </a:xfrm>
        </p:spPr>
        <p:txBody>
          <a:bodyPr/>
          <a:lstStyle/>
          <a:p>
            <a:r>
              <a:rPr lang="en-GB" dirty="0" smtClean="0"/>
              <a:t>Statistical knowledge tutorial</a:t>
            </a:r>
            <a:endParaRPr lang="en-GB" dirty="0"/>
          </a:p>
        </p:txBody>
      </p:sp>
      <p:sp>
        <p:nvSpPr>
          <p:cNvPr id="9" name="Text Placeholder 8"/>
          <p:cNvSpPr>
            <a:spLocks noGrp="1"/>
          </p:cNvSpPr>
          <p:nvPr>
            <p:ph type="body" sz="quarter" idx="10"/>
          </p:nvPr>
        </p:nvSpPr>
        <p:spPr>
          <a:xfrm>
            <a:off x="3940015" y="3199725"/>
            <a:ext cx="6213635" cy="208006"/>
          </a:xfrm>
        </p:spPr>
        <p:txBody>
          <a:bodyPr/>
          <a:lstStyle/>
          <a:p>
            <a:pPr lvl="0"/>
            <a:r>
              <a:rPr lang="en-GB" dirty="0" smtClean="0"/>
              <a:t>Statistical tutorial| 2018-09-26</a:t>
            </a:r>
          </a:p>
        </p:txBody>
      </p:sp>
      <p:sp>
        <p:nvSpPr>
          <p:cNvPr id="21" name="Rectangle 20"/>
          <p:cNvSpPr/>
          <p:nvPr/>
        </p:nvSpPr>
        <p:spPr>
          <a:xfrm>
            <a:off x="0" y="0"/>
            <a:ext cx="898525" cy="413514"/>
          </a:xfrm>
          <a:prstGeom prst="rect">
            <a:avLst/>
          </a:prstGeom>
          <a:solidFill>
            <a:srgbClr val="DEDE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400" b="1" dirty="0">
                <a:solidFill>
                  <a:schemeClr val="accent1"/>
                </a:solidFill>
              </a:rPr>
              <a:t>[DRAFT]</a:t>
            </a:r>
          </a:p>
        </p:txBody>
      </p:sp>
      <p:pic>
        <p:nvPicPr>
          <p:cNvPr id="13" name="Picture Placeholder 12"/>
          <p:cNvPicPr>
            <a:picLocks noGrp="1" noChangeAspect="1"/>
          </p:cNvPicPr>
          <p:nvPr>
            <p:ph type="pic" sz="quarter" idx="11"/>
          </p:nvPr>
        </p:nvPicPr>
        <p:blipFill>
          <a:blip r:embed="rId8"/>
          <a:srcRect t="10721" b="10721"/>
          <a:stretch>
            <a:fillRect/>
          </a:stretch>
        </p:blipFill>
        <p:spPr>
          <a:prstGeom prst="rect">
            <a:avLst/>
          </a:prstGeom>
        </p:spPr>
      </p:pic>
    </p:spTree>
    <p:extLst>
      <p:ext uri="{BB962C8B-B14F-4D97-AF65-F5344CB8AC3E}">
        <p14:creationId xmlns:p14="http://schemas.microsoft.com/office/powerpoint/2010/main" val="37051933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p:cNvGraphicFramePr>
            <a:graphicFrameLocks noChangeAspect="1"/>
          </p:cNvGraphicFramePr>
          <p:nvPr>
            <p:custDataLst>
              <p:tags r:id="rId2"/>
            </p:custDataLst>
            <p:extLst>
              <p:ext uri="{D42A27DB-BD31-4B8C-83A1-F6EECF244321}">
                <p14:modId xmlns:p14="http://schemas.microsoft.com/office/powerpoint/2010/main" val="35066353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637" name="think-cell Slide" r:id="rId15" imgW="270" imgH="270" progId="TCLayout.ActiveDocument.1">
                  <p:embed/>
                </p:oleObj>
              </mc:Choice>
              <mc:Fallback>
                <p:oleObj name="think-cell Slide" r:id="rId15" imgW="270" imgH="270" progId="TCLayout.ActiveDocument.1">
                  <p:embed/>
                  <p:pic>
                    <p:nvPicPr>
                      <p:cNvPr id="6" name="Objet 5" hidden="1"/>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3"/>
          </a:solidFill>
          <a:ln w="9525" algn="ctr">
            <a:noFill/>
            <a:miter lim="800000"/>
            <a:headEnd type="none" w="lg" len="lg"/>
            <a:tailEnd type="none" w="lg" len="lg"/>
          </a:ln>
          <a:effectLst/>
        </p:spPr>
        <p:txBody>
          <a:bodyPr vert="horz" wrap="none" lIns="0" tIns="0" rIns="0" bIns="0" numCol="1" spcCol="0" rtlCol="0" anchor="ctr" anchorCtr="0">
            <a:noAutofit/>
          </a:bodyPr>
          <a:lstStyle/>
          <a:p>
            <a:pPr algn="ctr" defTabSz="1018824">
              <a:spcBef>
                <a:spcPct val="0"/>
              </a:spcBef>
              <a:spcAft>
                <a:spcPct val="0"/>
              </a:spcAft>
              <a:buClr>
                <a:srgbClr val="699FC0"/>
              </a:buClr>
              <a:buSzPct val="100000"/>
            </a:pPr>
            <a:endParaRPr lang="en-US" sz="1400" cap="all" dirty="0">
              <a:solidFill>
                <a:srgbClr val="FFFFFF"/>
              </a:solidFill>
              <a:latin typeface="Calibri" panose="020F0502020204030204" pitchFamily="34" charset="0"/>
              <a:sym typeface="Calibri" panose="020F0502020204030204" pitchFamily="34" charset="0"/>
            </a:endParaRPr>
          </a:p>
        </p:txBody>
      </p:sp>
      <p:sp>
        <p:nvSpPr>
          <p:cNvPr id="2" name="Titre 1"/>
          <p:cNvSpPr>
            <a:spLocks noGrp="1"/>
          </p:cNvSpPr>
          <p:nvPr>
            <p:ph type="title"/>
          </p:nvPr>
        </p:nvSpPr>
        <p:spPr>
          <a:xfrm>
            <a:off x="898524" y="554399"/>
            <a:ext cx="9250043" cy="243656"/>
          </a:xfrm>
        </p:spPr>
        <p:txBody>
          <a:bodyPr/>
          <a:lstStyle/>
          <a:p>
            <a:r>
              <a:rPr lang="en-US" dirty="0"/>
              <a:t>Agenda</a:t>
            </a:r>
          </a:p>
        </p:txBody>
      </p:sp>
      <p:sp>
        <p:nvSpPr>
          <p:cNvPr id="76" name="Espace réservé du texte 3">
            <a:hlinkClick r:id="rId17" action="ppaction://hlinksldjump"/>
          </p:cNvPr>
          <p:cNvSpPr>
            <a:spLocks noGrp="1"/>
          </p:cNvSpPr>
          <p:nvPr>
            <p:custDataLst>
              <p:tags r:id="rId4"/>
            </p:custDataLst>
          </p:nvPr>
        </p:nvSpPr>
        <p:spPr bwMode="gray">
          <a:xfrm>
            <a:off x="898525" y="1957388"/>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DIAGNOSTIC ANALYSIS</a:t>
            </a:r>
            <a:endParaRPr lang="en-US" sz="1300" b="0" cap="all" dirty="0"/>
          </a:p>
        </p:txBody>
      </p:sp>
      <p:sp>
        <p:nvSpPr>
          <p:cNvPr id="75" name="Espace réservé du texte 3">
            <a:hlinkClick r:id="rId18" action="ppaction://hlinksldjump"/>
          </p:cNvPr>
          <p:cNvSpPr>
            <a:spLocks noGrp="1"/>
          </p:cNvSpPr>
          <p:nvPr>
            <p:custDataLst>
              <p:tags r:id="rId5"/>
            </p:custDataLst>
          </p:nvPr>
        </p:nvSpPr>
        <p:spPr bwMode="gray">
          <a:xfrm>
            <a:off x="898525" y="2312988"/>
            <a:ext cx="9250363" cy="709613"/>
          </a:xfrm>
          <a:prstGeom prst="rect">
            <a:avLst/>
          </a:prstGeom>
          <a:solidFill>
            <a:srgbClr val="003855"/>
          </a:solidFill>
          <a:ln w="9525">
            <a:noFill/>
          </a:ln>
          <a:extLst>
            <a:ext uri="{91240B29-F687-4F45-9708-019B960494DF}">
              <a14:hiddenLine xmlns:a14="http://schemas.microsoft.com/office/drawing/2010/main" w="9525">
                <a:solidFill>
                  <a:schemeClr val="tx1"/>
                </a:solidFill>
              </a14:hiddenLine>
            </a:ext>
          </a:extLst>
        </p:spPr>
        <p:txBody>
          <a:bodyPr vert="horz" wrap="square" lIns="71438" tIns="69850" rIns="0" bIns="4270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dirty="0" smtClean="0">
                <a:solidFill>
                  <a:schemeClr val="bg1"/>
                </a:solidFill>
              </a:rPr>
              <a:t>RELATIONSHIP ANALYSIS</a:t>
            </a:r>
            <a:endParaRPr lang="en-US" sz="1300" cap="all" dirty="0">
              <a:solidFill>
                <a:schemeClr val="bg1"/>
              </a:solidFill>
            </a:endParaRPr>
          </a:p>
        </p:txBody>
      </p:sp>
      <p:sp>
        <p:nvSpPr>
          <p:cNvPr id="35" name="Espace réservé du texte 3"/>
          <p:cNvSpPr>
            <a:spLocks noGrp="1"/>
          </p:cNvSpPr>
          <p:nvPr>
            <p:custDataLst>
              <p:tags r:id="rId6"/>
            </p:custDataLst>
          </p:nvPr>
        </p:nvSpPr>
        <p:spPr bwMode="gray">
          <a:xfrm>
            <a:off x="898525" y="2667000"/>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b="1" dirty="0" smtClean="0">
                <a:solidFill>
                  <a:schemeClr val="bg1"/>
                </a:solidFill>
              </a:rPr>
              <a:t>CORRELATION ANALYSIS</a:t>
            </a:r>
            <a:endParaRPr lang="en-US" sz="1300" b="1" cap="all" dirty="0">
              <a:solidFill>
                <a:schemeClr val="bg1"/>
              </a:solidFill>
            </a:endParaRPr>
          </a:p>
        </p:txBody>
      </p:sp>
      <p:sp>
        <p:nvSpPr>
          <p:cNvPr id="58" name="Espace réservé du texte 3">
            <a:hlinkClick r:id="rId19" action="ppaction://hlinksldjump"/>
          </p:cNvPr>
          <p:cNvSpPr>
            <a:spLocks noGrp="1"/>
          </p:cNvSpPr>
          <p:nvPr>
            <p:custDataLst>
              <p:tags r:id="rId7"/>
            </p:custDataLst>
          </p:nvPr>
        </p:nvSpPr>
        <p:spPr bwMode="gray">
          <a:xfrm>
            <a:off x="898525" y="3022600"/>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698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dirty="0" smtClean="0"/>
              <a:t>ASOCIATION ANALYSIS</a:t>
            </a:r>
            <a:endParaRPr lang="en-US" sz="1300" cap="all" dirty="0"/>
          </a:p>
        </p:txBody>
      </p:sp>
      <p:sp>
        <p:nvSpPr>
          <p:cNvPr id="72" name="Espace réservé du texte 3">
            <a:hlinkClick r:id="rId20" action="ppaction://hlinksldjump"/>
          </p:cNvPr>
          <p:cNvSpPr>
            <a:spLocks noGrp="1"/>
          </p:cNvSpPr>
          <p:nvPr>
            <p:custDataLst>
              <p:tags r:id="rId8"/>
            </p:custDataLst>
          </p:nvPr>
        </p:nvSpPr>
        <p:spPr bwMode="gray">
          <a:xfrm>
            <a:off x="898525" y="33766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EXPLORATORY ANALYSIS</a:t>
            </a:r>
          </a:p>
        </p:txBody>
      </p:sp>
      <p:sp>
        <p:nvSpPr>
          <p:cNvPr id="59" name="Espace réservé du texte 3">
            <a:hlinkClick r:id="rId21" action="ppaction://hlinksldjump"/>
          </p:cNvPr>
          <p:cNvSpPr>
            <a:spLocks noGrp="1"/>
          </p:cNvSpPr>
          <p:nvPr>
            <p:custDataLst>
              <p:tags r:id="rId9"/>
            </p:custDataLst>
          </p:nvPr>
        </p:nvSpPr>
        <p:spPr bwMode="gray">
          <a:xfrm>
            <a:off x="898525" y="37322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PREDICTIVE ANALYSIS</a:t>
            </a:r>
            <a:endParaRPr lang="en-US" sz="1300" b="0" cap="all" dirty="0"/>
          </a:p>
        </p:txBody>
      </p:sp>
      <p:sp>
        <p:nvSpPr>
          <p:cNvPr id="73" name="Espace réservé du texte 3">
            <a:hlinkClick r:id="rId22" action="ppaction://hlinksldjump"/>
          </p:cNvPr>
          <p:cNvSpPr>
            <a:spLocks noGrp="1"/>
          </p:cNvSpPr>
          <p:nvPr>
            <p:custDataLst>
              <p:tags r:id="rId10"/>
            </p:custDataLst>
          </p:nvPr>
        </p:nvSpPr>
        <p:spPr bwMode="gray">
          <a:xfrm>
            <a:off x="898525" y="4087813"/>
            <a:ext cx="9250363" cy="3302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5088" rIns="0" bIns="66675"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300" b="0" cap="all" dirty="0" smtClean="0"/>
              <a:t>Sephora case study</a:t>
            </a:r>
            <a:endParaRPr lang="en-US" sz="1300" b="0" cap="all" dirty="0"/>
          </a:p>
        </p:txBody>
      </p:sp>
      <p:sp>
        <p:nvSpPr>
          <p:cNvPr id="23" name="Espace réservé du texte 3">
            <a:hlinkClick r:id="rId23" action="ppaction://hlinksldjump"/>
          </p:cNvPr>
          <p:cNvSpPr>
            <a:spLocks noGrp="1"/>
          </p:cNvSpPr>
          <p:nvPr>
            <p:custDataLst>
              <p:tags r:id="rId11"/>
            </p:custDataLst>
          </p:nvPr>
        </p:nvSpPr>
        <p:spPr bwMode="gray">
          <a:xfrm>
            <a:off x="898525" y="4418013"/>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698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KEY </a:t>
            </a:r>
            <a:r>
              <a:rPr lang="en-US" sz="1400" b="0" dirty="0" smtClean="0"/>
              <a:t>TIPS </a:t>
            </a:r>
            <a:r>
              <a:rPr lang="en-US" sz="1400" b="0" dirty="0" smtClean="0"/>
              <a:t>FOR DATA ANALYSIS</a:t>
            </a:r>
            <a:endParaRPr lang="en-US" sz="1300" b="0" cap="all" dirty="0"/>
          </a:p>
        </p:txBody>
      </p:sp>
      <p:sp>
        <p:nvSpPr>
          <p:cNvPr id="62" name="Espace réservé du texte 3">
            <a:hlinkClick r:id="rId24" action="ppaction://hlinksldjump"/>
          </p:cNvPr>
          <p:cNvSpPr>
            <a:spLocks noGrp="1"/>
          </p:cNvSpPr>
          <p:nvPr>
            <p:custDataLst>
              <p:tags r:id="rId12"/>
            </p:custDataLst>
          </p:nvPr>
        </p:nvSpPr>
        <p:spPr bwMode="gray">
          <a:xfrm>
            <a:off x="898525" y="4772025"/>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Appendix</a:t>
            </a:r>
            <a:endParaRPr lang="en-US" sz="1300" b="0" cap="all" dirty="0"/>
          </a:p>
        </p:txBody>
      </p:sp>
    </p:spTree>
    <p:extLst>
      <p:ext uri="{BB962C8B-B14F-4D97-AF65-F5344CB8AC3E}">
        <p14:creationId xmlns:p14="http://schemas.microsoft.com/office/powerpoint/2010/main" val="3242787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p:custDataLst>
              <p:tags r:id="rId2"/>
            </p:custDataLst>
            <p:extLst>
              <p:ext uri="{D42A27DB-BD31-4B8C-83A1-F6EECF244321}">
                <p14:modId xmlns:p14="http://schemas.microsoft.com/office/powerpoint/2010/main" val="9584289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9029" name="think-cell Slide" r:id="rId5" imgW="216" imgH="216" progId="TCLayout.ActiveDocument.1">
                  <p:embed/>
                </p:oleObj>
              </mc:Choice>
              <mc:Fallback>
                <p:oleObj name="think-cell Slide" r:id="rId5" imgW="216" imgH="216" progId="TCLayout.ActiveDocument.1">
                  <p:embed/>
                  <p:pic>
                    <p:nvPicPr>
                      <p:cNvPr id="4" name="Obje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altLang="zh-CN" dirty="0"/>
              <a:t>Relationship analysis –</a:t>
            </a:r>
            <a:r>
              <a:rPr lang="en-US" altLang="zh-CN" dirty="0" smtClean="0"/>
              <a:t> </a:t>
            </a:r>
            <a:r>
              <a:rPr lang="en-GB" altLang="zh-CN" dirty="0"/>
              <a:t>c</a:t>
            </a:r>
            <a:r>
              <a:rPr lang="en-GB" dirty="0" smtClean="0"/>
              <a:t>orrelation</a:t>
            </a:r>
            <a:endParaRPr lang="en-GB" dirty="0"/>
          </a:p>
        </p:txBody>
      </p:sp>
      <p:sp>
        <p:nvSpPr>
          <p:cNvPr id="2" name="Footer Placeholder 1"/>
          <p:cNvSpPr>
            <a:spLocks noGrp="1"/>
          </p:cNvSpPr>
          <p:nvPr>
            <p:ph type="ftr" sz="quarter" idx="12"/>
          </p:nvPr>
        </p:nvSpPr>
        <p:spPr/>
        <p:txBody>
          <a:bodyPr/>
          <a:lstStyle/>
          <a:p>
            <a:endParaRPr lang="en-GB" noProof="0" dirty="0"/>
          </a:p>
        </p:txBody>
      </p:sp>
      <p:sp>
        <p:nvSpPr>
          <p:cNvPr id="6" name="Title 5"/>
          <p:cNvSpPr>
            <a:spLocks noGrp="1"/>
          </p:cNvSpPr>
          <p:nvPr>
            <p:ph type="title"/>
          </p:nvPr>
        </p:nvSpPr>
        <p:spPr>
          <a:xfrm>
            <a:off x="898524" y="554399"/>
            <a:ext cx="9250043" cy="487313"/>
          </a:xfrm>
        </p:spPr>
        <p:txBody>
          <a:bodyPr/>
          <a:lstStyle/>
          <a:p>
            <a:r>
              <a:rPr lang="en-US" altLang="zh-CN" dirty="0"/>
              <a:t>Correlation is a way to measure the relationship between </a:t>
            </a:r>
            <a:r>
              <a:rPr lang="en-US" altLang="zh-CN" dirty="0" smtClean="0"/>
              <a:t>variables, correlation coefficient is used to assess the strength of the association</a:t>
            </a:r>
            <a:endParaRPr lang="en-GB" dirty="0"/>
          </a:p>
        </p:txBody>
      </p:sp>
      <p:sp>
        <p:nvSpPr>
          <p:cNvPr id="48" name="Rectangle 3"/>
          <p:cNvSpPr>
            <a:spLocks noChangeArrowheads="1"/>
          </p:cNvSpPr>
          <p:nvPr/>
        </p:nvSpPr>
        <p:spPr bwMode="gray">
          <a:xfrm>
            <a:off x="899355" y="1748513"/>
            <a:ext cx="4320388"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Correlation</a:t>
            </a:r>
            <a:endParaRPr lang="en-GB" sz="1200" cap="all" dirty="0">
              <a:solidFill>
                <a:srgbClr val="7F7F7F"/>
              </a:solidFill>
            </a:endParaRPr>
          </a:p>
        </p:txBody>
      </p:sp>
      <p:grpSp>
        <p:nvGrpSpPr>
          <p:cNvPr id="5" name="Group 4"/>
          <p:cNvGrpSpPr/>
          <p:nvPr/>
        </p:nvGrpSpPr>
        <p:grpSpPr>
          <a:xfrm>
            <a:off x="899349" y="1967668"/>
            <a:ext cx="4320391" cy="4680270"/>
            <a:chOff x="901696" y="1967666"/>
            <a:chExt cx="9252004" cy="4680273"/>
          </a:xfrm>
        </p:grpSpPr>
        <p:cxnSp>
          <p:nvCxnSpPr>
            <p:cNvPr id="7" name="Straight Connector 6"/>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sp>
          <p:nvSpPr>
            <p:cNvPr id="14" name="Rectangle 3"/>
            <p:cNvSpPr>
              <a:spLocks noChangeArrowheads="1"/>
            </p:cNvSpPr>
            <p:nvPr/>
          </p:nvSpPr>
          <p:spPr bwMode="gray">
            <a:xfrm>
              <a:off x="901696" y="1967666"/>
              <a:ext cx="9248795" cy="4680273"/>
            </a:xfrm>
            <a:prstGeom prst="rect">
              <a:avLst/>
            </a:prstGeom>
            <a:noFill/>
            <a:ln w="9525" algn="ctr">
              <a:noFill/>
              <a:miter lim="800000"/>
              <a:headEnd type="none" w="lg" len="lg"/>
              <a:tailEnd type="none" w="lg" len="lg"/>
            </a:ln>
            <a:effectLst/>
          </p:spPr>
          <p:txBody>
            <a:bodyPr wrap="square" lIns="90000" tIns="72000" rIns="90000" bIns="72000" anchor="t">
              <a:noAutofit/>
            </a:bodyPr>
            <a:lstStyle/>
            <a:p>
              <a:pPr marL="180000" lvl="0" indent="-180000" defTabSz="1018824">
                <a:lnSpc>
                  <a:spcPts val="1300"/>
                </a:lnSpc>
                <a:spcBef>
                  <a:spcPts val="600"/>
                </a:spcBef>
                <a:buClr>
                  <a:srgbClr val="699FC0"/>
                </a:buClr>
                <a:buSzPct val="100000"/>
                <a:buFont typeface="Wingdings 3"/>
                <a:buChar char="}"/>
              </a:pPr>
              <a:r>
                <a:rPr lang="en-GB" sz="1200" dirty="0" smtClean="0"/>
                <a:t>Correlation assessment</a:t>
              </a:r>
              <a:endParaRPr lang="en-GB" sz="1200" dirty="0"/>
            </a:p>
            <a:p>
              <a:pPr marL="360000" lvl="1" indent="-180000" defTabSz="1018824">
                <a:lnSpc>
                  <a:spcPts val="1300"/>
                </a:lnSpc>
                <a:spcBef>
                  <a:spcPts val="400"/>
                </a:spcBef>
                <a:buClr>
                  <a:srgbClr val="699FC0"/>
                </a:buClr>
                <a:buSzPct val="100000"/>
                <a:buFont typeface="Wingdings" panose="05000000000000000000" pitchFamily="2" charset="2"/>
                <a:buChar char="§"/>
              </a:pPr>
              <a:r>
                <a:rPr lang="en-GB" sz="1200" dirty="0" smtClean="0"/>
                <a:t>Scatterplots</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GB" sz="1200" dirty="0" smtClean="0"/>
                <a:t>Correlation coefficient</a:t>
              </a:r>
              <a:endParaRPr lang="en-GB" sz="1200" dirty="0"/>
            </a:p>
            <a:p>
              <a:pPr marL="180000" lvl="0" indent="-180000" defTabSz="1018824">
                <a:lnSpc>
                  <a:spcPts val="1300"/>
                </a:lnSpc>
                <a:spcBef>
                  <a:spcPts val="600"/>
                </a:spcBef>
                <a:buClr>
                  <a:srgbClr val="699FC0"/>
                </a:buClr>
                <a:buSzPct val="100000"/>
                <a:buFont typeface="Wingdings 3"/>
                <a:buChar char="}"/>
              </a:pPr>
              <a:r>
                <a:rPr lang="en-GB" sz="1200" dirty="0" smtClean="0">
                  <a:solidFill>
                    <a:srgbClr val="000000"/>
                  </a:solidFill>
                </a:rPr>
                <a:t>Correlation coefficient:</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GB" sz="1200" dirty="0" smtClean="0"/>
                <a:t>R&gt;0, positive  </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GB" sz="1200" dirty="0" smtClean="0"/>
                <a:t>R=0, no linear </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GB" sz="1200" dirty="0" smtClean="0"/>
                <a:t>R&lt;0, negative</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GB" sz="1200" dirty="0" smtClean="0"/>
                <a:t>R=±1, perfect</a:t>
              </a:r>
            </a:p>
            <a:p>
              <a:pPr marL="180000" indent="-180000" defTabSz="1018824">
                <a:lnSpc>
                  <a:spcPts val="1300"/>
                </a:lnSpc>
                <a:spcBef>
                  <a:spcPts val="600"/>
                </a:spcBef>
                <a:buClr>
                  <a:srgbClr val="699FC0"/>
                </a:buClr>
                <a:buSzPct val="100000"/>
                <a:buFont typeface="Wingdings 3"/>
                <a:buChar char="}"/>
              </a:pPr>
              <a:r>
                <a:rPr lang="en-GB" sz="1200" dirty="0" smtClean="0">
                  <a:solidFill>
                    <a:srgbClr val="000000"/>
                  </a:solidFill>
                </a:rPr>
                <a:t>Significance of correlation</a:t>
              </a:r>
            </a:p>
            <a:p>
              <a:pPr defTabSz="1018824">
                <a:lnSpc>
                  <a:spcPts val="1300"/>
                </a:lnSpc>
                <a:spcBef>
                  <a:spcPts val="600"/>
                </a:spcBef>
                <a:buClr>
                  <a:srgbClr val="699FC0"/>
                </a:buClr>
                <a:buSzPct val="100000"/>
              </a:pPr>
              <a:r>
                <a:rPr lang="en-GB" sz="1200" dirty="0" smtClean="0">
                  <a:solidFill>
                    <a:srgbClr val="000000"/>
                  </a:solidFill>
                </a:rPr>
                <a:t>coefficient :</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a:t>t-test is </a:t>
              </a:r>
              <a:r>
                <a:rPr lang="en-US" sz="1200" dirty="0" smtClean="0"/>
                <a:t>used</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smtClean="0"/>
                <a:t>No correlation if </a:t>
              </a:r>
            </a:p>
            <a:p>
              <a:pPr marL="180000" lvl="1" defTabSz="1018824">
                <a:lnSpc>
                  <a:spcPts val="1300"/>
                </a:lnSpc>
                <a:spcBef>
                  <a:spcPts val="400"/>
                </a:spcBef>
                <a:buClr>
                  <a:srgbClr val="699FC0"/>
                </a:buClr>
                <a:buSzPct val="100000"/>
              </a:pPr>
              <a:r>
                <a:rPr lang="en-US" sz="1200" dirty="0"/>
                <a:t>r</a:t>
              </a:r>
              <a:r>
                <a:rPr lang="en-US" sz="1200" dirty="0" smtClean="0"/>
                <a:t>eject null hypothesis</a:t>
              </a:r>
              <a:endParaRPr lang="en-GB" sz="1200" dirty="0" smtClean="0"/>
            </a:p>
            <a:p>
              <a:pPr marL="360000" lvl="1" indent="-180000" defTabSz="1018824">
                <a:lnSpc>
                  <a:spcPts val="1300"/>
                </a:lnSpc>
                <a:spcBef>
                  <a:spcPts val="400"/>
                </a:spcBef>
                <a:buClr>
                  <a:srgbClr val="699FC0"/>
                </a:buClr>
                <a:buSzPct val="100000"/>
                <a:buFont typeface="Wingdings" panose="05000000000000000000" pitchFamily="2" charset="2"/>
                <a:buChar char="§"/>
              </a:pPr>
              <a:endParaRPr lang="en-GB" sz="1200" dirty="0" smtClean="0"/>
            </a:p>
          </p:txBody>
        </p:sp>
        <p:cxnSp>
          <p:nvCxnSpPr>
            <p:cNvPr id="56" name="Straight Connector 55"/>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31" name="Rectangle 3"/>
          <p:cNvSpPr>
            <a:spLocks noChangeArrowheads="1"/>
          </p:cNvSpPr>
          <p:nvPr/>
        </p:nvSpPr>
        <p:spPr bwMode="gray">
          <a:xfrm>
            <a:off x="5832070" y="1748513"/>
            <a:ext cx="4320030"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a:lnSpc>
                <a:spcPts val="1100"/>
              </a:lnSpc>
            </a:pPr>
            <a:r>
              <a:rPr lang="en-GB" sz="1200" b="1" cap="all" dirty="0">
                <a:solidFill>
                  <a:srgbClr val="000000"/>
                </a:solidFill>
              </a:rPr>
              <a:t>Correlation does not mean causation  </a:t>
            </a:r>
          </a:p>
        </p:txBody>
      </p:sp>
      <p:grpSp>
        <p:nvGrpSpPr>
          <p:cNvPr id="32" name="Group 31"/>
          <p:cNvGrpSpPr/>
          <p:nvPr/>
        </p:nvGrpSpPr>
        <p:grpSpPr>
          <a:xfrm>
            <a:off x="5832063" y="1971836"/>
            <a:ext cx="4320033" cy="2092026"/>
            <a:chOff x="901696" y="1967666"/>
            <a:chExt cx="9252004" cy="4680273"/>
          </a:xfrm>
        </p:grpSpPr>
        <p:cxnSp>
          <p:nvCxnSpPr>
            <p:cNvPr id="33" name="Straight Connector 32"/>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sp>
          <p:nvSpPr>
            <p:cNvPr id="34" name="Rectangle 3"/>
            <p:cNvSpPr>
              <a:spLocks noChangeArrowheads="1"/>
            </p:cNvSpPr>
            <p:nvPr/>
          </p:nvSpPr>
          <p:spPr bwMode="gray">
            <a:xfrm>
              <a:off x="901696" y="1967666"/>
              <a:ext cx="9248795" cy="4680273"/>
            </a:xfrm>
            <a:prstGeom prst="rect">
              <a:avLst/>
            </a:prstGeom>
            <a:noFill/>
            <a:ln w="9525" algn="ctr">
              <a:noFill/>
              <a:miter lim="800000"/>
              <a:headEnd type="none" w="lg" len="lg"/>
              <a:tailEnd type="none" w="lg" len="lg"/>
            </a:ln>
            <a:effectLst/>
          </p:spPr>
          <p:txBody>
            <a:bodyPr wrap="square" lIns="90000" tIns="72000" rIns="90000" bIns="72000" anchor="t">
              <a:noAutofit/>
            </a:bodyPr>
            <a:lstStyle/>
            <a:p>
              <a:pPr lvl="0" defTabSz="1018824">
                <a:lnSpc>
                  <a:spcPts val="1300"/>
                </a:lnSpc>
                <a:spcBef>
                  <a:spcPts val="600"/>
                </a:spcBef>
                <a:buClr>
                  <a:srgbClr val="699FC0"/>
                </a:buClr>
                <a:buSzPct val="100000"/>
              </a:pPr>
              <a:endParaRPr lang="en-GB" sz="1200" dirty="0">
                <a:solidFill>
                  <a:srgbClr val="000000"/>
                </a:solidFill>
              </a:endParaRPr>
            </a:p>
          </p:txBody>
        </p:sp>
        <p:cxnSp>
          <p:nvCxnSpPr>
            <p:cNvPr id="35" name="Straight Connector 34"/>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62" name="Rectangle 3"/>
          <p:cNvSpPr>
            <a:spLocks noChangeArrowheads="1"/>
          </p:cNvSpPr>
          <p:nvPr/>
        </p:nvSpPr>
        <p:spPr bwMode="gray">
          <a:xfrm>
            <a:off x="5793821" y="4193631"/>
            <a:ext cx="4320030"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a:lnSpc>
                <a:spcPts val="1100"/>
              </a:lnSpc>
            </a:pPr>
            <a:r>
              <a:rPr lang="en-US" sz="1200" b="1" cap="all" dirty="0">
                <a:solidFill>
                  <a:srgbClr val="000000"/>
                </a:solidFill>
              </a:rPr>
              <a:t>Spurious correlation: due to coincidence </a:t>
            </a:r>
            <a:endParaRPr lang="en-GB" sz="1200" b="1" cap="all" dirty="0">
              <a:solidFill>
                <a:srgbClr val="000000"/>
              </a:solidFill>
            </a:endParaRPr>
          </a:p>
        </p:txBody>
      </p:sp>
      <p:grpSp>
        <p:nvGrpSpPr>
          <p:cNvPr id="63" name="Group 62"/>
          <p:cNvGrpSpPr/>
          <p:nvPr/>
        </p:nvGrpSpPr>
        <p:grpSpPr>
          <a:xfrm>
            <a:off x="5832063" y="4386108"/>
            <a:ext cx="4320033" cy="2261830"/>
            <a:chOff x="901696" y="1967666"/>
            <a:chExt cx="9252004" cy="4680273"/>
          </a:xfrm>
        </p:grpSpPr>
        <p:cxnSp>
          <p:nvCxnSpPr>
            <p:cNvPr id="64" name="Straight Connector 63"/>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sp>
          <p:nvSpPr>
            <p:cNvPr id="65" name="Rectangle 3"/>
            <p:cNvSpPr>
              <a:spLocks noChangeArrowheads="1"/>
            </p:cNvSpPr>
            <p:nvPr/>
          </p:nvSpPr>
          <p:spPr bwMode="gray">
            <a:xfrm>
              <a:off x="901696" y="1967666"/>
              <a:ext cx="9248795" cy="4680273"/>
            </a:xfrm>
            <a:prstGeom prst="rect">
              <a:avLst/>
            </a:prstGeom>
            <a:noFill/>
            <a:ln w="9525" algn="ctr">
              <a:noFill/>
              <a:miter lim="800000"/>
              <a:headEnd type="none" w="lg" len="lg"/>
              <a:tailEnd type="none" w="lg" len="lg"/>
            </a:ln>
            <a:effectLst/>
          </p:spPr>
          <p:txBody>
            <a:bodyPr wrap="square" lIns="90000" tIns="72000" rIns="90000" bIns="72000" anchor="t">
              <a:noAutofit/>
            </a:bodyPr>
            <a:lstStyle/>
            <a:p>
              <a:pPr marL="180000" lvl="0" indent="-180000" defTabSz="1018824">
                <a:lnSpc>
                  <a:spcPts val="1300"/>
                </a:lnSpc>
                <a:spcBef>
                  <a:spcPts val="600"/>
                </a:spcBef>
                <a:buClr>
                  <a:srgbClr val="699FC0"/>
                </a:buClr>
                <a:buSzPct val="100000"/>
                <a:buFont typeface="Wingdings 3"/>
                <a:buChar char="}"/>
              </a:pPr>
              <a:endParaRPr lang="en-GB" sz="1200" dirty="0">
                <a:solidFill>
                  <a:srgbClr val="000000"/>
                </a:solidFill>
              </a:endParaRPr>
            </a:p>
          </p:txBody>
        </p:sp>
        <p:cxnSp>
          <p:nvCxnSpPr>
            <p:cNvPr id="66" name="Straight Connector 65"/>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pic>
        <p:nvPicPr>
          <p:cNvPr id="22" name="Picture 21"/>
          <p:cNvPicPr>
            <a:picLocks noChangeAspect="1"/>
          </p:cNvPicPr>
          <p:nvPr/>
        </p:nvPicPr>
        <p:blipFill>
          <a:blip r:embed="rId7"/>
          <a:stretch>
            <a:fillRect/>
          </a:stretch>
        </p:blipFill>
        <p:spPr>
          <a:xfrm>
            <a:off x="5953213" y="2099454"/>
            <a:ext cx="3788928" cy="1343704"/>
          </a:xfrm>
          <a:prstGeom prst="rect">
            <a:avLst/>
          </a:prstGeom>
        </p:spPr>
      </p:pic>
      <p:sp>
        <p:nvSpPr>
          <p:cNvPr id="9" name="Rectangle 8"/>
          <p:cNvSpPr/>
          <p:nvPr/>
        </p:nvSpPr>
        <p:spPr>
          <a:xfrm>
            <a:off x="5830561" y="3527038"/>
            <a:ext cx="4283290" cy="425758"/>
          </a:xfrm>
          <a:prstGeom prst="rect">
            <a:avLst/>
          </a:prstGeom>
        </p:spPr>
        <p:txBody>
          <a:bodyPr wrap="square">
            <a:spAutoFit/>
          </a:bodyPr>
          <a:lstStyle/>
          <a:p>
            <a:pPr marL="180000" indent="-180000" defTabSz="1018824">
              <a:lnSpc>
                <a:spcPts val="1300"/>
              </a:lnSpc>
              <a:spcBef>
                <a:spcPts val="600"/>
              </a:spcBef>
              <a:buClr>
                <a:srgbClr val="699FC0"/>
              </a:buClr>
              <a:buSzPct val="100000"/>
              <a:buFont typeface="Wingdings 3"/>
              <a:buChar char="}"/>
            </a:pPr>
            <a:r>
              <a:rPr lang="en-US" sz="1200" dirty="0"/>
              <a:t>A significant correlation does not necessarily  indicate causality but rather a common linkage in a sequence of events</a:t>
            </a:r>
          </a:p>
        </p:txBody>
      </p:sp>
      <p:pic>
        <p:nvPicPr>
          <p:cNvPr id="24" name="Picture 23"/>
          <p:cNvPicPr>
            <a:picLocks noChangeAspect="1"/>
          </p:cNvPicPr>
          <p:nvPr/>
        </p:nvPicPr>
        <p:blipFill>
          <a:blip r:embed="rId8"/>
          <a:stretch>
            <a:fillRect/>
          </a:stretch>
        </p:blipFill>
        <p:spPr>
          <a:xfrm>
            <a:off x="5898213" y="4546523"/>
            <a:ext cx="4043309" cy="1609364"/>
          </a:xfrm>
          <a:prstGeom prst="rect">
            <a:avLst/>
          </a:prstGeom>
        </p:spPr>
      </p:pic>
      <p:sp>
        <p:nvSpPr>
          <p:cNvPr id="10" name="Rectangle 9"/>
          <p:cNvSpPr/>
          <p:nvPr/>
        </p:nvSpPr>
        <p:spPr>
          <a:xfrm>
            <a:off x="5863980" y="6171710"/>
            <a:ext cx="4179713" cy="425758"/>
          </a:xfrm>
          <a:prstGeom prst="rect">
            <a:avLst/>
          </a:prstGeom>
        </p:spPr>
        <p:txBody>
          <a:bodyPr wrap="square">
            <a:spAutoFit/>
          </a:bodyPr>
          <a:lstStyle/>
          <a:p>
            <a:pPr marL="180000" indent="-180000" defTabSz="1018824">
              <a:lnSpc>
                <a:spcPts val="1300"/>
              </a:lnSpc>
              <a:spcBef>
                <a:spcPts val="600"/>
              </a:spcBef>
              <a:buClr>
                <a:srgbClr val="699FC0"/>
              </a:buClr>
              <a:buSzPct val="100000"/>
              <a:buFont typeface="Wingdings 3"/>
              <a:buChar char="}"/>
            </a:pPr>
            <a:r>
              <a:rPr lang="en-US" sz="1200" dirty="0" smtClean="0"/>
              <a:t>Spurious correlation </a:t>
            </a:r>
            <a:r>
              <a:rPr lang="en-US" sz="1200" dirty="0"/>
              <a:t>occurs between two variables that are supposed to </a:t>
            </a:r>
            <a:r>
              <a:rPr lang="en-US" sz="1200" dirty="0" smtClean="0"/>
              <a:t>be </a:t>
            </a:r>
            <a:r>
              <a:rPr lang="en-US" sz="1200" b="1" dirty="0" smtClean="0"/>
              <a:t>mutually independent</a:t>
            </a:r>
            <a:endParaRPr lang="en-US" sz="1200" b="1" dirty="0"/>
          </a:p>
        </p:txBody>
      </p:sp>
      <p:pic>
        <p:nvPicPr>
          <p:cNvPr id="26" name="Picture 25"/>
          <p:cNvPicPr>
            <a:picLocks noChangeAspect="1"/>
          </p:cNvPicPr>
          <p:nvPr/>
        </p:nvPicPr>
        <p:blipFill>
          <a:blip r:embed="rId9"/>
          <a:stretch>
            <a:fillRect/>
          </a:stretch>
        </p:blipFill>
        <p:spPr>
          <a:xfrm>
            <a:off x="889461" y="5074040"/>
            <a:ext cx="4296897" cy="1523428"/>
          </a:xfrm>
          <a:prstGeom prst="rect">
            <a:avLst/>
          </a:prstGeom>
        </p:spPr>
      </p:pic>
      <p:pic>
        <p:nvPicPr>
          <p:cNvPr id="30" name="Picture 29"/>
          <p:cNvPicPr>
            <a:picLocks noChangeAspect="1"/>
          </p:cNvPicPr>
          <p:nvPr/>
        </p:nvPicPr>
        <p:blipFill>
          <a:blip r:embed="rId10"/>
          <a:stretch>
            <a:fillRect/>
          </a:stretch>
        </p:blipFill>
        <p:spPr>
          <a:xfrm>
            <a:off x="2835441" y="2082455"/>
            <a:ext cx="2448950" cy="2721331"/>
          </a:xfrm>
          <a:prstGeom prst="rect">
            <a:avLst/>
          </a:prstGeom>
        </p:spPr>
      </p:pic>
      <p:sp>
        <p:nvSpPr>
          <p:cNvPr id="36" name="Espace réservé du texte 5"/>
          <p:cNvSpPr>
            <a:spLocks noGrp="1"/>
          </p:cNvSpPr>
          <p:nvPr>
            <p:ph type="body" sz="quarter" idx="4294967295"/>
          </p:nvPr>
        </p:nvSpPr>
        <p:spPr>
          <a:xfrm>
            <a:off x="900000" y="7253060"/>
            <a:ext cx="4321288" cy="117020"/>
          </a:xfrm>
          <a:prstGeom prst="rect">
            <a:avLst/>
          </a:prstGeom>
        </p:spPr>
        <p:txBody>
          <a:bodyPr vert="horz" wrap="square" lIns="0" tIns="0" rIns="0" bIns="0" rtlCol="0" anchor="b">
            <a:spAutoFit/>
          </a:bodyPr>
          <a:lstStyle/>
          <a:p>
            <a:pPr marL="475200" indent="-475200">
              <a:lnSpc>
                <a:spcPts val="900"/>
              </a:lnSpc>
              <a:spcBef>
                <a:spcPts val="0"/>
              </a:spcBef>
              <a:buNone/>
              <a:tabLst>
                <a:tab pos="288000" algn="l"/>
              </a:tabLst>
            </a:pPr>
            <a:r>
              <a:rPr lang="en-US" altLang="zh-CN" sz="900" b="0" dirty="0">
                <a:solidFill>
                  <a:schemeClr val="accent2"/>
                </a:solidFill>
              </a:rPr>
              <a:t>Source: Advancy analysis</a:t>
            </a:r>
            <a:endParaRPr lang="en-US" sz="900" b="0" dirty="0">
              <a:solidFill>
                <a:schemeClr val="accent2"/>
              </a:solidFill>
            </a:endParaRPr>
          </a:p>
        </p:txBody>
      </p:sp>
    </p:spTree>
    <p:extLst>
      <p:ext uri="{BB962C8B-B14F-4D97-AF65-F5344CB8AC3E}">
        <p14:creationId xmlns:p14="http://schemas.microsoft.com/office/powerpoint/2010/main" val="3145640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p:cNvGraphicFramePr>
            <a:graphicFrameLocks noChangeAspect="1"/>
          </p:cNvGraphicFramePr>
          <p:nvPr>
            <p:custDataLst>
              <p:tags r:id="rId2"/>
            </p:custDataLst>
            <p:extLst>
              <p:ext uri="{D42A27DB-BD31-4B8C-83A1-F6EECF244321}">
                <p14:modId xmlns:p14="http://schemas.microsoft.com/office/powerpoint/2010/main" val="10196714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661" name="think-cell Slide" r:id="rId15" imgW="270" imgH="270" progId="TCLayout.ActiveDocument.1">
                  <p:embed/>
                </p:oleObj>
              </mc:Choice>
              <mc:Fallback>
                <p:oleObj name="think-cell Slide" r:id="rId15" imgW="270" imgH="270" progId="TCLayout.ActiveDocument.1">
                  <p:embed/>
                  <p:pic>
                    <p:nvPicPr>
                      <p:cNvPr id="6" name="Objet 5" hidden="1"/>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3"/>
          </a:solidFill>
          <a:ln w="9525" algn="ctr">
            <a:noFill/>
            <a:miter lim="800000"/>
            <a:headEnd type="none" w="lg" len="lg"/>
            <a:tailEnd type="none" w="lg" len="lg"/>
          </a:ln>
          <a:effectLst/>
        </p:spPr>
        <p:txBody>
          <a:bodyPr vert="horz" wrap="none" lIns="0" tIns="0" rIns="0" bIns="0" numCol="1" spcCol="0" rtlCol="0" anchor="ctr" anchorCtr="0">
            <a:noAutofit/>
          </a:bodyPr>
          <a:lstStyle/>
          <a:p>
            <a:pPr algn="ctr" defTabSz="1018824">
              <a:spcBef>
                <a:spcPct val="0"/>
              </a:spcBef>
              <a:spcAft>
                <a:spcPct val="0"/>
              </a:spcAft>
              <a:buClr>
                <a:srgbClr val="699FC0"/>
              </a:buClr>
              <a:buSzPct val="100000"/>
            </a:pPr>
            <a:endParaRPr lang="en-US" sz="1400" cap="all" dirty="0">
              <a:solidFill>
                <a:srgbClr val="FFFFFF"/>
              </a:solidFill>
              <a:latin typeface="Calibri" panose="020F0502020204030204" pitchFamily="34" charset="0"/>
              <a:sym typeface="Calibri" panose="020F0502020204030204" pitchFamily="34" charset="0"/>
            </a:endParaRPr>
          </a:p>
        </p:txBody>
      </p:sp>
      <p:sp>
        <p:nvSpPr>
          <p:cNvPr id="2" name="Titre 1"/>
          <p:cNvSpPr>
            <a:spLocks noGrp="1"/>
          </p:cNvSpPr>
          <p:nvPr>
            <p:ph type="title"/>
          </p:nvPr>
        </p:nvSpPr>
        <p:spPr>
          <a:xfrm>
            <a:off x="898524" y="554399"/>
            <a:ext cx="9250043" cy="243656"/>
          </a:xfrm>
        </p:spPr>
        <p:txBody>
          <a:bodyPr/>
          <a:lstStyle/>
          <a:p>
            <a:r>
              <a:rPr lang="en-US" dirty="0"/>
              <a:t>Agenda</a:t>
            </a:r>
          </a:p>
        </p:txBody>
      </p:sp>
      <p:sp>
        <p:nvSpPr>
          <p:cNvPr id="82" name="Espace réservé du texte 3">
            <a:hlinkClick r:id="rId17" action="ppaction://hlinksldjump"/>
          </p:cNvPr>
          <p:cNvSpPr>
            <a:spLocks noGrp="1"/>
          </p:cNvSpPr>
          <p:nvPr>
            <p:custDataLst>
              <p:tags r:id="rId4"/>
            </p:custDataLst>
          </p:nvPr>
        </p:nvSpPr>
        <p:spPr bwMode="gray">
          <a:xfrm>
            <a:off x="898525" y="1957388"/>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DIAGNOSTIC ANALYSIS</a:t>
            </a:r>
            <a:endParaRPr lang="en-US" sz="1300" b="0" cap="all" dirty="0"/>
          </a:p>
        </p:txBody>
      </p:sp>
      <p:sp>
        <p:nvSpPr>
          <p:cNvPr id="80" name="Espace réservé du texte 3">
            <a:hlinkClick r:id="rId18" action="ppaction://hlinksldjump"/>
          </p:cNvPr>
          <p:cNvSpPr>
            <a:spLocks noGrp="1"/>
          </p:cNvSpPr>
          <p:nvPr>
            <p:custDataLst>
              <p:tags r:id="rId5"/>
            </p:custDataLst>
          </p:nvPr>
        </p:nvSpPr>
        <p:spPr bwMode="gray">
          <a:xfrm>
            <a:off x="898525" y="2312988"/>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9850"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dirty="0" smtClean="0"/>
              <a:t>RELATIONSHIP ANALYSIS</a:t>
            </a:r>
            <a:endParaRPr lang="en-US" sz="1300" cap="all" dirty="0"/>
          </a:p>
        </p:txBody>
      </p:sp>
      <p:sp>
        <p:nvSpPr>
          <p:cNvPr id="63" name="Espace réservé du texte 3">
            <a:hlinkClick r:id="rId19" action="ppaction://hlinksldjump"/>
          </p:cNvPr>
          <p:cNvSpPr>
            <a:spLocks noGrp="1"/>
          </p:cNvSpPr>
          <p:nvPr>
            <p:custDataLst>
              <p:tags r:id="rId6"/>
            </p:custDataLst>
          </p:nvPr>
        </p:nvSpPr>
        <p:spPr bwMode="gray">
          <a:xfrm>
            <a:off x="898525" y="2667000"/>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dirty="0" smtClean="0"/>
              <a:t>CORRELATION ANALYSIS</a:t>
            </a:r>
            <a:endParaRPr lang="en-US" sz="1300" cap="all" dirty="0"/>
          </a:p>
        </p:txBody>
      </p:sp>
      <p:sp>
        <p:nvSpPr>
          <p:cNvPr id="38" name="Espace réservé du texte 3"/>
          <p:cNvSpPr>
            <a:spLocks noGrp="1"/>
          </p:cNvSpPr>
          <p:nvPr>
            <p:custDataLst>
              <p:tags r:id="rId7"/>
            </p:custDataLst>
          </p:nvPr>
        </p:nvSpPr>
        <p:spPr bwMode="gray">
          <a:xfrm>
            <a:off x="898525" y="3022600"/>
            <a:ext cx="9250363" cy="354013"/>
          </a:xfrm>
          <a:prstGeom prst="rect">
            <a:avLst/>
          </a:prstGeom>
          <a:solidFill>
            <a:srgbClr val="003855"/>
          </a:solidFill>
          <a:ln w="9525">
            <a:noFill/>
          </a:ln>
          <a:extLst>
            <a:ext uri="{91240B29-F687-4F45-9708-019B960494DF}">
              <a14:hiddenLine xmlns:a14="http://schemas.microsoft.com/office/drawing/2010/main" w="9525">
                <a:solidFill>
                  <a:schemeClr val="tx1"/>
                </a:solidFill>
              </a14:hiddenLine>
            </a:ext>
          </a:extLst>
        </p:spPr>
        <p:txBody>
          <a:bodyPr vert="horz" wrap="square" lIns="71438" tIns="71438" rIns="0" bIns="698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b="1" dirty="0" smtClean="0">
                <a:solidFill>
                  <a:schemeClr val="bg1"/>
                </a:solidFill>
              </a:rPr>
              <a:t>ASOCIATION ANALYSIS</a:t>
            </a:r>
            <a:endParaRPr lang="en-US" sz="1300" b="1" cap="all" dirty="0">
              <a:solidFill>
                <a:schemeClr val="bg1"/>
              </a:solidFill>
            </a:endParaRPr>
          </a:p>
        </p:txBody>
      </p:sp>
      <p:sp>
        <p:nvSpPr>
          <p:cNvPr id="77" name="Espace réservé du texte 3">
            <a:hlinkClick r:id="rId20" action="ppaction://hlinksldjump"/>
          </p:cNvPr>
          <p:cNvSpPr>
            <a:spLocks noGrp="1"/>
          </p:cNvSpPr>
          <p:nvPr>
            <p:custDataLst>
              <p:tags r:id="rId8"/>
            </p:custDataLst>
          </p:nvPr>
        </p:nvSpPr>
        <p:spPr bwMode="gray">
          <a:xfrm>
            <a:off x="898525" y="33766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EXPLORATORY ANALYSIS</a:t>
            </a:r>
          </a:p>
        </p:txBody>
      </p:sp>
      <p:sp>
        <p:nvSpPr>
          <p:cNvPr id="64" name="Espace réservé du texte 3">
            <a:hlinkClick r:id="rId21" action="ppaction://hlinksldjump"/>
          </p:cNvPr>
          <p:cNvSpPr>
            <a:spLocks noGrp="1"/>
          </p:cNvSpPr>
          <p:nvPr>
            <p:custDataLst>
              <p:tags r:id="rId9"/>
            </p:custDataLst>
          </p:nvPr>
        </p:nvSpPr>
        <p:spPr bwMode="gray">
          <a:xfrm>
            <a:off x="898525" y="37322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PREDICTIVE ANALYSIS</a:t>
            </a:r>
            <a:endParaRPr lang="en-US" sz="1300" b="0" cap="all" dirty="0"/>
          </a:p>
        </p:txBody>
      </p:sp>
      <p:sp>
        <p:nvSpPr>
          <p:cNvPr id="78" name="Espace réservé du texte 3">
            <a:hlinkClick r:id="rId22" action="ppaction://hlinksldjump"/>
          </p:cNvPr>
          <p:cNvSpPr>
            <a:spLocks noGrp="1"/>
          </p:cNvSpPr>
          <p:nvPr>
            <p:custDataLst>
              <p:tags r:id="rId10"/>
            </p:custDataLst>
          </p:nvPr>
        </p:nvSpPr>
        <p:spPr bwMode="gray">
          <a:xfrm>
            <a:off x="898525" y="4087813"/>
            <a:ext cx="9250363" cy="3302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5088" rIns="0" bIns="66675"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300" b="0" cap="all" dirty="0" smtClean="0"/>
              <a:t>Sephora case study</a:t>
            </a:r>
            <a:endParaRPr lang="en-US" sz="1300" b="0" cap="all" dirty="0"/>
          </a:p>
        </p:txBody>
      </p:sp>
      <p:sp>
        <p:nvSpPr>
          <p:cNvPr id="23" name="Espace réservé du texte 3">
            <a:hlinkClick r:id="rId23" action="ppaction://hlinksldjump"/>
          </p:cNvPr>
          <p:cNvSpPr>
            <a:spLocks noGrp="1"/>
          </p:cNvSpPr>
          <p:nvPr>
            <p:custDataLst>
              <p:tags r:id="rId11"/>
            </p:custDataLst>
          </p:nvPr>
        </p:nvSpPr>
        <p:spPr bwMode="gray">
          <a:xfrm>
            <a:off x="898525" y="4418013"/>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698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KEY </a:t>
            </a:r>
            <a:r>
              <a:rPr lang="en-US" sz="1400" b="0" dirty="0" smtClean="0"/>
              <a:t>TIPS </a:t>
            </a:r>
            <a:r>
              <a:rPr lang="en-US" sz="1400" b="0" dirty="0" smtClean="0"/>
              <a:t>FOR DATA ANALYSIS</a:t>
            </a:r>
            <a:endParaRPr lang="en-US" sz="1300" b="0" cap="all" dirty="0"/>
          </a:p>
        </p:txBody>
      </p:sp>
      <p:sp>
        <p:nvSpPr>
          <p:cNvPr id="67" name="Espace réservé du texte 3">
            <a:hlinkClick r:id="rId24" action="ppaction://hlinksldjump"/>
          </p:cNvPr>
          <p:cNvSpPr>
            <a:spLocks noGrp="1"/>
          </p:cNvSpPr>
          <p:nvPr>
            <p:custDataLst>
              <p:tags r:id="rId12"/>
            </p:custDataLst>
          </p:nvPr>
        </p:nvSpPr>
        <p:spPr bwMode="gray">
          <a:xfrm>
            <a:off x="898525" y="4772025"/>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Appendix</a:t>
            </a:r>
            <a:endParaRPr lang="en-US" sz="1300" b="0" cap="all" dirty="0"/>
          </a:p>
        </p:txBody>
      </p:sp>
    </p:spTree>
    <p:extLst>
      <p:ext uri="{BB962C8B-B14F-4D97-AF65-F5344CB8AC3E}">
        <p14:creationId xmlns:p14="http://schemas.microsoft.com/office/powerpoint/2010/main" val="3025178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3515" name="think-cell Slide" r:id="rId4" imgW="370" imgH="371" progId="TCLayout.ActiveDocument.1">
                  <p:embed/>
                </p:oleObj>
              </mc:Choice>
              <mc:Fallback>
                <p:oleObj name="think-cell Slide" r:id="rId4" imgW="370" imgH="371" progId="TCLayout.ActiveDocument.1">
                  <p:embed/>
                  <p:pic>
                    <p:nvPicPr>
                      <p:cNvPr id="23" name="Object 2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3"/>
          </p:nvPr>
        </p:nvSpPr>
        <p:spPr/>
        <p:txBody>
          <a:bodyPr/>
          <a:lstStyle/>
          <a:p>
            <a:endParaRPr lang="en-GB" noProof="0" dirty="0"/>
          </a:p>
        </p:txBody>
      </p:sp>
      <p:sp>
        <p:nvSpPr>
          <p:cNvPr id="4" name="Text Placeholder 3"/>
          <p:cNvSpPr>
            <a:spLocks noGrp="1"/>
          </p:cNvSpPr>
          <p:nvPr>
            <p:ph type="body" sz="quarter" idx="10"/>
          </p:nvPr>
        </p:nvSpPr>
        <p:spPr/>
        <p:txBody>
          <a:bodyPr/>
          <a:lstStyle/>
          <a:p>
            <a:r>
              <a:rPr lang="en-US" altLang="zh-CN" dirty="0" smtClean="0"/>
              <a:t>Relationship analysis – association analysis</a:t>
            </a:r>
            <a:endParaRPr lang="en-US" dirty="0"/>
          </a:p>
        </p:txBody>
      </p:sp>
      <p:sp>
        <p:nvSpPr>
          <p:cNvPr id="5" name="Title 4"/>
          <p:cNvSpPr>
            <a:spLocks noGrp="1"/>
          </p:cNvSpPr>
          <p:nvPr>
            <p:ph type="title"/>
          </p:nvPr>
        </p:nvSpPr>
        <p:spPr>
          <a:xfrm>
            <a:off x="898524" y="554399"/>
            <a:ext cx="9250043" cy="487313"/>
          </a:xfrm>
        </p:spPr>
        <p:txBody>
          <a:bodyPr/>
          <a:lstStyle/>
          <a:p>
            <a:r>
              <a:rPr lang="en-US" dirty="0" smtClean="0"/>
              <a:t>Association analysis is a method for discovering relationship between large database, e.g. market  basket analysis   </a:t>
            </a:r>
            <a:endParaRPr lang="en-US" dirty="0"/>
          </a:p>
        </p:txBody>
      </p:sp>
      <p:sp>
        <p:nvSpPr>
          <p:cNvPr id="12" name="Rectangle 3"/>
          <p:cNvSpPr>
            <a:spLocks noChangeArrowheads="1"/>
          </p:cNvSpPr>
          <p:nvPr/>
        </p:nvSpPr>
        <p:spPr bwMode="gray">
          <a:xfrm>
            <a:off x="899355" y="1748513"/>
            <a:ext cx="4320388"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W</a:t>
            </a:r>
            <a:r>
              <a:rPr lang="en-US" altLang="zh-CN" sz="1200" b="1" cap="all" dirty="0" smtClean="0">
                <a:solidFill>
                  <a:srgbClr val="000000"/>
                </a:solidFill>
              </a:rPr>
              <a:t>hat is association analysis</a:t>
            </a:r>
            <a:endParaRPr lang="en-GB" sz="1200" cap="all" dirty="0">
              <a:solidFill>
                <a:srgbClr val="7F7F7F"/>
              </a:solidFill>
            </a:endParaRPr>
          </a:p>
        </p:txBody>
      </p:sp>
      <p:grpSp>
        <p:nvGrpSpPr>
          <p:cNvPr id="13" name="Group 12"/>
          <p:cNvGrpSpPr/>
          <p:nvPr/>
        </p:nvGrpSpPr>
        <p:grpSpPr>
          <a:xfrm>
            <a:off x="899351" y="1967669"/>
            <a:ext cx="4320389" cy="4680268"/>
            <a:chOff x="901700" y="1967667"/>
            <a:chExt cx="9252000" cy="4680271"/>
          </a:xfrm>
        </p:grpSpPr>
        <p:cxnSp>
          <p:nvCxnSpPr>
            <p:cNvPr id="14" name="Straight Connector 13"/>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5832065" y="1967669"/>
            <a:ext cx="4320031" cy="4680268"/>
            <a:chOff x="901700" y="1967667"/>
            <a:chExt cx="9252000" cy="4680271"/>
          </a:xfrm>
        </p:grpSpPr>
        <p:cxnSp>
          <p:nvCxnSpPr>
            <p:cNvPr id="17" name="Straight Connector 16"/>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19" name="Rectangle 3"/>
          <p:cNvSpPr>
            <a:spLocks noChangeArrowheads="1"/>
          </p:cNvSpPr>
          <p:nvPr/>
        </p:nvSpPr>
        <p:spPr bwMode="gray">
          <a:xfrm>
            <a:off x="5767399" y="1728809"/>
            <a:ext cx="4320388"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Decision tree example</a:t>
            </a:r>
            <a:endParaRPr lang="en-GB" sz="1200" cap="all" dirty="0">
              <a:solidFill>
                <a:srgbClr val="7F7F7F"/>
              </a:solidFill>
            </a:endParaRPr>
          </a:p>
        </p:txBody>
      </p:sp>
      <p:sp>
        <p:nvSpPr>
          <p:cNvPr id="20" name="Rectangle 19"/>
          <p:cNvSpPr/>
          <p:nvPr/>
        </p:nvSpPr>
        <p:spPr>
          <a:xfrm>
            <a:off x="897846" y="2076140"/>
            <a:ext cx="4323441" cy="4657685"/>
          </a:xfrm>
          <a:prstGeom prst="rect">
            <a:avLst/>
          </a:prstGeom>
        </p:spPr>
        <p:txBody>
          <a:bodyPr wrap="square">
            <a:spAutoFit/>
          </a:bodyPr>
          <a:lstStyle/>
          <a:p>
            <a:pPr marL="180000" indent="-180000" defTabSz="1018824">
              <a:lnSpc>
                <a:spcPts val="1300"/>
              </a:lnSpc>
              <a:spcBef>
                <a:spcPts val="600"/>
              </a:spcBef>
              <a:buClr>
                <a:srgbClr val="699FC0"/>
              </a:buClr>
              <a:buSzPct val="100000"/>
              <a:buFont typeface="Wingdings 3"/>
              <a:buChar char="}"/>
            </a:pPr>
            <a:r>
              <a:rPr lang="en-US" sz="1200" dirty="0" smtClean="0"/>
              <a:t>Association analysis is widely used </a:t>
            </a: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a:solidFill>
                  <a:srgbClr val="000000"/>
                </a:solidFill>
              </a:rPr>
              <a:t>T</a:t>
            </a:r>
            <a:r>
              <a:rPr lang="en-US" sz="1200" dirty="0" smtClean="0">
                <a:solidFill>
                  <a:srgbClr val="000000"/>
                </a:solidFill>
              </a:rPr>
              <a:t>ransaction </a:t>
            </a:r>
            <a:r>
              <a:rPr lang="en-US" sz="1200" dirty="0">
                <a:solidFill>
                  <a:srgbClr val="000000"/>
                </a:solidFill>
              </a:rPr>
              <a:t>basket </a:t>
            </a:r>
            <a:r>
              <a:rPr lang="en-US" sz="1200" dirty="0" smtClean="0">
                <a:solidFill>
                  <a:srgbClr val="000000"/>
                </a:solidFill>
              </a:rPr>
              <a:t>analysis: </a:t>
            </a:r>
            <a:r>
              <a:rPr lang="en-US" sz="1200" dirty="0">
                <a:solidFill>
                  <a:srgbClr val="000000"/>
                </a:solidFill>
              </a:rPr>
              <a:t>to discover the rules </a:t>
            </a:r>
            <a:r>
              <a:rPr lang="en-US" sz="1200" dirty="0" smtClean="0">
                <a:solidFill>
                  <a:srgbClr val="000000"/>
                </a:solidFill>
              </a:rPr>
              <a:t>that indicate the </a:t>
            </a:r>
            <a:r>
              <a:rPr lang="en-US" sz="1200" dirty="0">
                <a:solidFill>
                  <a:srgbClr val="000000"/>
                </a:solidFill>
              </a:rPr>
              <a:t>likely occurrence of an item based on the occurrences of other items in the </a:t>
            </a:r>
            <a:r>
              <a:rPr lang="en-US" sz="1200" dirty="0" smtClean="0">
                <a:solidFill>
                  <a:srgbClr val="000000"/>
                </a:solidFill>
              </a:rPr>
              <a:t>transaction</a:t>
            </a: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Web usage mining:  web browsing and purchase behavior</a:t>
            </a: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P</a:t>
            </a:r>
            <a:r>
              <a:rPr lang="en-US" altLang="zh-CN" sz="1200" dirty="0" smtClean="0">
                <a:solidFill>
                  <a:srgbClr val="000000"/>
                </a:solidFill>
              </a:rPr>
              <a:t>romotion event and advertising </a:t>
            </a:r>
            <a:r>
              <a:rPr lang="en-US" sz="1200" dirty="0" smtClean="0">
                <a:solidFill>
                  <a:srgbClr val="000000"/>
                </a:solidFill>
              </a:rPr>
              <a:t> </a:t>
            </a:r>
            <a:endParaRPr lang="en-US" sz="1200" dirty="0">
              <a:solidFill>
                <a:srgbClr val="000000"/>
              </a:solidFill>
            </a:endParaRPr>
          </a:p>
          <a:p>
            <a:pPr marL="360000" lvl="1" indent="-180000" defTabSz="1018824">
              <a:lnSpc>
                <a:spcPts val="1200"/>
              </a:lnSpc>
              <a:spcBef>
                <a:spcPts val="300"/>
              </a:spcBef>
              <a:buClr>
                <a:srgbClr val="699FC0"/>
              </a:buClr>
              <a:buSzPct val="100000"/>
              <a:buFont typeface="Wingdings" panose="05000000000000000000" pitchFamily="2" charset="2"/>
              <a:buChar char="§"/>
              <a:defRPr/>
            </a:pPr>
            <a:endParaRPr lang="en-US" sz="1200" dirty="0" smtClean="0">
              <a:solidFill>
                <a:srgbClr val="000000"/>
              </a:solidFill>
            </a:endParaRPr>
          </a:p>
          <a:p>
            <a:pPr marL="180000" lvl="1" indent="-180000" defTabSz="1018824">
              <a:lnSpc>
                <a:spcPts val="1300"/>
              </a:lnSpc>
              <a:spcBef>
                <a:spcPts val="600"/>
              </a:spcBef>
              <a:buClr>
                <a:srgbClr val="699FC0"/>
              </a:buClr>
              <a:buSzPct val="100000"/>
              <a:buFont typeface="Wingdings 3"/>
              <a:buChar char="}"/>
              <a:defRPr/>
            </a:pPr>
            <a:r>
              <a:rPr lang="en-US" sz="1200" dirty="0" smtClean="0"/>
              <a:t>Association rule evaluation metrics:</a:t>
            </a: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Support: an indication of how frequency the </a:t>
            </a:r>
            <a:r>
              <a:rPr lang="en-US" sz="1200" dirty="0" err="1" smtClean="0">
                <a:solidFill>
                  <a:srgbClr val="000000"/>
                </a:solidFill>
              </a:rPr>
              <a:t>itemset</a:t>
            </a:r>
            <a:r>
              <a:rPr lang="en-US" sz="1200" dirty="0" smtClean="0">
                <a:solidFill>
                  <a:srgbClr val="000000"/>
                </a:solidFill>
              </a:rPr>
              <a:t> appears in the dataset </a:t>
            </a:r>
            <a:endParaRPr lang="en-US" sz="1200" dirty="0">
              <a:solidFill>
                <a:srgbClr val="000000"/>
              </a:solidFill>
            </a:endParaRP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Confidence: an indication of how of the rule has been found to be true</a:t>
            </a: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Lift: the confidence of the observed support </a:t>
            </a:r>
          </a:p>
          <a:p>
            <a:pPr marL="180000" lvl="1" defTabSz="1018824">
              <a:lnSpc>
                <a:spcPts val="1200"/>
              </a:lnSpc>
              <a:spcBef>
                <a:spcPts val="300"/>
              </a:spcBef>
              <a:buClr>
                <a:srgbClr val="699FC0"/>
              </a:buClr>
              <a:buSzPct val="100000"/>
              <a:defRPr/>
            </a:pPr>
            <a:endParaRPr lang="en-US" sz="1200" dirty="0" smtClean="0">
              <a:solidFill>
                <a:srgbClr val="000000"/>
              </a:solidFill>
            </a:endParaRPr>
          </a:p>
          <a:p>
            <a:pPr marL="180000" lvl="1" indent="-180000" defTabSz="1018824">
              <a:lnSpc>
                <a:spcPts val="1300"/>
              </a:lnSpc>
              <a:spcBef>
                <a:spcPts val="600"/>
              </a:spcBef>
              <a:buClr>
                <a:srgbClr val="699FC0"/>
              </a:buClr>
              <a:buSzPct val="100000"/>
              <a:buFont typeface="Wingdings 3"/>
              <a:buChar char="}"/>
              <a:defRPr/>
            </a:pPr>
            <a:r>
              <a:rPr lang="en-US" sz="1200" dirty="0" smtClean="0"/>
              <a:t>Rule example X-&gt;Y</a:t>
            </a:r>
            <a:endParaRPr lang="en-US" sz="1200" dirty="0"/>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Support(X-&gt;Y)=support(X+Y)</a:t>
            </a: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Confidence(X-&gt;Y)=support(X-&gt;Y)/support(X)</a:t>
            </a: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Lift(X-&gt;Y)=confidence(X-&gt;Y)/support(Y)</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a:t>Lift&gt;1: the occurrence of X has a positive effect on the occurrence of Y </a:t>
            </a:r>
            <a:endParaRPr lang="en-US" sz="1200" dirty="0" smtClean="0"/>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Lift&lt;1: that </a:t>
            </a:r>
            <a:r>
              <a:rPr lang="en-US" sz="1200" dirty="0"/>
              <a:t>the occurrence of X has a negative effect on the occurrence of Y </a:t>
            </a:r>
            <a:endParaRPr lang="en-US" sz="1200" dirty="0" smtClean="0"/>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Lift=1: the </a:t>
            </a:r>
            <a:r>
              <a:rPr lang="en-US" sz="1200" dirty="0"/>
              <a:t>occurrences of X and Y have no </a:t>
            </a:r>
            <a:r>
              <a:rPr lang="en-US" sz="1200" dirty="0" smtClean="0"/>
              <a:t>correlation</a:t>
            </a:r>
            <a:endParaRPr lang="en-US" sz="1200" dirty="0" smtClean="0">
              <a:solidFill>
                <a:srgbClr val="000000"/>
              </a:solidFill>
            </a:endParaRPr>
          </a:p>
          <a:p>
            <a:pPr marL="180000" lvl="1" defTabSz="1018824">
              <a:lnSpc>
                <a:spcPts val="1200"/>
              </a:lnSpc>
              <a:spcBef>
                <a:spcPts val="300"/>
              </a:spcBef>
              <a:buClr>
                <a:srgbClr val="699FC0"/>
              </a:buClr>
              <a:buSzPct val="100000"/>
              <a:defRPr/>
            </a:pPr>
            <a:endParaRPr lang="en-US" sz="1200" dirty="0">
              <a:solidFill>
                <a:srgbClr val="000000"/>
              </a:solidFill>
            </a:endParaRPr>
          </a:p>
        </p:txBody>
      </p:sp>
      <p:sp>
        <p:nvSpPr>
          <p:cNvPr id="22" name="Espace réservé du texte 5"/>
          <p:cNvSpPr>
            <a:spLocks noGrp="1"/>
          </p:cNvSpPr>
          <p:nvPr>
            <p:ph type="body" sz="quarter" idx="4294967295"/>
          </p:nvPr>
        </p:nvSpPr>
        <p:spPr>
          <a:xfrm>
            <a:off x="900000" y="7253060"/>
            <a:ext cx="4321288" cy="117020"/>
          </a:xfrm>
          <a:prstGeom prst="rect">
            <a:avLst/>
          </a:prstGeom>
        </p:spPr>
        <p:txBody>
          <a:bodyPr vert="horz" wrap="square" lIns="0" tIns="0" rIns="0" bIns="0" rtlCol="0" anchor="b">
            <a:spAutoFit/>
          </a:bodyPr>
          <a:lstStyle/>
          <a:p>
            <a:pPr marL="475200" indent="-475200">
              <a:lnSpc>
                <a:spcPts val="900"/>
              </a:lnSpc>
              <a:spcBef>
                <a:spcPts val="0"/>
              </a:spcBef>
              <a:buNone/>
              <a:tabLst>
                <a:tab pos="288000" algn="l"/>
              </a:tabLst>
            </a:pPr>
            <a:r>
              <a:rPr lang="en-US" altLang="zh-CN" sz="900" b="0" dirty="0">
                <a:solidFill>
                  <a:schemeClr val="accent2"/>
                </a:solidFill>
              </a:rPr>
              <a:t>Source: Advancy analysis</a:t>
            </a:r>
            <a:endParaRPr lang="en-US" sz="900" b="0" dirty="0">
              <a:solidFill>
                <a:schemeClr val="accent2"/>
              </a:solidFill>
            </a:endParaRPr>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b="50884"/>
          <a:stretch/>
        </p:blipFill>
        <p:spPr>
          <a:xfrm>
            <a:off x="5988856" y="2085508"/>
            <a:ext cx="3877473" cy="1118330"/>
          </a:xfrm>
          <a:prstGeom prst="rect">
            <a:avLst/>
          </a:prstGeom>
        </p:spPr>
      </p:pic>
      <p:graphicFrame>
        <p:nvGraphicFramePr>
          <p:cNvPr id="7" name="Table 6"/>
          <p:cNvGraphicFramePr>
            <a:graphicFrameLocks noGrp="1"/>
          </p:cNvGraphicFramePr>
          <p:nvPr>
            <p:extLst/>
          </p:nvPr>
        </p:nvGraphicFramePr>
        <p:xfrm>
          <a:off x="5832476" y="3144810"/>
          <a:ext cx="4320748" cy="1881164"/>
        </p:xfrm>
        <a:graphic>
          <a:graphicData uri="http://schemas.openxmlformats.org/drawingml/2006/table">
            <a:tbl>
              <a:tblPr firstRow="1" bandRow="1">
                <a:tableStyleId>{5C22544A-7EE6-4342-B048-85BDC9FD1C3A}</a:tableStyleId>
              </a:tblPr>
              <a:tblGrid>
                <a:gridCol w="1080187">
                  <a:extLst>
                    <a:ext uri="{9D8B030D-6E8A-4147-A177-3AD203B41FA5}">
                      <a16:colId xmlns:a16="http://schemas.microsoft.com/office/drawing/2014/main" val="774224428"/>
                    </a:ext>
                  </a:extLst>
                </a:gridCol>
                <a:gridCol w="1080187">
                  <a:extLst>
                    <a:ext uri="{9D8B030D-6E8A-4147-A177-3AD203B41FA5}">
                      <a16:colId xmlns:a16="http://schemas.microsoft.com/office/drawing/2014/main" val="102067662"/>
                    </a:ext>
                  </a:extLst>
                </a:gridCol>
                <a:gridCol w="1080187">
                  <a:extLst>
                    <a:ext uri="{9D8B030D-6E8A-4147-A177-3AD203B41FA5}">
                      <a16:colId xmlns:a16="http://schemas.microsoft.com/office/drawing/2014/main" val="3230846419"/>
                    </a:ext>
                  </a:extLst>
                </a:gridCol>
                <a:gridCol w="1080187">
                  <a:extLst>
                    <a:ext uri="{9D8B030D-6E8A-4147-A177-3AD203B41FA5}">
                      <a16:colId xmlns:a16="http://schemas.microsoft.com/office/drawing/2014/main" val="2952877625"/>
                    </a:ext>
                  </a:extLst>
                </a:gridCol>
              </a:tblGrid>
              <a:tr h="355991">
                <a:tc>
                  <a:txBody>
                    <a:bodyPr/>
                    <a:lstStyle/>
                    <a:p>
                      <a:pPr algn="ctr"/>
                      <a:r>
                        <a:rPr lang="en-US" sz="1200" dirty="0" smtClean="0">
                          <a:solidFill>
                            <a:schemeClr val="tx1"/>
                          </a:solidFill>
                        </a:rPr>
                        <a:t>Rule (</a:t>
                      </a:r>
                      <a:r>
                        <a:rPr lang="en-US" sz="1200" baseline="0" dirty="0" smtClean="0">
                          <a:solidFill>
                            <a:schemeClr val="tx1"/>
                          </a:solidFill>
                        </a:rPr>
                        <a:t> X-&gt;Y)</a:t>
                      </a:r>
                      <a:endParaRPr lang="en-US" sz="1200" dirty="0">
                        <a:solidFill>
                          <a:schemeClr val="tx1"/>
                        </a:solidFill>
                      </a:endParaRPr>
                    </a:p>
                  </a:txBody>
                  <a:tcPr anchor="ctr">
                    <a:noFill/>
                  </a:tcPr>
                </a:tc>
                <a:tc>
                  <a:txBody>
                    <a:bodyPr/>
                    <a:lstStyle/>
                    <a:p>
                      <a:pPr algn="ctr"/>
                      <a:r>
                        <a:rPr lang="en-US" sz="1200" dirty="0" smtClean="0">
                          <a:solidFill>
                            <a:schemeClr val="tx1"/>
                          </a:solidFill>
                        </a:rPr>
                        <a:t>Support (Y)</a:t>
                      </a:r>
                      <a:endParaRPr lang="en-US" sz="1200" dirty="0">
                        <a:solidFill>
                          <a:schemeClr val="tx1"/>
                        </a:solidFill>
                      </a:endParaRPr>
                    </a:p>
                  </a:txBody>
                  <a:tcPr anchor="ctr">
                    <a:noFill/>
                  </a:tcPr>
                </a:tc>
                <a:tc>
                  <a:txBody>
                    <a:bodyPr/>
                    <a:lstStyle/>
                    <a:p>
                      <a:pPr algn="ctr"/>
                      <a:r>
                        <a:rPr lang="en-US" sz="1200" dirty="0" smtClean="0">
                          <a:solidFill>
                            <a:schemeClr val="tx1"/>
                          </a:solidFill>
                        </a:rPr>
                        <a:t>Confidence</a:t>
                      </a:r>
                    </a:p>
                    <a:p>
                      <a:pPr algn="ctr"/>
                      <a:r>
                        <a:rPr lang="en-US" sz="1200" dirty="0" smtClean="0">
                          <a:solidFill>
                            <a:schemeClr val="tx1"/>
                          </a:solidFill>
                        </a:rPr>
                        <a:t>(X-&gt;Y)</a:t>
                      </a:r>
                      <a:endParaRPr lang="en-US" sz="1200" dirty="0">
                        <a:solidFill>
                          <a:schemeClr val="tx1"/>
                        </a:solidFill>
                      </a:endParaRPr>
                    </a:p>
                  </a:txBody>
                  <a:tcPr anchor="ctr">
                    <a:noFill/>
                  </a:tcPr>
                </a:tc>
                <a:tc>
                  <a:txBody>
                    <a:bodyPr/>
                    <a:lstStyle/>
                    <a:p>
                      <a:pPr algn="ctr"/>
                      <a:r>
                        <a:rPr lang="en-US" sz="1200" dirty="0" smtClean="0">
                          <a:solidFill>
                            <a:schemeClr val="tx1"/>
                          </a:solidFill>
                        </a:rPr>
                        <a:t>Lift (X-&gt;Y)</a:t>
                      </a:r>
                      <a:endParaRPr lang="en-US" sz="1200" dirty="0">
                        <a:solidFill>
                          <a:schemeClr val="tx1"/>
                        </a:solidFill>
                      </a:endParaRPr>
                    </a:p>
                  </a:txBody>
                  <a:tcPr anchor="ctr">
                    <a:noFill/>
                  </a:tcPr>
                </a:tc>
                <a:extLst>
                  <a:ext uri="{0D108BD9-81ED-4DB2-BD59-A6C34878D82A}">
                    <a16:rowId xmlns:a16="http://schemas.microsoft.com/office/drawing/2014/main" val="1802728194"/>
                  </a:ext>
                </a:extLst>
              </a:tr>
              <a:tr h="355991">
                <a:tc>
                  <a:txBody>
                    <a:bodyPr/>
                    <a:lstStyle/>
                    <a:p>
                      <a:pPr algn="ctr"/>
                      <a:r>
                        <a:rPr lang="en-US" sz="1200" dirty="0" smtClean="0">
                          <a:solidFill>
                            <a:schemeClr val="tx1"/>
                          </a:solidFill>
                        </a:rPr>
                        <a:t>A</a:t>
                      </a:r>
                      <a:r>
                        <a:rPr lang="en-US" sz="1200" baseline="0" dirty="0" smtClean="0">
                          <a:solidFill>
                            <a:schemeClr val="tx1"/>
                          </a:solidFill>
                        </a:rPr>
                        <a:t> -&gt; D</a:t>
                      </a:r>
                      <a:endParaRPr lang="en-US" sz="1200" dirty="0">
                        <a:solidFill>
                          <a:schemeClr val="tx1"/>
                        </a:solidFill>
                      </a:endParaRPr>
                    </a:p>
                  </a:txBody>
                  <a:tcPr>
                    <a:noFill/>
                  </a:tcPr>
                </a:tc>
                <a:tc>
                  <a:txBody>
                    <a:bodyPr/>
                    <a:lstStyle/>
                    <a:p>
                      <a:pPr algn="ctr"/>
                      <a:r>
                        <a:rPr lang="en-US" sz="1200" dirty="0" smtClean="0">
                          <a:solidFill>
                            <a:schemeClr val="tx1"/>
                          </a:solidFill>
                        </a:rPr>
                        <a:t>3/5</a:t>
                      </a:r>
                      <a:endParaRPr lang="en-US" sz="1200" dirty="0">
                        <a:solidFill>
                          <a:schemeClr val="tx1"/>
                        </a:solidFill>
                      </a:endParaRPr>
                    </a:p>
                  </a:txBody>
                  <a:tcPr>
                    <a:noFill/>
                  </a:tcPr>
                </a:tc>
                <a:tc>
                  <a:txBody>
                    <a:bodyPr/>
                    <a:lstStyle/>
                    <a:p>
                      <a:pPr algn="ctr"/>
                      <a:r>
                        <a:rPr lang="en-US" sz="1200" dirty="0" smtClean="0">
                          <a:solidFill>
                            <a:schemeClr val="tx1"/>
                          </a:solidFill>
                        </a:rPr>
                        <a:t>2/3</a:t>
                      </a:r>
                      <a:endParaRPr lang="en-US" sz="1200" dirty="0">
                        <a:solidFill>
                          <a:schemeClr val="tx1"/>
                        </a:solidFill>
                      </a:endParaRPr>
                    </a:p>
                  </a:txBody>
                  <a:tcPr>
                    <a:noFill/>
                  </a:tcPr>
                </a:tc>
                <a:tc>
                  <a:txBody>
                    <a:bodyPr/>
                    <a:lstStyle/>
                    <a:p>
                      <a:pPr algn="ctr"/>
                      <a:r>
                        <a:rPr lang="en-US" sz="1200" dirty="0" smtClean="0">
                          <a:solidFill>
                            <a:schemeClr val="tx1"/>
                          </a:solidFill>
                        </a:rPr>
                        <a:t>5/2</a:t>
                      </a:r>
                      <a:endParaRPr lang="en-US" sz="1200" dirty="0">
                        <a:solidFill>
                          <a:schemeClr val="tx1"/>
                        </a:solidFill>
                      </a:endParaRPr>
                    </a:p>
                  </a:txBody>
                  <a:tcPr>
                    <a:noFill/>
                  </a:tcPr>
                </a:tc>
                <a:extLst>
                  <a:ext uri="{0D108BD9-81ED-4DB2-BD59-A6C34878D82A}">
                    <a16:rowId xmlns:a16="http://schemas.microsoft.com/office/drawing/2014/main" val="754564528"/>
                  </a:ext>
                </a:extLst>
              </a:tr>
              <a:tr h="355991">
                <a:tc>
                  <a:txBody>
                    <a:bodyPr/>
                    <a:lstStyle/>
                    <a:p>
                      <a:pPr algn="ctr"/>
                      <a:r>
                        <a:rPr lang="en-US" sz="1200" dirty="0" smtClean="0">
                          <a:solidFill>
                            <a:schemeClr val="tx1"/>
                          </a:solidFill>
                        </a:rPr>
                        <a:t>C</a:t>
                      </a:r>
                      <a:r>
                        <a:rPr lang="en-US" sz="1200" baseline="0" dirty="0" smtClean="0">
                          <a:solidFill>
                            <a:schemeClr val="tx1"/>
                          </a:solidFill>
                        </a:rPr>
                        <a:t> -&gt; A</a:t>
                      </a:r>
                      <a:endParaRPr lang="en-US" sz="1200" dirty="0">
                        <a:solidFill>
                          <a:schemeClr val="tx1"/>
                        </a:solidFill>
                      </a:endParaRPr>
                    </a:p>
                  </a:txBody>
                  <a:tcPr>
                    <a:noFill/>
                  </a:tcPr>
                </a:tc>
                <a:tc>
                  <a:txBody>
                    <a:bodyPr/>
                    <a:lstStyle/>
                    <a:p>
                      <a:pPr algn="ctr"/>
                      <a:r>
                        <a:rPr lang="en-US" sz="1200" dirty="0" smtClean="0">
                          <a:solidFill>
                            <a:schemeClr val="tx1"/>
                          </a:solidFill>
                        </a:rPr>
                        <a:t>3/5</a:t>
                      </a:r>
                      <a:endParaRPr lang="en-US" sz="1200" dirty="0">
                        <a:solidFill>
                          <a:schemeClr val="tx1"/>
                        </a:solidFill>
                      </a:endParaRPr>
                    </a:p>
                  </a:txBody>
                  <a:tcPr>
                    <a:noFill/>
                  </a:tcPr>
                </a:tc>
                <a:tc>
                  <a:txBody>
                    <a:bodyPr/>
                    <a:lstStyle/>
                    <a:p>
                      <a:pPr algn="ctr"/>
                      <a:r>
                        <a:rPr lang="en-US" sz="1200" dirty="0" smtClean="0">
                          <a:solidFill>
                            <a:schemeClr val="tx1"/>
                          </a:solidFill>
                        </a:rPr>
                        <a:t>2/4</a:t>
                      </a:r>
                      <a:endParaRPr lang="en-US" sz="1200" dirty="0">
                        <a:solidFill>
                          <a:schemeClr val="tx1"/>
                        </a:solidFill>
                      </a:endParaRPr>
                    </a:p>
                  </a:txBody>
                  <a:tcPr>
                    <a:noFill/>
                  </a:tcPr>
                </a:tc>
                <a:tc>
                  <a:txBody>
                    <a:bodyPr/>
                    <a:lstStyle/>
                    <a:p>
                      <a:pPr algn="ctr"/>
                      <a:r>
                        <a:rPr lang="en-US" sz="1200" dirty="0" smtClean="0">
                          <a:solidFill>
                            <a:schemeClr val="tx1"/>
                          </a:solidFill>
                        </a:rPr>
                        <a:t>5/6</a:t>
                      </a:r>
                      <a:endParaRPr lang="en-US" sz="1200" dirty="0">
                        <a:solidFill>
                          <a:schemeClr val="tx1"/>
                        </a:solidFill>
                      </a:endParaRPr>
                    </a:p>
                  </a:txBody>
                  <a:tcPr>
                    <a:noFill/>
                  </a:tcPr>
                </a:tc>
                <a:extLst>
                  <a:ext uri="{0D108BD9-81ED-4DB2-BD59-A6C34878D82A}">
                    <a16:rowId xmlns:a16="http://schemas.microsoft.com/office/drawing/2014/main" val="3177922310"/>
                  </a:ext>
                </a:extLst>
              </a:tr>
              <a:tr h="355991">
                <a:tc>
                  <a:txBody>
                    <a:bodyPr/>
                    <a:lstStyle/>
                    <a:p>
                      <a:pPr algn="ctr"/>
                      <a:r>
                        <a:rPr lang="en-US" sz="1200" dirty="0" smtClean="0">
                          <a:solidFill>
                            <a:schemeClr val="tx1"/>
                          </a:solidFill>
                        </a:rPr>
                        <a:t>A -&gt; C</a:t>
                      </a:r>
                      <a:endParaRPr lang="en-US" sz="1200" dirty="0">
                        <a:solidFill>
                          <a:schemeClr val="tx1"/>
                        </a:solidFill>
                      </a:endParaRPr>
                    </a:p>
                  </a:txBody>
                  <a:tcPr>
                    <a:noFill/>
                  </a:tcPr>
                </a:tc>
                <a:tc>
                  <a:txBody>
                    <a:bodyPr/>
                    <a:lstStyle/>
                    <a:p>
                      <a:pPr algn="ctr"/>
                      <a:r>
                        <a:rPr lang="en-US" sz="1200" dirty="0" smtClean="0">
                          <a:solidFill>
                            <a:schemeClr val="tx1"/>
                          </a:solidFill>
                        </a:rPr>
                        <a:t>4/5</a:t>
                      </a:r>
                      <a:endParaRPr lang="en-US" sz="1200" dirty="0">
                        <a:solidFill>
                          <a:schemeClr val="tx1"/>
                        </a:solidFill>
                      </a:endParaRPr>
                    </a:p>
                  </a:txBody>
                  <a:tcPr>
                    <a:noFill/>
                  </a:tcPr>
                </a:tc>
                <a:tc>
                  <a:txBody>
                    <a:bodyPr/>
                    <a:lstStyle/>
                    <a:p>
                      <a:pPr algn="ctr"/>
                      <a:r>
                        <a:rPr lang="en-US" sz="1200" dirty="0" smtClean="0">
                          <a:solidFill>
                            <a:schemeClr val="tx1"/>
                          </a:solidFill>
                        </a:rPr>
                        <a:t>2/3</a:t>
                      </a:r>
                      <a:endParaRPr lang="en-US" sz="1200" dirty="0">
                        <a:solidFill>
                          <a:schemeClr val="tx1"/>
                        </a:solidFill>
                      </a:endParaRPr>
                    </a:p>
                  </a:txBody>
                  <a:tcPr>
                    <a:noFill/>
                  </a:tcPr>
                </a:tc>
                <a:tc>
                  <a:txBody>
                    <a:bodyPr/>
                    <a:lstStyle/>
                    <a:p>
                      <a:pPr algn="ctr"/>
                      <a:r>
                        <a:rPr lang="en-US" sz="1200" dirty="0" smtClean="0">
                          <a:solidFill>
                            <a:schemeClr val="tx1"/>
                          </a:solidFill>
                        </a:rPr>
                        <a:t>5/6</a:t>
                      </a:r>
                      <a:endParaRPr lang="en-US" sz="1200" dirty="0">
                        <a:solidFill>
                          <a:schemeClr val="tx1"/>
                        </a:solidFill>
                      </a:endParaRPr>
                    </a:p>
                  </a:txBody>
                  <a:tcPr>
                    <a:noFill/>
                  </a:tcPr>
                </a:tc>
                <a:extLst>
                  <a:ext uri="{0D108BD9-81ED-4DB2-BD59-A6C34878D82A}">
                    <a16:rowId xmlns:a16="http://schemas.microsoft.com/office/drawing/2014/main" val="3226409688"/>
                  </a:ext>
                </a:extLst>
              </a:tr>
              <a:tr h="355991">
                <a:tc>
                  <a:txBody>
                    <a:bodyPr/>
                    <a:lstStyle/>
                    <a:p>
                      <a:pPr algn="ctr"/>
                      <a:r>
                        <a:rPr lang="en-US" sz="1200" dirty="0" smtClean="0">
                          <a:solidFill>
                            <a:schemeClr val="tx1"/>
                          </a:solidFill>
                        </a:rPr>
                        <a:t>B&amp;C -&gt;D</a:t>
                      </a:r>
                      <a:endParaRPr lang="en-US" sz="1200" dirty="0">
                        <a:solidFill>
                          <a:schemeClr val="tx1"/>
                        </a:solidFill>
                      </a:endParaRPr>
                    </a:p>
                  </a:txBody>
                  <a:tcPr>
                    <a:noFill/>
                  </a:tcPr>
                </a:tc>
                <a:tc>
                  <a:txBody>
                    <a:bodyPr/>
                    <a:lstStyle/>
                    <a:p>
                      <a:pPr algn="ctr"/>
                      <a:r>
                        <a:rPr lang="en-US" sz="1200" dirty="0" smtClean="0">
                          <a:solidFill>
                            <a:schemeClr val="tx1"/>
                          </a:solidFill>
                        </a:rPr>
                        <a:t>3/5</a:t>
                      </a:r>
                      <a:endParaRPr lang="en-US" sz="1200" dirty="0">
                        <a:solidFill>
                          <a:schemeClr val="tx1"/>
                        </a:solidFill>
                      </a:endParaRPr>
                    </a:p>
                  </a:txBody>
                  <a:tcPr>
                    <a:noFill/>
                  </a:tcPr>
                </a:tc>
                <a:tc>
                  <a:txBody>
                    <a:bodyPr/>
                    <a:lstStyle/>
                    <a:p>
                      <a:pPr algn="ctr"/>
                      <a:r>
                        <a:rPr lang="en-US" sz="1200" dirty="0" smtClean="0">
                          <a:solidFill>
                            <a:schemeClr val="tx1"/>
                          </a:solidFill>
                        </a:rPr>
                        <a:t>1/3</a:t>
                      </a:r>
                      <a:endParaRPr lang="en-US" sz="1200" dirty="0">
                        <a:solidFill>
                          <a:schemeClr val="tx1"/>
                        </a:solidFill>
                      </a:endParaRPr>
                    </a:p>
                  </a:txBody>
                  <a:tcPr>
                    <a:noFill/>
                  </a:tcPr>
                </a:tc>
                <a:tc>
                  <a:txBody>
                    <a:bodyPr/>
                    <a:lstStyle/>
                    <a:p>
                      <a:pPr algn="ctr"/>
                      <a:r>
                        <a:rPr lang="en-US" sz="1200" dirty="0" smtClean="0">
                          <a:solidFill>
                            <a:schemeClr val="tx1"/>
                          </a:solidFill>
                        </a:rPr>
                        <a:t>5/9</a:t>
                      </a:r>
                      <a:endParaRPr lang="en-US" sz="1200" dirty="0">
                        <a:solidFill>
                          <a:schemeClr val="tx1"/>
                        </a:solidFill>
                      </a:endParaRPr>
                    </a:p>
                  </a:txBody>
                  <a:tcPr>
                    <a:noFill/>
                  </a:tcPr>
                </a:tc>
                <a:extLst>
                  <a:ext uri="{0D108BD9-81ED-4DB2-BD59-A6C34878D82A}">
                    <a16:rowId xmlns:a16="http://schemas.microsoft.com/office/drawing/2014/main" val="2724909458"/>
                  </a:ext>
                </a:extLst>
              </a:tr>
            </a:tbl>
          </a:graphicData>
        </a:graphic>
      </p:graphicFrame>
      <p:sp>
        <p:nvSpPr>
          <p:cNvPr id="21" name="Rectangle 20"/>
          <p:cNvSpPr/>
          <p:nvPr/>
        </p:nvSpPr>
        <p:spPr>
          <a:xfrm>
            <a:off x="5887607" y="5462934"/>
            <a:ext cx="4200180" cy="502702"/>
          </a:xfrm>
          <a:prstGeom prst="rect">
            <a:avLst/>
          </a:prstGeom>
          <a:solidFill>
            <a:schemeClr val="bg2">
              <a:lumMod val="20000"/>
              <a:lumOff val="80000"/>
            </a:schemeClr>
          </a:solidFill>
        </p:spPr>
        <p:txBody>
          <a:bodyPr wrap="square">
            <a:spAutoFit/>
          </a:bodyPr>
          <a:lstStyle/>
          <a:p>
            <a:pPr marL="180000" lvl="1" indent="-180000" defTabSz="1018824">
              <a:lnSpc>
                <a:spcPts val="1300"/>
              </a:lnSpc>
              <a:spcBef>
                <a:spcPts val="600"/>
              </a:spcBef>
              <a:buClr>
                <a:srgbClr val="699FC0"/>
              </a:buClr>
              <a:buSzPct val="100000"/>
              <a:buFont typeface="Wingdings 3"/>
              <a:buChar char="}"/>
              <a:defRPr/>
            </a:pPr>
            <a:r>
              <a:rPr lang="en-US" sz="1200" b="1" dirty="0" smtClean="0"/>
              <a:t>Positive rule</a:t>
            </a:r>
            <a:r>
              <a:rPr lang="en-US" sz="1200" dirty="0" smtClean="0"/>
              <a:t>: A-&gt;D , put A and D closer in store</a:t>
            </a:r>
          </a:p>
          <a:p>
            <a:pPr marL="180000" lvl="1" indent="-180000" defTabSz="1018824">
              <a:lnSpc>
                <a:spcPts val="1300"/>
              </a:lnSpc>
              <a:spcBef>
                <a:spcPts val="600"/>
              </a:spcBef>
              <a:buClr>
                <a:srgbClr val="699FC0"/>
              </a:buClr>
              <a:buSzPct val="100000"/>
              <a:buFont typeface="Wingdings 3"/>
              <a:buChar char="}"/>
              <a:defRPr/>
            </a:pPr>
            <a:r>
              <a:rPr lang="en-US" sz="1200" b="1" dirty="0" smtClean="0"/>
              <a:t>Negative rule</a:t>
            </a:r>
            <a:r>
              <a:rPr lang="en-US" sz="1200" dirty="0" smtClean="0"/>
              <a:t>: B&amp;C -&gt;D,  do not advertise B&amp;C and D together </a:t>
            </a:r>
          </a:p>
        </p:txBody>
      </p:sp>
    </p:spTree>
    <p:extLst>
      <p:ext uri="{BB962C8B-B14F-4D97-AF65-F5344CB8AC3E}">
        <p14:creationId xmlns:p14="http://schemas.microsoft.com/office/powerpoint/2010/main" val="23458332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 5" hidden="1"/>
          <p:cNvGraphicFramePr>
            <a:graphicFrameLocks noChangeAspect="1"/>
          </p:cNvGraphicFramePr>
          <p:nvPr>
            <p:custDataLst>
              <p:tags r:id="rId2"/>
            </p:custDataLst>
            <p:extLst>
              <p:ext uri="{D42A27DB-BD31-4B8C-83A1-F6EECF244321}">
                <p14:modId xmlns:p14="http://schemas.microsoft.com/office/powerpoint/2010/main" val="365149808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5803" name="think-cell Slide" r:id="rId14" imgW="270" imgH="270" progId="TCLayout.ActiveDocument.1">
                  <p:embed/>
                </p:oleObj>
              </mc:Choice>
              <mc:Fallback>
                <p:oleObj name="think-cell Slide" r:id="rId14" imgW="270" imgH="270" progId="TCLayout.ActiveDocument.1">
                  <p:embed/>
                  <p:pic>
                    <p:nvPicPr>
                      <p:cNvPr id="6" name="Objet 5" hidden="1"/>
                      <p:cNvPicPr/>
                      <p:nvPr/>
                    </p:nvPicPr>
                    <p:blipFill>
                      <a:blip r:embed="rId15"/>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3"/>
          </a:solidFill>
          <a:ln w="9525" algn="ctr">
            <a:noFill/>
            <a:miter lim="800000"/>
            <a:headEnd type="none" w="lg" len="lg"/>
            <a:tailEnd type="none" w="lg" len="lg"/>
          </a:ln>
          <a:effectLst/>
        </p:spPr>
        <p:txBody>
          <a:bodyPr vert="horz" wrap="none" lIns="0" tIns="0" rIns="0" bIns="0" numCol="1" spcCol="0" rtlCol="0" anchor="ctr" anchorCtr="0">
            <a:noAutofit/>
          </a:bodyPr>
          <a:lstStyle/>
          <a:p>
            <a:pPr algn="ctr" defTabSz="1018824">
              <a:spcBef>
                <a:spcPct val="0"/>
              </a:spcBef>
              <a:spcAft>
                <a:spcPct val="0"/>
              </a:spcAft>
              <a:buClr>
                <a:srgbClr val="699FC0"/>
              </a:buClr>
              <a:buSzPct val="100000"/>
            </a:pPr>
            <a:endParaRPr lang="en-US" sz="1400" cap="all" dirty="0">
              <a:solidFill>
                <a:srgbClr val="FFFFFF"/>
              </a:solidFill>
              <a:latin typeface="Calibri" panose="020F0502020204030204" pitchFamily="34" charset="0"/>
              <a:sym typeface="Calibri" panose="020F0502020204030204" pitchFamily="34" charset="0"/>
            </a:endParaRPr>
          </a:p>
        </p:txBody>
      </p:sp>
      <p:sp>
        <p:nvSpPr>
          <p:cNvPr id="2" name="Titre 1"/>
          <p:cNvSpPr>
            <a:spLocks noGrp="1"/>
          </p:cNvSpPr>
          <p:nvPr>
            <p:ph type="title"/>
          </p:nvPr>
        </p:nvSpPr>
        <p:spPr>
          <a:xfrm>
            <a:off x="898524" y="554399"/>
            <a:ext cx="9250043" cy="243656"/>
          </a:xfrm>
        </p:spPr>
        <p:txBody>
          <a:bodyPr/>
          <a:lstStyle/>
          <a:p>
            <a:r>
              <a:rPr lang="en-US" dirty="0"/>
              <a:t>Agenda</a:t>
            </a:r>
          </a:p>
        </p:txBody>
      </p:sp>
      <p:sp>
        <p:nvSpPr>
          <p:cNvPr id="35" name="Espace réservé du texte 3">
            <a:hlinkClick r:id="rId16" action="ppaction://hlinksldjump"/>
          </p:cNvPr>
          <p:cNvSpPr>
            <a:spLocks noGrp="1"/>
          </p:cNvSpPr>
          <p:nvPr>
            <p:custDataLst>
              <p:tags r:id="rId4"/>
            </p:custDataLst>
          </p:nvPr>
        </p:nvSpPr>
        <p:spPr bwMode="gray">
          <a:xfrm>
            <a:off x="898525" y="1957388"/>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DIAGNOSTIC ANALYSIS</a:t>
            </a:r>
            <a:endParaRPr lang="en-US" sz="1300" b="0" cap="all" dirty="0"/>
          </a:p>
        </p:txBody>
      </p:sp>
      <p:sp>
        <p:nvSpPr>
          <p:cNvPr id="34" name="Espace réservé du texte 3">
            <a:hlinkClick r:id="rId17" action="ppaction://hlinksldjump"/>
          </p:cNvPr>
          <p:cNvSpPr>
            <a:spLocks noGrp="1"/>
          </p:cNvSpPr>
          <p:nvPr>
            <p:custDataLst>
              <p:tags r:id="rId5"/>
            </p:custDataLst>
          </p:nvPr>
        </p:nvSpPr>
        <p:spPr bwMode="gray">
          <a:xfrm>
            <a:off x="898525" y="2312988"/>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9850"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RELATIONSHIP ANALYSIS</a:t>
            </a:r>
            <a:endParaRPr lang="en-US" sz="1300" b="0" cap="all" dirty="0"/>
          </a:p>
        </p:txBody>
      </p:sp>
      <p:sp>
        <p:nvSpPr>
          <p:cNvPr id="31" name="Espace réservé du texte 3"/>
          <p:cNvSpPr>
            <a:spLocks noGrp="1"/>
          </p:cNvSpPr>
          <p:nvPr>
            <p:custDataLst>
              <p:tags r:id="rId6"/>
            </p:custDataLst>
          </p:nvPr>
        </p:nvSpPr>
        <p:spPr bwMode="gray">
          <a:xfrm>
            <a:off x="898525" y="2667000"/>
            <a:ext cx="9250363" cy="355600"/>
          </a:xfrm>
          <a:prstGeom prst="rect">
            <a:avLst/>
          </a:prstGeom>
          <a:solidFill>
            <a:srgbClr val="003855"/>
          </a:solidFill>
          <a:ln w="9525">
            <a:noFill/>
          </a:ln>
          <a:extLs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dirty="0" smtClean="0">
                <a:solidFill>
                  <a:schemeClr val="bg1"/>
                </a:solidFill>
              </a:rPr>
              <a:t>EXPLORATORY ANALYSIS</a:t>
            </a:r>
          </a:p>
        </p:txBody>
      </p:sp>
      <p:sp>
        <p:nvSpPr>
          <p:cNvPr id="16" name="Espace réservé du texte 3">
            <a:hlinkClick r:id="rId18" action="ppaction://hlinksldjump"/>
          </p:cNvPr>
          <p:cNvSpPr>
            <a:spLocks noGrp="1"/>
          </p:cNvSpPr>
          <p:nvPr>
            <p:custDataLst>
              <p:tags r:id="rId7"/>
            </p:custDataLst>
          </p:nvPr>
        </p:nvSpPr>
        <p:spPr bwMode="gray">
          <a:xfrm>
            <a:off x="898525" y="3022600"/>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698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dirty="0" smtClean="0"/>
              <a:t>CLUSTERING</a:t>
            </a:r>
            <a:endParaRPr lang="en-US" sz="1300" cap="all" dirty="0"/>
          </a:p>
        </p:txBody>
      </p:sp>
      <p:sp>
        <p:nvSpPr>
          <p:cNvPr id="17" name="Espace réservé du texte 3">
            <a:hlinkClick r:id="rId19" action="ppaction://hlinksldjump"/>
          </p:cNvPr>
          <p:cNvSpPr>
            <a:spLocks noGrp="1"/>
          </p:cNvSpPr>
          <p:nvPr>
            <p:custDataLst>
              <p:tags r:id="rId8"/>
            </p:custDataLst>
          </p:nvPr>
        </p:nvSpPr>
        <p:spPr bwMode="gray">
          <a:xfrm>
            <a:off x="898525" y="33766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PREDICTIVE ANALYSIS</a:t>
            </a:r>
            <a:endParaRPr lang="en-US" sz="1300" b="0" cap="all" dirty="0"/>
          </a:p>
        </p:txBody>
      </p:sp>
      <p:sp>
        <p:nvSpPr>
          <p:cNvPr id="32" name="Espace réservé du texte 3">
            <a:hlinkClick r:id="rId20" action="ppaction://hlinksldjump"/>
          </p:cNvPr>
          <p:cNvSpPr>
            <a:spLocks noGrp="1"/>
          </p:cNvSpPr>
          <p:nvPr>
            <p:custDataLst>
              <p:tags r:id="rId9"/>
            </p:custDataLst>
          </p:nvPr>
        </p:nvSpPr>
        <p:spPr bwMode="gray">
          <a:xfrm>
            <a:off x="898525" y="3732213"/>
            <a:ext cx="9250363" cy="3302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6675" rIns="0" bIns="6508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300" b="0" cap="all" dirty="0" smtClean="0"/>
              <a:t>Sephora case study</a:t>
            </a:r>
            <a:endParaRPr lang="en-US" sz="1300" b="0" cap="all" dirty="0"/>
          </a:p>
        </p:txBody>
      </p:sp>
      <p:sp>
        <p:nvSpPr>
          <p:cNvPr id="25" name="Espace réservé du texte 3">
            <a:hlinkClick r:id="rId21" action="ppaction://hlinksldjump"/>
          </p:cNvPr>
          <p:cNvSpPr>
            <a:spLocks noGrp="1"/>
          </p:cNvSpPr>
          <p:nvPr>
            <p:custDataLst>
              <p:tags r:id="rId10"/>
            </p:custDataLst>
          </p:nvPr>
        </p:nvSpPr>
        <p:spPr bwMode="gray">
          <a:xfrm>
            <a:off x="898525" y="40624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KEY </a:t>
            </a:r>
            <a:r>
              <a:rPr lang="en-US" sz="1400" b="0" dirty="0" smtClean="0"/>
              <a:t>TIPS </a:t>
            </a:r>
            <a:r>
              <a:rPr lang="en-US" sz="1400" b="0" dirty="0" smtClean="0"/>
              <a:t>FOR DATA ANALYSIS</a:t>
            </a:r>
            <a:endParaRPr lang="en-US" sz="1300" b="0" cap="all" dirty="0"/>
          </a:p>
        </p:txBody>
      </p:sp>
      <p:sp>
        <p:nvSpPr>
          <p:cNvPr id="22" name="Espace réservé du texte 3">
            <a:hlinkClick r:id="rId22" action="ppaction://hlinksldjump"/>
          </p:cNvPr>
          <p:cNvSpPr>
            <a:spLocks noGrp="1"/>
          </p:cNvSpPr>
          <p:nvPr>
            <p:custDataLst>
              <p:tags r:id="rId11"/>
            </p:custDataLst>
          </p:nvPr>
        </p:nvSpPr>
        <p:spPr bwMode="gray">
          <a:xfrm>
            <a:off x="898525" y="4418013"/>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698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Appendix</a:t>
            </a:r>
            <a:endParaRPr lang="en-US" sz="1300" b="0" cap="all" dirty="0"/>
          </a:p>
        </p:txBody>
      </p:sp>
    </p:spTree>
    <p:extLst>
      <p:ext uri="{BB962C8B-B14F-4D97-AF65-F5344CB8AC3E}">
        <p14:creationId xmlns:p14="http://schemas.microsoft.com/office/powerpoint/2010/main" val="16808294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p:cNvGraphicFramePr>
            <a:graphicFrameLocks noChangeAspect="1"/>
          </p:cNvGraphicFramePr>
          <p:nvPr>
            <p:custDataLst>
              <p:tags r:id="rId2"/>
            </p:custDataLst>
            <p:extLst>
              <p:ext uri="{D42A27DB-BD31-4B8C-83A1-F6EECF244321}">
                <p14:modId xmlns:p14="http://schemas.microsoft.com/office/powerpoint/2010/main" val="15668344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6827" name="think-cell Slide" r:id="rId14" imgW="270" imgH="270" progId="TCLayout.ActiveDocument.1">
                  <p:embed/>
                </p:oleObj>
              </mc:Choice>
              <mc:Fallback>
                <p:oleObj name="think-cell Slide" r:id="rId14" imgW="270" imgH="270" progId="TCLayout.ActiveDocument.1">
                  <p:embed/>
                  <p:pic>
                    <p:nvPicPr>
                      <p:cNvPr id="6" name="Objet 5" hidden="1"/>
                      <p:cNvPicPr/>
                      <p:nvPr/>
                    </p:nvPicPr>
                    <p:blipFill>
                      <a:blip r:embed="rId15"/>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3"/>
          </a:solidFill>
          <a:ln w="9525" algn="ctr">
            <a:noFill/>
            <a:miter lim="800000"/>
            <a:headEnd type="none" w="lg" len="lg"/>
            <a:tailEnd type="none" w="lg" len="lg"/>
          </a:ln>
          <a:effectLst/>
        </p:spPr>
        <p:txBody>
          <a:bodyPr vert="horz" wrap="none" lIns="0" tIns="0" rIns="0" bIns="0" numCol="1" spcCol="0" rtlCol="0" anchor="ctr" anchorCtr="0">
            <a:noAutofit/>
          </a:bodyPr>
          <a:lstStyle/>
          <a:p>
            <a:pPr algn="ctr" defTabSz="1018824">
              <a:spcBef>
                <a:spcPct val="0"/>
              </a:spcBef>
              <a:spcAft>
                <a:spcPct val="0"/>
              </a:spcAft>
              <a:buClr>
                <a:srgbClr val="699FC0"/>
              </a:buClr>
              <a:buSzPct val="100000"/>
            </a:pPr>
            <a:endParaRPr lang="en-US" sz="1400" cap="all" dirty="0">
              <a:solidFill>
                <a:srgbClr val="FFFFFF"/>
              </a:solidFill>
              <a:latin typeface="Calibri" panose="020F0502020204030204" pitchFamily="34" charset="0"/>
              <a:sym typeface="Calibri" panose="020F0502020204030204" pitchFamily="34" charset="0"/>
            </a:endParaRPr>
          </a:p>
        </p:txBody>
      </p:sp>
      <p:sp>
        <p:nvSpPr>
          <p:cNvPr id="2" name="Titre 1"/>
          <p:cNvSpPr>
            <a:spLocks noGrp="1"/>
          </p:cNvSpPr>
          <p:nvPr>
            <p:ph type="title"/>
          </p:nvPr>
        </p:nvSpPr>
        <p:spPr>
          <a:xfrm>
            <a:off x="898524" y="554399"/>
            <a:ext cx="9250043" cy="243656"/>
          </a:xfrm>
        </p:spPr>
        <p:txBody>
          <a:bodyPr/>
          <a:lstStyle/>
          <a:p>
            <a:r>
              <a:rPr lang="en-US" dirty="0"/>
              <a:t>Agenda</a:t>
            </a:r>
          </a:p>
        </p:txBody>
      </p:sp>
      <p:sp>
        <p:nvSpPr>
          <p:cNvPr id="39" name="Espace réservé du texte 3">
            <a:hlinkClick r:id="rId16" action="ppaction://hlinksldjump"/>
          </p:cNvPr>
          <p:cNvSpPr>
            <a:spLocks noGrp="1"/>
          </p:cNvSpPr>
          <p:nvPr>
            <p:custDataLst>
              <p:tags r:id="rId4"/>
            </p:custDataLst>
          </p:nvPr>
        </p:nvSpPr>
        <p:spPr bwMode="gray">
          <a:xfrm>
            <a:off x="898525" y="1957388"/>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DIAGNOSTIC ANALYSIS</a:t>
            </a:r>
            <a:endParaRPr lang="en-US" sz="1300" b="0" cap="all" dirty="0"/>
          </a:p>
        </p:txBody>
      </p:sp>
      <p:sp>
        <p:nvSpPr>
          <p:cNvPr id="38" name="Espace réservé du texte 3">
            <a:hlinkClick r:id="rId17" action="ppaction://hlinksldjump"/>
          </p:cNvPr>
          <p:cNvSpPr>
            <a:spLocks noGrp="1"/>
          </p:cNvSpPr>
          <p:nvPr>
            <p:custDataLst>
              <p:tags r:id="rId5"/>
            </p:custDataLst>
          </p:nvPr>
        </p:nvSpPr>
        <p:spPr bwMode="gray">
          <a:xfrm>
            <a:off x="898525" y="2312988"/>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9850"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RELATIONSHIP ANALYSIS</a:t>
            </a:r>
            <a:endParaRPr lang="en-US" sz="1300" b="0" cap="all" dirty="0"/>
          </a:p>
        </p:txBody>
      </p:sp>
      <p:sp>
        <p:nvSpPr>
          <p:cNvPr id="35" name="Espace réservé du texte 3">
            <a:hlinkClick r:id="rId18" action="ppaction://hlinksldjump"/>
          </p:cNvPr>
          <p:cNvSpPr>
            <a:spLocks noGrp="1"/>
          </p:cNvSpPr>
          <p:nvPr>
            <p:custDataLst>
              <p:tags r:id="rId6"/>
            </p:custDataLst>
          </p:nvPr>
        </p:nvSpPr>
        <p:spPr bwMode="gray">
          <a:xfrm>
            <a:off x="898525" y="2667000"/>
            <a:ext cx="9250363" cy="709613"/>
          </a:xfrm>
          <a:prstGeom prst="rect">
            <a:avLst/>
          </a:prstGeom>
          <a:solidFill>
            <a:srgbClr val="003855"/>
          </a:solidFill>
          <a:ln w="9525">
            <a:noFill/>
          </a:ln>
          <a:extLst>
            <a:ext uri="{91240B29-F687-4F45-9708-019B960494DF}">
              <a14:hiddenLine xmlns:a14="http://schemas.microsoft.com/office/drawing/2010/main" w="9525">
                <a:solidFill>
                  <a:schemeClr val="tx1"/>
                </a:solidFill>
              </a14:hiddenLine>
            </a:ext>
          </a:extLst>
        </p:spPr>
        <p:txBody>
          <a:bodyPr vert="horz" wrap="square" lIns="71438" tIns="71438" rIns="0" bIns="4254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dirty="0" smtClean="0">
                <a:solidFill>
                  <a:schemeClr val="bg1"/>
                </a:solidFill>
              </a:rPr>
              <a:t>EXPLORATORY ANALYSIS</a:t>
            </a:r>
          </a:p>
        </p:txBody>
      </p:sp>
      <p:sp>
        <p:nvSpPr>
          <p:cNvPr id="40" name="Espace réservé du texte 3"/>
          <p:cNvSpPr>
            <a:spLocks noGrp="1"/>
          </p:cNvSpPr>
          <p:nvPr>
            <p:custDataLst>
              <p:tags r:id="rId7"/>
            </p:custDataLst>
          </p:nvPr>
        </p:nvSpPr>
        <p:spPr bwMode="gray">
          <a:xfrm>
            <a:off x="898525" y="3022600"/>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698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b="1" dirty="0" smtClean="0">
                <a:solidFill>
                  <a:schemeClr val="bg1"/>
                </a:solidFill>
              </a:rPr>
              <a:t>CLUSTERING</a:t>
            </a:r>
            <a:endParaRPr lang="en-US" sz="1300" b="1" cap="all" dirty="0">
              <a:solidFill>
                <a:schemeClr val="bg1"/>
              </a:solidFill>
            </a:endParaRPr>
          </a:p>
        </p:txBody>
      </p:sp>
      <p:sp>
        <p:nvSpPr>
          <p:cNvPr id="23" name="Espace réservé du texte 3">
            <a:hlinkClick r:id="rId19" action="ppaction://hlinksldjump"/>
          </p:cNvPr>
          <p:cNvSpPr>
            <a:spLocks noGrp="1"/>
          </p:cNvSpPr>
          <p:nvPr>
            <p:custDataLst>
              <p:tags r:id="rId8"/>
            </p:custDataLst>
          </p:nvPr>
        </p:nvSpPr>
        <p:spPr bwMode="gray">
          <a:xfrm>
            <a:off x="898525" y="33766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PREDICTIVE ANALYSIS</a:t>
            </a:r>
            <a:endParaRPr lang="en-US" sz="1300" b="0" cap="all" dirty="0"/>
          </a:p>
        </p:txBody>
      </p:sp>
      <p:sp>
        <p:nvSpPr>
          <p:cNvPr id="36" name="Espace réservé du texte 3">
            <a:hlinkClick r:id="rId20" action="ppaction://hlinksldjump"/>
          </p:cNvPr>
          <p:cNvSpPr>
            <a:spLocks noGrp="1"/>
          </p:cNvSpPr>
          <p:nvPr>
            <p:custDataLst>
              <p:tags r:id="rId9"/>
            </p:custDataLst>
          </p:nvPr>
        </p:nvSpPr>
        <p:spPr bwMode="gray">
          <a:xfrm>
            <a:off x="898525" y="3732213"/>
            <a:ext cx="9250363" cy="3302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6675" rIns="0" bIns="6508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300" b="0" cap="all" dirty="0" smtClean="0"/>
              <a:t>Sephora case study</a:t>
            </a:r>
            <a:endParaRPr lang="en-US" sz="1300" b="0" cap="all" dirty="0"/>
          </a:p>
        </p:txBody>
      </p:sp>
      <p:sp>
        <p:nvSpPr>
          <p:cNvPr id="22" name="Espace réservé du texte 3">
            <a:hlinkClick r:id="rId21" action="ppaction://hlinksldjump"/>
          </p:cNvPr>
          <p:cNvSpPr>
            <a:spLocks noGrp="1"/>
          </p:cNvSpPr>
          <p:nvPr>
            <p:custDataLst>
              <p:tags r:id="rId10"/>
            </p:custDataLst>
          </p:nvPr>
        </p:nvSpPr>
        <p:spPr bwMode="gray">
          <a:xfrm>
            <a:off x="898525" y="40624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KEY </a:t>
            </a:r>
            <a:r>
              <a:rPr lang="en-US" sz="1400" b="0" dirty="0" smtClean="0"/>
              <a:t>TIPS </a:t>
            </a:r>
            <a:r>
              <a:rPr lang="en-US" sz="1400" b="0" dirty="0" smtClean="0"/>
              <a:t>FOR DATA ANALYSIS</a:t>
            </a:r>
            <a:endParaRPr lang="en-US" sz="1300" b="0" cap="all" dirty="0"/>
          </a:p>
        </p:txBody>
      </p:sp>
      <p:sp>
        <p:nvSpPr>
          <p:cNvPr id="26" name="Espace réservé du texte 3">
            <a:hlinkClick r:id="rId22" action="ppaction://hlinksldjump"/>
          </p:cNvPr>
          <p:cNvSpPr>
            <a:spLocks noGrp="1"/>
          </p:cNvSpPr>
          <p:nvPr>
            <p:custDataLst>
              <p:tags r:id="rId11"/>
            </p:custDataLst>
          </p:nvPr>
        </p:nvSpPr>
        <p:spPr bwMode="gray">
          <a:xfrm>
            <a:off x="898525" y="4418013"/>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698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Appendix</a:t>
            </a:r>
            <a:endParaRPr lang="en-US" sz="1300" b="0" cap="all" dirty="0"/>
          </a:p>
        </p:txBody>
      </p:sp>
    </p:spTree>
    <p:extLst>
      <p:ext uri="{BB962C8B-B14F-4D97-AF65-F5344CB8AC3E}">
        <p14:creationId xmlns:p14="http://schemas.microsoft.com/office/powerpoint/2010/main" val="37596579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7850" name="think-cell Slide" r:id="rId4" imgW="370" imgH="371" progId="TCLayout.ActiveDocument.1">
                  <p:embed/>
                </p:oleObj>
              </mc:Choice>
              <mc:Fallback>
                <p:oleObj name="think-cell Slide" r:id="rId4" imgW="370" imgH="371" progId="TCLayout.ActiveDocument.1">
                  <p:embed/>
                  <p:pic>
                    <p:nvPicPr>
                      <p:cNvPr id="23" name="Object 2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3"/>
          </p:nvPr>
        </p:nvSpPr>
        <p:spPr/>
        <p:txBody>
          <a:bodyPr/>
          <a:lstStyle/>
          <a:p>
            <a:endParaRPr lang="en-GB" noProof="0" dirty="0"/>
          </a:p>
        </p:txBody>
      </p:sp>
      <p:sp>
        <p:nvSpPr>
          <p:cNvPr id="4" name="Text Placeholder 3"/>
          <p:cNvSpPr>
            <a:spLocks noGrp="1"/>
          </p:cNvSpPr>
          <p:nvPr>
            <p:ph type="body" sz="quarter" idx="10"/>
          </p:nvPr>
        </p:nvSpPr>
        <p:spPr/>
        <p:txBody>
          <a:bodyPr/>
          <a:lstStyle/>
          <a:p>
            <a:r>
              <a:rPr lang="en-US" altLang="zh-CN" dirty="0"/>
              <a:t>E</a:t>
            </a:r>
            <a:r>
              <a:rPr lang="en-US" altLang="zh-CN" dirty="0" smtClean="0"/>
              <a:t>xploratory data analysis </a:t>
            </a:r>
            <a:r>
              <a:rPr lang="en-US" altLang="zh-CN" dirty="0"/>
              <a:t>– </a:t>
            </a:r>
            <a:r>
              <a:rPr lang="en-US" altLang="zh-CN" dirty="0" smtClean="0"/>
              <a:t>clustering</a:t>
            </a:r>
            <a:endParaRPr lang="en-US" dirty="0"/>
          </a:p>
        </p:txBody>
      </p:sp>
      <p:sp>
        <p:nvSpPr>
          <p:cNvPr id="5" name="Title 4"/>
          <p:cNvSpPr>
            <a:spLocks noGrp="1"/>
          </p:cNvSpPr>
          <p:nvPr>
            <p:ph type="title"/>
          </p:nvPr>
        </p:nvSpPr>
        <p:spPr>
          <a:xfrm>
            <a:off x="898524" y="554399"/>
            <a:ext cx="9250043" cy="487313"/>
          </a:xfrm>
        </p:spPr>
        <p:txBody>
          <a:bodyPr/>
          <a:lstStyle/>
          <a:p>
            <a:r>
              <a:rPr lang="en-US" dirty="0" smtClean="0"/>
              <a:t>Clustering is a exploratory analysis tool, which adopts </a:t>
            </a:r>
            <a:r>
              <a:rPr lang="en-US" dirty="0"/>
              <a:t>different similarity measure to place </a:t>
            </a:r>
            <a:r>
              <a:rPr lang="en-US" dirty="0" smtClean="0"/>
              <a:t>similar </a:t>
            </a:r>
            <a:r>
              <a:rPr lang="en-US" dirty="0"/>
              <a:t>items </a:t>
            </a:r>
            <a:r>
              <a:rPr lang="en-US" dirty="0" smtClean="0"/>
              <a:t>into </a:t>
            </a:r>
            <a:r>
              <a:rPr lang="en-US" dirty="0"/>
              <a:t>a </a:t>
            </a:r>
            <a:r>
              <a:rPr lang="en-US" dirty="0" smtClean="0"/>
              <a:t>group</a:t>
            </a:r>
            <a:endParaRPr lang="en-US" dirty="0"/>
          </a:p>
        </p:txBody>
      </p:sp>
      <p:sp>
        <p:nvSpPr>
          <p:cNvPr id="12" name="Rectangle 3"/>
          <p:cNvSpPr>
            <a:spLocks noChangeArrowheads="1"/>
          </p:cNvSpPr>
          <p:nvPr/>
        </p:nvSpPr>
        <p:spPr bwMode="gray">
          <a:xfrm>
            <a:off x="899355" y="1748513"/>
            <a:ext cx="4320388"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W</a:t>
            </a:r>
            <a:r>
              <a:rPr lang="en-US" altLang="zh-CN" sz="1200" b="1" cap="all" dirty="0" smtClean="0">
                <a:solidFill>
                  <a:srgbClr val="000000"/>
                </a:solidFill>
              </a:rPr>
              <a:t>hat is cluster analysis</a:t>
            </a:r>
            <a:endParaRPr lang="en-GB" sz="1200" cap="all" dirty="0">
              <a:solidFill>
                <a:srgbClr val="7F7F7F"/>
              </a:solidFill>
            </a:endParaRPr>
          </a:p>
        </p:txBody>
      </p:sp>
      <p:grpSp>
        <p:nvGrpSpPr>
          <p:cNvPr id="13" name="Group 12"/>
          <p:cNvGrpSpPr/>
          <p:nvPr/>
        </p:nvGrpSpPr>
        <p:grpSpPr>
          <a:xfrm>
            <a:off x="899351" y="1967669"/>
            <a:ext cx="4320389" cy="4680268"/>
            <a:chOff x="901700" y="1967667"/>
            <a:chExt cx="9252000" cy="4680271"/>
          </a:xfrm>
        </p:grpSpPr>
        <p:cxnSp>
          <p:nvCxnSpPr>
            <p:cNvPr id="14" name="Straight Connector 13"/>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5832065" y="1967669"/>
            <a:ext cx="4320031" cy="4680268"/>
            <a:chOff x="901700" y="1967667"/>
            <a:chExt cx="9252000" cy="4680271"/>
          </a:xfrm>
        </p:grpSpPr>
        <p:cxnSp>
          <p:nvCxnSpPr>
            <p:cNvPr id="17" name="Straight Connector 16"/>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19" name="Rectangle 3"/>
          <p:cNvSpPr>
            <a:spLocks noChangeArrowheads="1"/>
          </p:cNvSpPr>
          <p:nvPr/>
        </p:nvSpPr>
        <p:spPr bwMode="gray">
          <a:xfrm>
            <a:off x="5767399" y="1728809"/>
            <a:ext cx="4320388"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Cluster analysis example</a:t>
            </a:r>
            <a:endParaRPr lang="en-GB" sz="1200" cap="all" dirty="0">
              <a:solidFill>
                <a:srgbClr val="7F7F7F"/>
              </a:solidFill>
            </a:endParaRPr>
          </a:p>
        </p:txBody>
      </p:sp>
      <p:sp>
        <p:nvSpPr>
          <p:cNvPr id="20" name="Rectangle 19"/>
          <p:cNvSpPr/>
          <p:nvPr/>
        </p:nvSpPr>
        <p:spPr>
          <a:xfrm>
            <a:off x="897846" y="2076140"/>
            <a:ext cx="4323441" cy="4503797"/>
          </a:xfrm>
          <a:prstGeom prst="rect">
            <a:avLst/>
          </a:prstGeom>
        </p:spPr>
        <p:txBody>
          <a:bodyPr wrap="square">
            <a:spAutoFit/>
          </a:bodyPr>
          <a:lstStyle/>
          <a:p>
            <a:pPr marL="180000" indent="-180000" defTabSz="1018824">
              <a:lnSpc>
                <a:spcPts val="1300"/>
              </a:lnSpc>
              <a:spcBef>
                <a:spcPts val="600"/>
              </a:spcBef>
              <a:buClr>
                <a:srgbClr val="699FC0"/>
              </a:buClr>
              <a:buSzPct val="100000"/>
              <a:buFont typeface="Wingdings 3"/>
              <a:buChar char="}"/>
            </a:pPr>
            <a:r>
              <a:rPr lang="en-US" sz="1200" dirty="0" smtClean="0"/>
              <a:t>Cluster analysis is used to classify objects into groups, such that:</a:t>
            </a: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t>One </a:t>
            </a:r>
            <a:r>
              <a:rPr lang="en-US" sz="1200" dirty="0"/>
              <a:t>cluster is a group of similar objects (members, customers, stores, etc. )</a:t>
            </a: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Objects belonging to one cluster is different from objects belonging to other clusters</a:t>
            </a:r>
          </a:p>
          <a:p>
            <a:pPr marL="360000" lvl="1" indent="-180000" defTabSz="1018824">
              <a:lnSpc>
                <a:spcPts val="1200"/>
              </a:lnSpc>
              <a:spcBef>
                <a:spcPts val="300"/>
              </a:spcBef>
              <a:buClr>
                <a:srgbClr val="699FC0"/>
              </a:buClr>
              <a:buSzPct val="100000"/>
              <a:buFont typeface="Wingdings" panose="05000000000000000000" pitchFamily="2" charset="2"/>
              <a:buChar char="§"/>
              <a:defRPr/>
            </a:pPr>
            <a:endParaRPr lang="en-US" sz="1200" dirty="0">
              <a:solidFill>
                <a:srgbClr val="000000"/>
              </a:solidFill>
            </a:endParaRPr>
          </a:p>
          <a:p>
            <a:pPr marL="180000" lvl="1" indent="-180000" defTabSz="1018824">
              <a:lnSpc>
                <a:spcPts val="1300"/>
              </a:lnSpc>
              <a:spcBef>
                <a:spcPts val="600"/>
              </a:spcBef>
              <a:buClr>
                <a:srgbClr val="699FC0"/>
              </a:buClr>
              <a:buSzPct val="100000"/>
              <a:buFont typeface="Wingdings 3"/>
              <a:buChar char="}"/>
              <a:defRPr/>
            </a:pPr>
            <a:r>
              <a:rPr lang="en-US" sz="1200" dirty="0" smtClean="0"/>
              <a:t>Methodologies:</a:t>
            </a:r>
            <a:endParaRPr lang="en-US" sz="1200" dirty="0"/>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a:t>H</a:t>
            </a:r>
            <a:r>
              <a:rPr lang="en-US" altLang="zh-CN" sz="1200" dirty="0"/>
              <a:t>ierarchical </a:t>
            </a:r>
            <a:r>
              <a:rPr lang="en-US" altLang="zh-CN" sz="1200" dirty="0" smtClean="0"/>
              <a:t>cluster – bottom up or top down </a:t>
            </a: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Non hierarchical cluster </a:t>
            </a:r>
            <a:r>
              <a:rPr lang="en-US" altLang="zh-CN" sz="1200" dirty="0"/>
              <a:t>– </a:t>
            </a:r>
            <a:r>
              <a:rPr lang="en-US" sz="1200" dirty="0" smtClean="0">
                <a:solidFill>
                  <a:srgbClr val="000000"/>
                </a:solidFill>
              </a:rPr>
              <a:t>partition, density based, </a:t>
            </a:r>
            <a:r>
              <a:rPr lang="en-US" altLang="zh-CN" sz="1200" dirty="0" smtClean="0">
                <a:solidFill>
                  <a:srgbClr val="000000"/>
                </a:solidFill>
              </a:rPr>
              <a:t>and </a:t>
            </a:r>
            <a:r>
              <a:rPr lang="en-US" sz="1200" dirty="0" smtClean="0">
                <a:solidFill>
                  <a:srgbClr val="000000"/>
                </a:solidFill>
              </a:rPr>
              <a:t>others</a:t>
            </a:r>
          </a:p>
          <a:p>
            <a:pPr marL="360000" lvl="1" indent="-180000" defTabSz="1018824">
              <a:lnSpc>
                <a:spcPts val="1200"/>
              </a:lnSpc>
              <a:spcBef>
                <a:spcPts val="300"/>
              </a:spcBef>
              <a:buClr>
                <a:srgbClr val="699FC0"/>
              </a:buClr>
              <a:buSzPct val="100000"/>
              <a:buFont typeface="Wingdings" panose="05000000000000000000" pitchFamily="2" charset="2"/>
              <a:buChar char="§"/>
              <a:defRPr/>
            </a:pPr>
            <a:endParaRPr lang="en-US" sz="1200" dirty="0">
              <a:solidFill>
                <a:srgbClr val="000000"/>
              </a:solidFill>
            </a:endParaRPr>
          </a:p>
          <a:p>
            <a:pPr marL="180000" lvl="1" indent="-180000" defTabSz="1018824">
              <a:lnSpc>
                <a:spcPts val="1300"/>
              </a:lnSpc>
              <a:spcBef>
                <a:spcPts val="600"/>
              </a:spcBef>
              <a:buClr>
                <a:srgbClr val="699FC0"/>
              </a:buClr>
              <a:buSzPct val="100000"/>
              <a:buFont typeface="Wingdings 3"/>
              <a:buChar char="}"/>
              <a:defRPr/>
            </a:pPr>
            <a:r>
              <a:rPr lang="en-US" sz="1200" dirty="0" smtClean="0"/>
              <a:t>Business application of clustering</a:t>
            </a:r>
            <a:endParaRPr lang="en-US" sz="1200" dirty="0"/>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Retail business</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Customer segmentation: based on their shopping behavior, and then adopted customized marketing strategies for each group</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Store segmentation:  based on store characteristics, and then adopted different strategies on sales campaigns , customer acquisition and retention  </a:t>
            </a:r>
            <a:endParaRPr lang="en-US" sz="1200" dirty="0"/>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Banking and insurance industry</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Customer segmentation </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a:t>Customer retention </a:t>
            </a:r>
            <a:endParaRPr lang="en-US" sz="1200" dirty="0" smtClean="0"/>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Credit scoring</a:t>
            </a:r>
            <a:endParaRPr lang="en-US" sz="1200" dirty="0"/>
          </a:p>
        </p:txBody>
      </p:sp>
      <p:sp>
        <p:nvSpPr>
          <p:cNvPr id="28" name="Rectangle 27"/>
          <p:cNvSpPr/>
          <p:nvPr/>
        </p:nvSpPr>
        <p:spPr>
          <a:xfrm>
            <a:off x="5947712" y="5409769"/>
            <a:ext cx="4079971" cy="1028487"/>
          </a:xfrm>
          <a:prstGeom prst="rect">
            <a:avLst/>
          </a:prstGeom>
          <a:solidFill>
            <a:schemeClr val="bg2">
              <a:lumMod val="20000"/>
              <a:lumOff val="80000"/>
            </a:schemeClr>
          </a:solidFill>
        </p:spPr>
        <p:txBody>
          <a:bodyPr wrap="square">
            <a:spAutoFit/>
          </a:bodyPr>
          <a:lstStyle/>
          <a:p>
            <a:pPr marL="180000" lvl="1" indent="-180000" defTabSz="1018824">
              <a:lnSpc>
                <a:spcPts val="1300"/>
              </a:lnSpc>
              <a:spcBef>
                <a:spcPts val="600"/>
              </a:spcBef>
              <a:buClr>
                <a:srgbClr val="699FC0"/>
              </a:buClr>
              <a:buSzPct val="100000"/>
              <a:buFont typeface="Wingdings 3"/>
              <a:buChar char="}"/>
              <a:defRPr/>
            </a:pPr>
            <a:r>
              <a:rPr lang="en-US" sz="1200" dirty="0" smtClean="0"/>
              <a:t>Non-h</a:t>
            </a:r>
            <a:r>
              <a:rPr lang="en-US" altLang="zh-CN" sz="1200" dirty="0" smtClean="0"/>
              <a:t>ierarchical (K-mean) cluster for the US arrest data</a:t>
            </a:r>
            <a:endParaRPr lang="en-US" sz="1200" dirty="0"/>
          </a:p>
          <a:p>
            <a:pPr marL="360000" lvl="1" indent="-180000" defTabSz="1018824" fontAlgn="base">
              <a:lnSpc>
                <a:spcPts val="1300"/>
              </a:lnSpc>
              <a:spcBef>
                <a:spcPts val="400"/>
              </a:spcBef>
              <a:buClr>
                <a:srgbClr val="699FC0"/>
              </a:buClr>
              <a:buSzPct val="100000"/>
              <a:buFont typeface="Wingdings" panose="05000000000000000000" pitchFamily="2" charset="2"/>
              <a:buChar char="§"/>
              <a:defRPr/>
            </a:pPr>
            <a:r>
              <a:rPr lang="en-US" sz="1200" dirty="0"/>
              <a:t>Clustering criterion: based on the arrest data for each state</a:t>
            </a:r>
          </a:p>
          <a:p>
            <a:pPr marL="360000" lvl="1" indent="-180000" defTabSz="1018824" fontAlgn="base">
              <a:lnSpc>
                <a:spcPts val="1300"/>
              </a:lnSpc>
              <a:spcBef>
                <a:spcPts val="400"/>
              </a:spcBef>
              <a:buClr>
                <a:srgbClr val="699FC0"/>
              </a:buClr>
              <a:buSzPct val="100000"/>
              <a:buFont typeface="Wingdings" panose="05000000000000000000" pitchFamily="2" charset="2"/>
              <a:buChar char="§"/>
              <a:defRPr/>
            </a:pPr>
            <a:r>
              <a:rPr lang="en-US" sz="1200" dirty="0"/>
              <a:t>There groups are recognized for the US states and each group has similar behavior on arrest</a:t>
            </a: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7608" y="2076139"/>
            <a:ext cx="4200180" cy="3225161"/>
          </a:xfrm>
          <a:prstGeom prst="rect">
            <a:avLst/>
          </a:prstGeom>
        </p:spPr>
      </p:pic>
      <p:sp>
        <p:nvSpPr>
          <p:cNvPr id="30" name="Espace réservé du texte 5"/>
          <p:cNvSpPr>
            <a:spLocks noGrp="1"/>
          </p:cNvSpPr>
          <p:nvPr>
            <p:ph type="body" sz="quarter" idx="4294967295"/>
          </p:nvPr>
        </p:nvSpPr>
        <p:spPr>
          <a:xfrm>
            <a:off x="900000" y="7253060"/>
            <a:ext cx="4321288" cy="117020"/>
          </a:xfrm>
          <a:prstGeom prst="rect">
            <a:avLst/>
          </a:prstGeom>
        </p:spPr>
        <p:txBody>
          <a:bodyPr vert="horz" wrap="square" lIns="0" tIns="0" rIns="0" bIns="0" rtlCol="0" anchor="b">
            <a:spAutoFit/>
          </a:bodyPr>
          <a:lstStyle/>
          <a:p>
            <a:pPr marL="475200" indent="-475200">
              <a:lnSpc>
                <a:spcPts val="900"/>
              </a:lnSpc>
              <a:spcBef>
                <a:spcPts val="0"/>
              </a:spcBef>
              <a:buNone/>
              <a:tabLst>
                <a:tab pos="288000" algn="l"/>
              </a:tabLst>
            </a:pPr>
            <a:r>
              <a:rPr lang="en-US" altLang="zh-CN" sz="900" b="0" dirty="0">
                <a:solidFill>
                  <a:schemeClr val="accent2"/>
                </a:solidFill>
              </a:rPr>
              <a:t>Source: Advancy analysis</a:t>
            </a:r>
            <a:endParaRPr lang="en-US" sz="900" b="0" dirty="0">
              <a:solidFill>
                <a:schemeClr val="accent2"/>
              </a:solidFill>
            </a:endParaRPr>
          </a:p>
        </p:txBody>
      </p:sp>
    </p:spTree>
    <p:extLst>
      <p:ext uri="{BB962C8B-B14F-4D97-AF65-F5344CB8AC3E}">
        <p14:creationId xmlns:p14="http://schemas.microsoft.com/office/powerpoint/2010/main" val="17550256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 5" hidden="1"/>
          <p:cNvGraphicFramePr>
            <a:graphicFrameLocks noChangeAspect="1"/>
          </p:cNvGraphicFramePr>
          <p:nvPr>
            <p:custDataLst>
              <p:tags r:id="rId2"/>
            </p:custDataLst>
            <p:extLst>
              <p:ext uri="{D42A27DB-BD31-4B8C-83A1-F6EECF244321}">
                <p14:modId xmlns:p14="http://schemas.microsoft.com/office/powerpoint/2010/main" val="31545957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685" name="think-cell Slide" r:id="rId16" imgW="270" imgH="270" progId="TCLayout.ActiveDocument.1">
                  <p:embed/>
                </p:oleObj>
              </mc:Choice>
              <mc:Fallback>
                <p:oleObj name="think-cell Slide" r:id="rId16" imgW="270" imgH="270" progId="TCLayout.ActiveDocument.1">
                  <p:embed/>
                  <p:pic>
                    <p:nvPicPr>
                      <p:cNvPr id="6" name="Objet 5" hidden="1"/>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3"/>
          </a:solidFill>
          <a:ln w="9525" algn="ctr">
            <a:noFill/>
            <a:miter lim="800000"/>
            <a:headEnd type="none" w="lg" len="lg"/>
            <a:tailEnd type="none" w="lg" len="lg"/>
          </a:ln>
          <a:effectLst/>
        </p:spPr>
        <p:txBody>
          <a:bodyPr vert="horz" wrap="none" lIns="0" tIns="0" rIns="0" bIns="0" numCol="1" spcCol="0" rtlCol="0" anchor="ctr" anchorCtr="0">
            <a:noAutofit/>
          </a:bodyPr>
          <a:lstStyle/>
          <a:p>
            <a:pPr algn="ctr" defTabSz="1018824">
              <a:spcBef>
                <a:spcPct val="0"/>
              </a:spcBef>
              <a:spcAft>
                <a:spcPct val="0"/>
              </a:spcAft>
              <a:buClr>
                <a:srgbClr val="699FC0"/>
              </a:buClr>
              <a:buSzPct val="100000"/>
            </a:pPr>
            <a:endParaRPr lang="en-US" sz="1400" cap="all" dirty="0">
              <a:solidFill>
                <a:srgbClr val="FFFFFF"/>
              </a:solidFill>
              <a:latin typeface="Calibri" panose="020F0502020204030204" pitchFamily="34" charset="0"/>
              <a:sym typeface="Calibri" panose="020F0502020204030204" pitchFamily="34" charset="0"/>
            </a:endParaRPr>
          </a:p>
        </p:txBody>
      </p:sp>
      <p:sp>
        <p:nvSpPr>
          <p:cNvPr id="2" name="Titre 1"/>
          <p:cNvSpPr>
            <a:spLocks noGrp="1"/>
          </p:cNvSpPr>
          <p:nvPr>
            <p:ph type="title"/>
          </p:nvPr>
        </p:nvSpPr>
        <p:spPr>
          <a:xfrm>
            <a:off x="898524" y="554399"/>
            <a:ext cx="9250043" cy="243656"/>
          </a:xfrm>
        </p:spPr>
        <p:txBody>
          <a:bodyPr/>
          <a:lstStyle/>
          <a:p>
            <a:r>
              <a:rPr lang="en-US" dirty="0"/>
              <a:t>Agenda</a:t>
            </a:r>
          </a:p>
        </p:txBody>
      </p:sp>
      <p:sp>
        <p:nvSpPr>
          <p:cNvPr id="99" name="Espace réservé du texte 3">
            <a:hlinkClick r:id="rId18" action="ppaction://hlinksldjump"/>
          </p:cNvPr>
          <p:cNvSpPr>
            <a:spLocks noGrp="1"/>
          </p:cNvSpPr>
          <p:nvPr>
            <p:custDataLst>
              <p:tags r:id="rId4"/>
            </p:custDataLst>
          </p:nvPr>
        </p:nvSpPr>
        <p:spPr bwMode="gray">
          <a:xfrm>
            <a:off x="898525" y="1957388"/>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DIAGNOSTIC ANALYSIS</a:t>
            </a:r>
            <a:endParaRPr lang="en-US" sz="1300" b="0" cap="all" dirty="0"/>
          </a:p>
        </p:txBody>
      </p:sp>
      <p:sp>
        <p:nvSpPr>
          <p:cNvPr id="100" name="Espace réservé du texte 3">
            <a:hlinkClick r:id="rId19" action="ppaction://hlinksldjump"/>
          </p:cNvPr>
          <p:cNvSpPr>
            <a:spLocks noGrp="1"/>
          </p:cNvSpPr>
          <p:nvPr>
            <p:custDataLst>
              <p:tags r:id="rId5"/>
            </p:custDataLst>
          </p:nvPr>
        </p:nvSpPr>
        <p:spPr bwMode="gray">
          <a:xfrm>
            <a:off x="898525" y="2312988"/>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9850"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RELATIONSHIP ANALYSIS</a:t>
            </a:r>
            <a:endParaRPr lang="en-US" sz="1300" b="0" cap="all" dirty="0"/>
          </a:p>
        </p:txBody>
      </p:sp>
      <p:sp>
        <p:nvSpPr>
          <p:cNvPr id="116" name="Espace réservé du texte 3">
            <a:hlinkClick r:id="rId20" action="ppaction://hlinksldjump"/>
          </p:cNvPr>
          <p:cNvSpPr>
            <a:spLocks noGrp="1"/>
          </p:cNvSpPr>
          <p:nvPr>
            <p:custDataLst>
              <p:tags r:id="rId6"/>
            </p:custDataLst>
          </p:nvPr>
        </p:nvSpPr>
        <p:spPr bwMode="gray">
          <a:xfrm>
            <a:off x="898525" y="2667000"/>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EXPLORATORY ANALYSIS</a:t>
            </a:r>
          </a:p>
        </p:txBody>
      </p:sp>
      <p:sp>
        <p:nvSpPr>
          <p:cNvPr id="56" name="Espace réservé du texte 3"/>
          <p:cNvSpPr>
            <a:spLocks noGrp="1"/>
          </p:cNvSpPr>
          <p:nvPr>
            <p:custDataLst>
              <p:tags r:id="rId7"/>
            </p:custDataLst>
          </p:nvPr>
        </p:nvSpPr>
        <p:spPr bwMode="gray">
          <a:xfrm>
            <a:off x="898525" y="3022600"/>
            <a:ext cx="9250363" cy="354013"/>
          </a:xfrm>
          <a:prstGeom prst="rect">
            <a:avLst/>
          </a:prstGeom>
          <a:solidFill>
            <a:srgbClr val="003855"/>
          </a:solidFill>
          <a:ln w="9525">
            <a:noFill/>
          </a:ln>
          <a:extLst>
            <a:ext uri="{91240B29-F687-4F45-9708-019B960494DF}">
              <a14:hiddenLine xmlns:a14="http://schemas.microsoft.com/office/drawing/2010/main" w="9525">
                <a:solidFill>
                  <a:schemeClr val="tx1"/>
                </a:solidFill>
              </a14:hiddenLine>
            </a:ext>
          </a:extLst>
        </p:spPr>
        <p:txBody>
          <a:bodyPr vert="horz" wrap="square" lIns="71438" tIns="71438" rIns="0" bIns="698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dirty="0" smtClean="0">
                <a:solidFill>
                  <a:schemeClr val="bg1"/>
                </a:solidFill>
              </a:rPr>
              <a:t>PREDICTIVE ANALYSIS</a:t>
            </a:r>
            <a:endParaRPr lang="en-US" sz="1300" cap="all" dirty="0">
              <a:solidFill>
                <a:schemeClr val="bg1"/>
              </a:solidFill>
            </a:endParaRPr>
          </a:p>
        </p:txBody>
      </p:sp>
      <p:sp>
        <p:nvSpPr>
          <p:cNvPr id="101" name="Espace réservé du texte 3">
            <a:hlinkClick r:id="rId21" action="ppaction://hlinksldjump"/>
          </p:cNvPr>
          <p:cNvSpPr>
            <a:spLocks noGrp="1"/>
          </p:cNvSpPr>
          <p:nvPr>
            <p:custDataLst>
              <p:tags r:id="rId8"/>
            </p:custDataLst>
          </p:nvPr>
        </p:nvSpPr>
        <p:spPr bwMode="gray">
          <a:xfrm>
            <a:off x="898525" y="33766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dirty="0" smtClean="0"/>
              <a:t>REGRESSION </a:t>
            </a:r>
            <a:endParaRPr lang="en-US" sz="1300" cap="all" dirty="0"/>
          </a:p>
        </p:txBody>
      </p:sp>
      <p:sp>
        <p:nvSpPr>
          <p:cNvPr id="102" name="Espace réservé du texte 3">
            <a:hlinkClick r:id="rId22" action="ppaction://hlinksldjump"/>
          </p:cNvPr>
          <p:cNvSpPr>
            <a:spLocks noGrp="1"/>
          </p:cNvSpPr>
          <p:nvPr>
            <p:custDataLst>
              <p:tags r:id="rId9"/>
            </p:custDataLst>
          </p:nvPr>
        </p:nvSpPr>
        <p:spPr bwMode="gray">
          <a:xfrm>
            <a:off x="898525" y="37322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dirty="0" smtClean="0"/>
              <a:t>TIME SERIES</a:t>
            </a:r>
            <a:endParaRPr lang="en-US" sz="1300" cap="all" dirty="0"/>
          </a:p>
        </p:txBody>
      </p:sp>
      <p:sp>
        <p:nvSpPr>
          <p:cNvPr id="103" name="Espace réservé du texte 3">
            <a:hlinkClick r:id="rId23" action="ppaction://hlinksldjump"/>
          </p:cNvPr>
          <p:cNvSpPr>
            <a:spLocks noGrp="1"/>
          </p:cNvSpPr>
          <p:nvPr>
            <p:custDataLst>
              <p:tags r:id="rId10"/>
            </p:custDataLst>
          </p:nvPr>
        </p:nvSpPr>
        <p:spPr bwMode="gray">
          <a:xfrm>
            <a:off x="898525" y="4087813"/>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9850"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dirty="0" smtClean="0"/>
              <a:t>CLASSIFICATION</a:t>
            </a:r>
            <a:endParaRPr lang="en-US" sz="1300" cap="all" dirty="0"/>
          </a:p>
        </p:txBody>
      </p:sp>
      <p:sp>
        <p:nvSpPr>
          <p:cNvPr id="104" name="Espace réservé du texte 3">
            <a:hlinkClick r:id="rId24" action="ppaction://hlinksldjump"/>
          </p:cNvPr>
          <p:cNvSpPr>
            <a:spLocks noGrp="1"/>
          </p:cNvSpPr>
          <p:nvPr>
            <p:custDataLst>
              <p:tags r:id="rId11"/>
            </p:custDataLst>
          </p:nvPr>
        </p:nvSpPr>
        <p:spPr bwMode="gray">
          <a:xfrm>
            <a:off x="898525" y="4441825"/>
            <a:ext cx="9250363" cy="3302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6675" rIns="0" bIns="6508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300" b="0" cap="all" dirty="0" smtClean="0"/>
              <a:t>Sephora case study</a:t>
            </a:r>
            <a:endParaRPr lang="en-US" sz="1300" b="0" cap="all" dirty="0"/>
          </a:p>
        </p:txBody>
      </p:sp>
      <p:sp>
        <p:nvSpPr>
          <p:cNvPr id="24" name="Espace réservé du texte 3">
            <a:hlinkClick r:id="rId25" action="ppaction://hlinksldjump"/>
          </p:cNvPr>
          <p:cNvSpPr>
            <a:spLocks noGrp="1"/>
          </p:cNvSpPr>
          <p:nvPr>
            <p:custDataLst>
              <p:tags r:id="rId12"/>
            </p:custDataLst>
          </p:nvPr>
        </p:nvSpPr>
        <p:spPr bwMode="gray">
          <a:xfrm>
            <a:off x="898525" y="4772025"/>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KEY </a:t>
            </a:r>
            <a:r>
              <a:rPr lang="en-US" sz="1400" b="0" dirty="0" smtClean="0"/>
              <a:t>TIPS </a:t>
            </a:r>
            <a:r>
              <a:rPr lang="en-US" sz="1400" b="0" dirty="0" smtClean="0"/>
              <a:t>FOR DATA ANALYSIS</a:t>
            </a:r>
            <a:endParaRPr lang="en-US" sz="1300" b="0" cap="all" dirty="0"/>
          </a:p>
        </p:txBody>
      </p:sp>
      <p:sp>
        <p:nvSpPr>
          <p:cNvPr id="106" name="Espace réservé du texte 3">
            <a:hlinkClick r:id="rId26" action="ppaction://hlinksldjump"/>
          </p:cNvPr>
          <p:cNvSpPr>
            <a:spLocks noGrp="1"/>
          </p:cNvSpPr>
          <p:nvPr>
            <p:custDataLst>
              <p:tags r:id="rId13"/>
            </p:custDataLst>
          </p:nvPr>
        </p:nvSpPr>
        <p:spPr bwMode="gray">
          <a:xfrm>
            <a:off x="898525" y="5127625"/>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Appendix</a:t>
            </a:r>
            <a:endParaRPr lang="en-US" sz="1300" b="0" cap="all" dirty="0"/>
          </a:p>
        </p:txBody>
      </p:sp>
    </p:spTree>
    <p:extLst>
      <p:ext uri="{BB962C8B-B14F-4D97-AF65-F5344CB8AC3E}">
        <p14:creationId xmlns:p14="http://schemas.microsoft.com/office/powerpoint/2010/main" val="10877584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p:cNvGraphicFramePr>
            <a:graphicFrameLocks noChangeAspect="1"/>
          </p:cNvGraphicFramePr>
          <p:nvPr>
            <p:custDataLst>
              <p:tags r:id="rId2"/>
            </p:custDataLst>
            <p:extLst>
              <p:ext uri="{D42A27DB-BD31-4B8C-83A1-F6EECF244321}">
                <p14:modId xmlns:p14="http://schemas.microsoft.com/office/powerpoint/2010/main" val="19287913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709" name="think-cell Slide" r:id="rId16" imgW="270" imgH="270" progId="TCLayout.ActiveDocument.1">
                  <p:embed/>
                </p:oleObj>
              </mc:Choice>
              <mc:Fallback>
                <p:oleObj name="think-cell Slide" r:id="rId16" imgW="270" imgH="270" progId="TCLayout.ActiveDocument.1">
                  <p:embed/>
                  <p:pic>
                    <p:nvPicPr>
                      <p:cNvPr id="6" name="Objet 5" hidden="1"/>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3"/>
          </a:solidFill>
          <a:ln w="9525" algn="ctr">
            <a:noFill/>
            <a:miter lim="800000"/>
            <a:headEnd type="none" w="lg" len="lg"/>
            <a:tailEnd type="none" w="lg" len="lg"/>
          </a:ln>
          <a:effectLst/>
        </p:spPr>
        <p:txBody>
          <a:bodyPr vert="horz" wrap="none" lIns="0" tIns="0" rIns="0" bIns="0" numCol="1" spcCol="0" rtlCol="0" anchor="ctr" anchorCtr="0">
            <a:noAutofit/>
          </a:bodyPr>
          <a:lstStyle/>
          <a:p>
            <a:pPr algn="ctr" defTabSz="1018824">
              <a:spcBef>
                <a:spcPct val="0"/>
              </a:spcBef>
              <a:spcAft>
                <a:spcPct val="0"/>
              </a:spcAft>
              <a:buClr>
                <a:srgbClr val="699FC0"/>
              </a:buClr>
              <a:buSzPct val="100000"/>
            </a:pPr>
            <a:endParaRPr lang="en-US" sz="1400" cap="all" dirty="0">
              <a:solidFill>
                <a:srgbClr val="FFFFFF"/>
              </a:solidFill>
              <a:latin typeface="Calibri" panose="020F0502020204030204" pitchFamily="34" charset="0"/>
              <a:sym typeface="Calibri" panose="020F0502020204030204" pitchFamily="34" charset="0"/>
            </a:endParaRPr>
          </a:p>
        </p:txBody>
      </p:sp>
      <p:sp>
        <p:nvSpPr>
          <p:cNvPr id="2" name="Titre 1"/>
          <p:cNvSpPr>
            <a:spLocks noGrp="1"/>
          </p:cNvSpPr>
          <p:nvPr>
            <p:ph type="title"/>
          </p:nvPr>
        </p:nvSpPr>
        <p:spPr>
          <a:xfrm>
            <a:off x="898524" y="554399"/>
            <a:ext cx="9250043" cy="243656"/>
          </a:xfrm>
        </p:spPr>
        <p:txBody>
          <a:bodyPr/>
          <a:lstStyle/>
          <a:p>
            <a:r>
              <a:rPr lang="en-US" dirty="0"/>
              <a:t>Agenda</a:t>
            </a:r>
          </a:p>
        </p:txBody>
      </p:sp>
      <p:sp>
        <p:nvSpPr>
          <p:cNvPr id="70" name="Espace réservé du texte 3">
            <a:hlinkClick r:id="rId18" action="ppaction://hlinksldjump"/>
          </p:cNvPr>
          <p:cNvSpPr>
            <a:spLocks noGrp="1"/>
          </p:cNvSpPr>
          <p:nvPr>
            <p:custDataLst>
              <p:tags r:id="rId4"/>
            </p:custDataLst>
          </p:nvPr>
        </p:nvSpPr>
        <p:spPr bwMode="gray">
          <a:xfrm>
            <a:off x="898525" y="1957388"/>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DIAGNOSTIC ANALYSIS</a:t>
            </a:r>
            <a:endParaRPr lang="en-US" sz="1300" b="0" cap="all" dirty="0"/>
          </a:p>
        </p:txBody>
      </p:sp>
      <p:sp>
        <p:nvSpPr>
          <p:cNvPr id="69" name="Espace réservé du texte 3">
            <a:hlinkClick r:id="rId19" action="ppaction://hlinksldjump"/>
          </p:cNvPr>
          <p:cNvSpPr>
            <a:spLocks noGrp="1"/>
          </p:cNvSpPr>
          <p:nvPr>
            <p:custDataLst>
              <p:tags r:id="rId5"/>
            </p:custDataLst>
          </p:nvPr>
        </p:nvSpPr>
        <p:spPr bwMode="gray">
          <a:xfrm>
            <a:off x="898525" y="2312988"/>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9850"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RELATIONSHIP ANALYSIS</a:t>
            </a:r>
            <a:endParaRPr lang="en-US" sz="1300" b="0" cap="all" dirty="0"/>
          </a:p>
        </p:txBody>
      </p:sp>
      <p:sp>
        <p:nvSpPr>
          <p:cNvPr id="66" name="Espace réservé du texte 3">
            <a:hlinkClick r:id="rId20" action="ppaction://hlinksldjump"/>
          </p:cNvPr>
          <p:cNvSpPr>
            <a:spLocks noGrp="1"/>
          </p:cNvSpPr>
          <p:nvPr>
            <p:custDataLst>
              <p:tags r:id="rId6"/>
            </p:custDataLst>
          </p:nvPr>
        </p:nvSpPr>
        <p:spPr bwMode="gray">
          <a:xfrm>
            <a:off x="898525" y="2667000"/>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EXPLORATORY ANALYSIS</a:t>
            </a:r>
          </a:p>
        </p:txBody>
      </p:sp>
      <p:sp>
        <p:nvSpPr>
          <p:cNvPr id="49" name="Espace réservé du texte 3">
            <a:hlinkClick r:id="rId21" action="ppaction://hlinksldjump"/>
          </p:cNvPr>
          <p:cNvSpPr>
            <a:spLocks noGrp="1"/>
          </p:cNvSpPr>
          <p:nvPr>
            <p:custDataLst>
              <p:tags r:id="rId7"/>
            </p:custDataLst>
          </p:nvPr>
        </p:nvSpPr>
        <p:spPr bwMode="gray">
          <a:xfrm>
            <a:off x="898525" y="3022600"/>
            <a:ext cx="9250363" cy="709613"/>
          </a:xfrm>
          <a:prstGeom prst="rect">
            <a:avLst/>
          </a:prstGeom>
          <a:solidFill>
            <a:srgbClr val="003855"/>
          </a:solidFill>
          <a:ln w="9525">
            <a:noFill/>
          </a:ln>
          <a:extLst>
            <a:ext uri="{91240B29-F687-4F45-9708-019B960494DF}">
              <a14:hiddenLine xmlns:a14="http://schemas.microsoft.com/office/drawing/2010/main" w="9525">
                <a:solidFill>
                  <a:schemeClr val="tx1"/>
                </a:solidFill>
              </a14:hiddenLine>
            </a:ext>
          </a:extLst>
        </p:spPr>
        <p:txBody>
          <a:bodyPr vert="horz" wrap="square" lIns="71438" tIns="71438" rIns="0" bIns="4254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dirty="0" smtClean="0">
                <a:solidFill>
                  <a:schemeClr val="bg1"/>
                </a:solidFill>
              </a:rPr>
              <a:t>PREDICTIVE ANALYSIS</a:t>
            </a:r>
            <a:endParaRPr lang="en-US" sz="1300" cap="all" dirty="0">
              <a:solidFill>
                <a:schemeClr val="bg1"/>
              </a:solidFill>
            </a:endParaRPr>
          </a:p>
        </p:txBody>
      </p:sp>
      <p:sp>
        <p:nvSpPr>
          <p:cNvPr id="56" name="Espace réservé du texte 3"/>
          <p:cNvSpPr>
            <a:spLocks noGrp="1"/>
          </p:cNvSpPr>
          <p:nvPr>
            <p:custDataLst>
              <p:tags r:id="rId8"/>
            </p:custDataLst>
          </p:nvPr>
        </p:nvSpPr>
        <p:spPr bwMode="gray">
          <a:xfrm>
            <a:off x="898525" y="33766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b="1" dirty="0" smtClean="0">
                <a:solidFill>
                  <a:schemeClr val="bg1"/>
                </a:solidFill>
              </a:rPr>
              <a:t>REGRESSION </a:t>
            </a:r>
            <a:endParaRPr lang="en-US" sz="1300" b="1" cap="all" dirty="0">
              <a:solidFill>
                <a:schemeClr val="bg1"/>
              </a:solidFill>
            </a:endParaRPr>
          </a:p>
        </p:txBody>
      </p:sp>
      <p:sp>
        <p:nvSpPr>
          <p:cNvPr id="50" name="Espace réservé du texte 3">
            <a:hlinkClick r:id="rId22" action="ppaction://hlinksldjump"/>
          </p:cNvPr>
          <p:cNvSpPr>
            <a:spLocks noGrp="1"/>
          </p:cNvSpPr>
          <p:nvPr>
            <p:custDataLst>
              <p:tags r:id="rId9"/>
            </p:custDataLst>
          </p:nvPr>
        </p:nvSpPr>
        <p:spPr bwMode="gray">
          <a:xfrm>
            <a:off x="898525" y="37322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dirty="0" smtClean="0"/>
              <a:t>TIME SERIES</a:t>
            </a:r>
            <a:endParaRPr lang="en-US" sz="1300" cap="all" dirty="0"/>
          </a:p>
        </p:txBody>
      </p:sp>
      <p:sp>
        <p:nvSpPr>
          <p:cNvPr id="51" name="Espace réservé du texte 3">
            <a:hlinkClick r:id="rId23" action="ppaction://hlinksldjump"/>
          </p:cNvPr>
          <p:cNvSpPr>
            <a:spLocks noGrp="1"/>
          </p:cNvSpPr>
          <p:nvPr>
            <p:custDataLst>
              <p:tags r:id="rId10"/>
            </p:custDataLst>
          </p:nvPr>
        </p:nvSpPr>
        <p:spPr bwMode="gray">
          <a:xfrm>
            <a:off x="898525" y="4087813"/>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9850"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dirty="0" smtClean="0"/>
              <a:t>CLASSIFICATION</a:t>
            </a:r>
            <a:endParaRPr lang="en-US" sz="1300" cap="all" dirty="0"/>
          </a:p>
        </p:txBody>
      </p:sp>
      <p:sp>
        <p:nvSpPr>
          <p:cNvPr id="67" name="Espace réservé du texte 3">
            <a:hlinkClick r:id="rId24" action="ppaction://hlinksldjump"/>
          </p:cNvPr>
          <p:cNvSpPr>
            <a:spLocks noGrp="1"/>
          </p:cNvSpPr>
          <p:nvPr>
            <p:custDataLst>
              <p:tags r:id="rId11"/>
            </p:custDataLst>
          </p:nvPr>
        </p:nvSpPr>
        <p:spPr bwMode="gray">
          <a:xfrm>
            <a:off x="898525" y="4441825"/>
            <a:ext cx="9250363" cy="3302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6675" rIns="0" bIns="6508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300" b="0" cap="all" dirty="0" smtClean="0"/>
              <a:t>Sephora case study</a:t>
            </a:r>
            <a:endParaRPr lang="en-US" sz="1300" b="0" cap="all" dirty="0"/>
          </a:p>
        </p:txBody>
      </p:sp>
      <p:sp>
        <p:nvSpPr>
          <p:cNvPr id="24" name="Espace réservé du texte 3">
            <a:hlinkClick r:id="rId25" action="ppaction://hlinksldjump"/>
          </p:cNvPr>
          <p:cNvSpPr>
            <a:spLocks noGrp="1"/>
          </p:cNvSpPr>
          <p:nvPr>
            <p:custDataLst>
              <p:tags r:id="rId12"/>
            </p:custDataLst>
          </p:nvPr>
        </p:nvSpPr>
        <p:spPr bwMode="gray">
          <a:xfrm>
            <a:off x="898525" y="4772025"/>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KEY </a:t>
            </a:r>
            <a:r>
              <a:rPr lang="en-US" sz="1400" b="0" dirty="0" smtClean="0"/>
              <a:t>TIPS </a:t>
            </a:r>
            <a:r>
              <a:rPr lang="en-US" sz="1400" b="0" dirty="0" smtClean="0"/>
              <a:t>FOR DATA ANALYSIS</a:t>
            </a:r>
            <a:endParaRPr lang="en-US" sz="1300" b="0" cap="all" dirty="0"/>
          </a:p>
        </p:txBody>
      </p:sp>
      <p:sp>
        <p:nvSpPr>
          <p:cNvPr id="54" name="Espace réservé du texte 3">
            <a:hlinkClick r:id="rId26" action="ppaction://hlinksldjump"/>
          </p:cNvPr>
          <p:cNvSpPr>
            <a:spLocks noGrp="1"/>
          </p:cNvSpPr>
          <p:nvPr>
            <p:custDataLst>
              <p:tags r:id="rId13"/>
            </p:custDataLst>
          </p:nvPr>
        </p:nvSpPr>
        <p:spPr bwMode="gray">
          <a:xfrm>
            <a:off x="898525" y="5127625"/>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Appendix</a:t>
            </a:r>
            <a:endParaRPr lang="en-US" sz="1300" b="0" cap="all" dirty="0"/>
          </a:p>
        </p:txBody>
      </p:sp>
    </p:spTree>
    <p:extLst>
      <p:ext uri="{BB962C8B-B14F-4D97-AF65-F5344CB8AC3E}">
        <p14:creationId xmlns:p14="http://schemas.microsoft.com/office/powerpoint/2010/main" val="11220970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p:custDataLst>
              <p:tags r:id="rId2"/>
            </p:custDataLst>
            <p:extLst>
              <p:ext uri="{D42A27DB-BD31-4B8C-83A1-F6EECF244321}">
                <p14:modId xmlns:p14="http://schemas.microsoft.com/office/powerpoint/2010/main" val="3674021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0054" name="think-cell Slide" r:id="rId5" imgW="216" imgH="216" progId="TCLayout.ActiveDocument.1">
                  <p:embed/>
                </p:oleObj>
              </mc:Choice>
              <mc:Fallback>
                <p:oleObj name="think-cell Slide" r:id="rId5" imgW="216" imgH="216" progId="TCLayout.ActiveDocument.1">
                  <p:embed/>
                  <p:pic>
                    <p:nvPicPr>
                      <p:cNvPr id="4" name="Obje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GB" dirty="0" smtClean="0"/>
              <a:t>Predictive data analysis </a:t>
            </a:r>
            <a:r>
              <a:rPr lang="en-US" altLang="zh-CN" dirty="0"/>
              <a:t>–</a:t>
            </a:r>
            <a:r>
              <a:rPr lang="en-GB" dirty="0" smtClean="0"/>
              <a:t> linear regression</a:t>
            </a:r>
            <a:endParaRPr lang="en-GB" dirty="0"/>
          </a:p>
        </p:txBody>
      </p:sp>
      <p:sp>
        <p:nvSpPr>
          <p:cNvPr id="2" name="Footer Placeholder 1"/>
          <p:cNvSpPr>
            <a:spLocks noGrp="1"/>
          </p:cNvSpPr>
          <p:nvPr>
            <p:ph type="ftr" sz="quarter" idx="12"/>
          </p:nvPr>
        </p:nvSpPr>
        <p:spPr/>
        <p:txBody>
          <a:bodyPr/>
          <a:lstStyle/>
          <a:p>
            <a:endParaRPr lang="en-GB" noProof="0" dirty="0"/>
          </a:p>
        </p:txBody>
      </p:sp>
      <p:sp>
        <p:nvSpPr>
          <p:cNvPr id="6" name="Title 5"/>
          <p:cNvSpPr>
            <a:spLocks noGrp="1"/>
          </p:cNvSpPr>
          <p:nvPr>
            <p:ph type="title"/>
          </p:nvPr>
        </p:nvSpPr>
        <p:spPr>
          <a:xfrm>
            <a:off x="898524" y="554399"/>
            <a:ext cx="9250043" cy="487313"/>
          </a:xfrm>
        </p:spPr>
        <p:txBody>
          <a:bodyPr/>
          <a:lstStyle/>
          <a:p>
            <a:r>
              <a:rPr lang="en-US" altLang="zh-CN" dirty="0" smtClean="0"/>
              <a:t>Linear regression is a linear </a:t>
            </a:r>
            <a:r>
              <a:rPr lang="en-US" altLang="zh-CN" dirty="0"/>
              <a:t>approach to </a:t>
            </a:r>
            <a:r>
              <a:rPr lang="en-US" altLang="zh-CN" dirty="0" smtClean="0"/>
              <a:t>model </a:t>
            </a:r>
            <a:r>
              <a:rPr lang="en-US" altLang="zh-CN" dirty="0"/>
              <a:t>the relationship between a scalar response </a:t>
            </a:r>
            <a:r>
              <a:rPr lang="en-US" altLang="zh-CN" dirty="0" smtClean="0"/>
              <a:t>and </a:t>
            </a:r>
            <a:r>
              <a:rPr lang="en-US" altLang="zh-CN" dirty="0"/>
              <a:t>one or more explanatory </a:t>
            </a:r>
            <a:r>
              <a:rPr lang="en-US" altLang="zh-CN" dirty="0" smtClean="0"/>
              <a:t>variables</a:t>
            </a:r>
            <a:endParaRPr lang="en-GB" dirty="0"/>
          </a:p>
        </p:txBody>
      </p:sp>
      <p:sp>
        <p:nvSpPr>
          <p:cNvPr id="48" name="Rectangle 3"/>
          <p:cNvSpPr>
            <a:spLocks noChangeArrowheads="1"/>
          </p:cNvSpPr>
          <p:nvPr/>
        </p:nvSpPr>
        <p:spPr bwMode="gray">
          <a:xfrm>
            <a:off x="899355" y="1748513"/>
            <a:ext cx="4320388"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What is linear regression</a:t>
            </a:r>
            <a:endParaRPr lang="en-GB" sz="1200" cap="all" dirty="0">
              <a:solidFill>
                <a:srgbClr val="7F7F7F"/>
              </a:solidFill>
            </a:endParaRPr>
          </a:p>
        </p:txBody>
      </p:sp>
      <p:grpSp>
        <p:nvGrpSpPr>
          <p:cNvPr id="5" name="Group 4"/>
          <p:cNvGrpSpPr/>
          <p:nvPr/>
        </p:nvGrpSpPr>
        <p:grpSpPr>
          <a:xfrm>
            <a:off x="899349" y="1967668"/>
            <a:ext cx="4320391" cy="4680270"/>
            <a:chOff x="901696" y="1967666"/>
            <a:chExt cx="9252004" cy="4680273"/>
          </a:xfrm>
        </p:grpSpPr>
        <p:cxnSp>
          <p:nvCxnSpPr>
            <p:cNvPr id="7" name="Straight Connector 6"/>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sp>
          <p:nvSpPr>
            <p:cNvPr id="14" name="Rectangle 3"/>
            <p:cNvSpPr>
              <a:spLocks noChangeArrowheads="1"/>
            </p:cNvSpPr>
            <p:nvPr/>
          </p:nvSpPr>
          <p:spPr bwMode="gray">
            <a:xfrm>
              <a:off x="901696" y="1967666"/>
              <a:ext cx="9248795" cy="4680273"/>
            </a:xfrm>
            <a:prstGeom prst="rect">
              <a:avLst/>
            </a:prstGeom>
            <a:noFill/>
            <a:ln w="9525" algn="ctr">
              <a:noFill/>
              <a:miter lim="800000"/>
              <a:headEnd type="none" w="lg" len="lg"/>
              <a:tailEnd type="none" w="lg" len="lg"/>
            </a:ln>
            <a:effectLst/>
          </p:spPr>
          <p:txBody>
            <a:bodyPr wrap="square" lIns="90000" tIns="72000" rIns="90000" bIns="72000" anchor="t">
              <a:noAutofit/>
            </a:bodyPr>
            <a:lstStyle/>
            <a:p>
              <a:pPr marL="360000" lvl="1" indent="-180000" defTabSz="1018824">
                <a:lnSpc>
                  <a:spcPts val="1300"/>
                </a:lnSpc>
                <a:spcBef>
                  <a:spcPts val="400"/>
                </a:spcBef>
                <a:buClr>
                  <a:srgbClr val="699FC0"/>
                </a:buClr>
                <a:buSzPct val="100000"/>
                <a:buFont typeface="Wingdings" panose="05000000000000000000" pitchFamily="2" charset="2"/>
                <a:buChar char="§"/>
              </a:pPr>
              <a:endParaRPr lang="en-GB" sz="1200" dirty="0" smtClean="0"/>
            </a:p>
          </p:txBody>
        </p:sp>
        <p:cxnSp>
          <p:nvCxnSpPr>
            <p:cNvPr id="56" name="Straight Connector 55"/>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31" name="Rectangle 3"/>
          <p:cNvSpPr>
            <a:spLocks noChangeArrowheads="1"/>
          </p:cNvSpPr>
          <p:nvPr/>
        </p:nvSpPr>
        <p:spPr bwMode="gray">
          <a:xfrm>
            <a:off x="5832070" y="1748513"/>
            <a:ext cx="4320030"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a:lnSpc>
                <a:spcPts val="1100"/>
              </a:lnSpc>
            </a:pPr>
            <a:r>
              <a:rPr lang="en-GB" sz="1200" b="1" cap="all" dirty="0" smtClean="0">
                <a:solidFill>
                  <a:srgbClr val="000000"/>
                </a:solidFill>
              </a:rPr>
              <a:t>Linear regression Example</a:t>
            </a:r>
            <a:endParaRPr lang="en-GB" sz="1200" b="1" cap="all" dirty="0">
              <a:solidFill>
                <a:srgbClr val="000000"/>
              </a:solidFill>
            </a:endParaRPr>
          </a:p>
        </p:txBody>
      </p:sp>
      <p:sp>
        <p:nvSpPr>
          <p:cNvPr id="9" name="Rectangle 8"/>
          <p:cNvSpPr/>
          <p:nvPr/>
        </p:nvSpPr>
        <p:spPr>
          <a:xfrm>
            <a:off x="897846" y="2076140"/>
            <a:ext cx="4323441" cy="4542269"/>
          </a:xfrm>
          <a:prstGeom prst="rect">
            <a:avLst/>
          </a:prstGeom>
        </p:spPr>
        <p:txBody>
          <a:bodyPr wrap="square">
            <a:spAutoFit/>
          </a:bodyPr>
          <a:lstStyle/>
          <a:p>
            <a:pPr marL="180000" indent="-180000" defTabSz="1018824">
              <a:lnSpc>
                <a:spcPts val="1300"/>
              </a:lnSpc>
              <a:spcBef>
                <a:spcPts val="600"/>
              </a:spcBef>
              <a:buClr>
                <a:srgbClr val="699FC0"/>
              </a:buClr>
              <a:buSzPct val="100000"/>
              <a:buFont typeface="Wingdings 3"/>
              <a:buChar char="}"/>
            </a:pPr>
            <a:r>
              <a:rPr lang="en-US" sz="1200" dirty="0" smtClean="0"/>
              <a:t>Objective</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smtClean="0"/>
              <a:t>Measure whether one variable is  associated with another</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smtClean="0"/>
              <a:t>Measure the  strength of the association</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b="1" dirty="0" smtClean="0"/>
              <a:t>Formulate an equation for prediction</a:t>
            </a:r>
            <a:endParaRPr lang="en-US" sz="1200" b="1" dirty="0"/>
          </a:p>
          <a:p>
            <a:pPr marL="180000" indent="-180000" defTabSz="1018824">
              <a:lnSpc>
                <a:spcPts val="1300"/>
              </a:lnSpc>
              <a:spcBef>
                <a:spcPts val="600"/>
              </a:spcBef>
              <a:buClr>
                <a:srgbClr val="699FC0"/>
              </a:buClr>
              <a:buSzPct val="100000"/>
              <a:buFont typeface="Wingdings 3"/>
              <a:buChar char="}"/>
            </a:pPr>
            <a:r>
              <a:rPr lang="en-US" sz="1200" dirty="0" smtClean="0"/>
              <a:t>Mathematical formula</a:t>
            </a:r>
          </a:p>
          <a:p>
            <a:pPr marL="360000" lvl="1" indent="-180000" defTabSz="1018824">
              <a:lnSpc>
                <a:spcPts val="1300"/>
              </a:lnSpc>
              <a:spcBef>
                <a:spcPts val="400"/>
              </a:spcBef>
              <a:buClr>
                <a:srgbClr val="699FC0"/>
              </a:buClr>
              <a:buSzPct val="100000"/>
              <a:buFont typeface="Wingdings" panose="05000000000000000000" pitchFamily="2" charset="2"/>
              <a:buChar char="§"/>
            </a:pPr>
            <a:endParaRPr lang="en-US" sz="1200" dirty="0" smtClean="0"/>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smtClean="0"/>
              <a:t>  : response variable</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smtClean="0"/>
              <a:t>  : explanatory variable(s)</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smtClean="0"/>
              <a:t>  : regression coefficient</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smtClean="0"/>
              <a:t>  : intercept</a:t>
            </a:r>
          </a:p>
          <a:p>
            <a:pPr marL="180000" indent="-180000" defTabSz="1018824">
              <a:lnSpc>
                <a:spcPts val="1300"/>
              </a:lnSpc>
              <a:spcBef>
                <a:spcPts val="600"/>
              </a:spcBef>
              <a:buClr>
                <a:srgbClr val="699FC0"/>
              </a:buClr>
              <a:buSzPct val="100000"/>
              <a:buFont typeface="Wingdings 3"/>
              <a:buChar char="}"/>
            </a:pPr>
            <a:r>
              <a:rPr lang="en-US" sz="1200" dirty="0" smtClean="0"/>
              <a:t>Interpretation result </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a:t>Regression coefficient</a:t>
            </a:r>
            <a:r>
              <a:rPr lang="en-US" sz="1200" dirty="0" smtClean="0"/>
              <a:t>:</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a:t>P-value</a:t>
            </a:r>
            <a:r>
              <a:rPr lang="en-US" sz="1200" dirty="0" smtClean="0"/>
              <a:t>: t-test </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Comparison for multiple linear regression: normalization before regression </a:t>
            </a:r>
            <a:endParaRPr lang="en-US" sz="1200" dirty="0"/>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smtClean="0"/>
              <a:t>R-squared:</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a:t>measure </a:t>
            </a:r>
            <a:r>
              <a:rPr lang="en-US" sz="1200" dirty="0" smtClean="0"/>
              <a:t>how </a:t>
            </a:r>
            <a:r>
              <a:rPr lang="en-US" sz="1200" dirty="0"/>
              <a:t>close the data are to the fitted regression line</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a:t>it is the percentage of the response variable variation that is explained by a linear model</a:t>
            </a:r>
            <a:endParaRPr lang="en-US" sz="1200" dirty="0" smtClean="0"/>
          </a:p>
          <a:p>
            <a:pPr marL="180000" indent="-180000" defTabSz="1018824">
              <a:lnSpc>
                <a:spcPts val="1300"/>
              </a:lnSpc>
              <a:spcBef>
                <a:spcPts val="600"/>
              </a:spcBef>
              <a:buClr>
                <a:srgbClr val="699FC0"/>
              </a:buClr>
              <a:buSzPct val="100000"/>
              <a:buFont typeface="Wingdings 3"/>
              <a:buChar char="}"/>
            </a:pPr>
            <a:endParaRPr lang="en-US" sz="1200" dirty="0"/>
          </a:p>
        </p:txBody>
      </p:sp>
      <p:pic>
        <p:nvPicPr>
          <p:cNvPr id="16" name="Picture 15"/>
          <p:cNvPicPr>
            <a:picLocks noChangeAspect="1"/>
          </p:cNvPicPr>
          <p:nvPr/>
        </p:nvPicPr>
        <p:blipFill>
          <a:blip r:embed="rId7"/>
          <a:stretch>
            <a:fillRect/>
          </a:stretch>
        </p:blipFill>
        <p:spPr>
          <a:xfrm>
            <a:off x="6134219" y="3510015"/>
            <a:ext cx="3495393" cy="2316151"/>
          </a:xfrm>
          <a:prstGeom prst="rect">
            <a:avLst/>
          </a:prstGeom>
        </p:spPr>
      </p:pic>
      <p:pic>
        <p:nvPicPr>
          <p:cNvPr id="17" name="Picture 16"/>
          <p:cNvPicPr>
            <a:picLocks noChangeAspect="1"/>
          </p:cNvPicPr>
          <p:nvPr/>
        </p:nvPicPr>
        <p:blipFill>
          <a:blip r:embed="rId8"/>
          <a:stretch>
            <a:fillRect/>
          </a:stretch>
        </p:blipFill>
        <p:spPr>
          <a:xfrm>
            <a:off x="6255955" y="2027538"/>
            <a:ext cx="3004414" cy="1505015"/>
          </a:xfrm>
          <a:prstGeom prst="rect">
            <a:avLst/>
          </a:prstGeom>
        </p:spPr>
      </p:pic>
      <p:pic>
        <p:nvPicPr>
          <p:cNvPr id="18" name="Picture 17"/>
          <p:cNvPicPr>
            <a:picLocks noChangeAspect="1"/>
          </p:cNvPicPr>
          <p:nvPr/>
        </p:nvPicPr>
        <p:blipFill>
          <a:blip r:embed="rId9"/>
          <a:stretch>
            <a:fillRect/>
          </a:stretch>
        </p:blipFill>
        <p:spPr>
          <a:xfrm>
            <a:off x="2274027" y="3176954"/>
            <a:ext cx="1356071" cy="301349"/>
          </a:xfrm>
          <a:prstGeom prst="rect">
            <a:avLst/>
          </a:prstGeom>
        </p:spPr>
      </p:pic>
      <p:pic>
        <p:nvPicPr>
          <p:cNvPr id="19" name="Picture 18"/>
          <p:cNvPicPr>
            <a:picLocks noChangeAspect="1"/>
          </p:cNvPicPr>
          <p:nvPr/>
        </p:nvPicPr>
        <p:blipFill>
          <a:blip r:embed="rId10"/>
          <a:stretch>
            <a:fillRect/>
          </a:stretch>
        </p:blipFill>
        <p:spPr>
          <a:xfrm>
            <a:off x="1260660" y="3436509"/>
            <a:ext cx="144463" cy="192088"/>
          </a:xfrm>
          <a:prstGeom prst="rect">
            <a:avLst/>
          </a:prstGeom>
        </p:spPr>
      </p:pic>
      <p:pic>
        <p:nvPicPr>
          <p:cNvPr id="20" name="Picture 19"/>
          <p:cNvPicPr>
            <a:picLocks noChangeAspect="1"/>
          </p:cNvPicPr>
          <p:nvPr/>
        </p:nvPicPr>
        <p:blipFill>
          <a:blip r:embed="rId11"/>
          <a:stretch>
            <a:fillRect/>
          </a:stretch>
        </p:blipFill>
        <p:spPr>
          <a:xfrm>
            <a:off x="1260660" y="3635708"/>
            <a:ext cx="144463" cy="191338"/>
          </a:xfrm>
          <a:prstGeom prst="rect">
            <a:avLst/>
          </a:prstGeom>
        </p:spPr>
      </p:pic>
      <p:pic>
        <p:nvPicPr>
          <p:cNvPr id="21" name="Picture 20"/>
          <p:cNvPicPr>
            <a:picLocks noChangeAspect="1"/>
          </p:cNvPicPr>
          <p:nvPr/>
        </p:nvPicPr>
        <p:blipFill>
          <a:blip r:embed="rId12"/>
          <a:stretch>
            <a:fillRect/>
          </a:stretch>
        </p:blipFill>
        <p:spPr>
          <a:xfrm>
            <a:off x="1260660" y="3813044"/>
            <a:ext cx="144463" cy="192088"/>
          </a:xfrm>
          <a:prstGeom prst="rect">
            <a:avLst/>
          </a:prstGeom>
        </p:spPr>
      </p:pic>
      <p:pic>
        <p:nvPicPr>
          <p:cNvPr id="23" name="Picture 22"/>
          <p:cNvPicPr>
            <a:picLocks noChangeAspect="1"/>
          </p:cNvPicPr>
          <p:nvPr/>
        </p:nvPicPr>
        <p:blipFill>
          <a:blip r:embed="rId13"/>
          <a:stretch>
            <a:fillRect/>
          </a:stretch>
        </p:blipFill>
        <p:spPr>
          <a:xfrm>
            <a:off x="1260859" y="4037547"/>
            <a:ext cx="144065" cy="192088"/>
          </a:xfrm>
          <a:prstGeom prst="rect">
            <a:avLst/>
          </a:prstGeom>
        </p:spPr>
      </p:pic>
      <p:sp>
        <p:nvSpPr>
          <p:cNvPr id="25" name="Rectangle 24"/>
          <p:cNvSpPr/>
          <p:nvPr/>
        </p:nvSpPr>
        <p:spPr bwMode="gray">
          <a:xfrm>
            <a:off x="6709461" y="5504979"/>
            <a:ext cx="985857" cy="135244"/>
          </a:xfrm>
          <a:prstGeom prst="rect">
            <a:avLst/>
          </a:prstGeom>
          <a:noFill/>
          <a:ln w="12700" algn="ctr">
            <a:solidFill>
              <a:srgbClr val="FF0000"/>
            </a:solid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40" name="Rectangle 39"/>
          <p:cNvSpPr/>
          <p:nvPr/>
        </p:nvSpPr>
        <p:spPr bwMode="gray">
          <a:xfrm>
            <a:off x="8395028" y="4866732"/>
            <a:ext cx="720749" cy="135244"/>
          </a:xfrm>
          <a:prstGeom prst="rect">
            <a:avLst/>
          </a:prstGeom>
          <a:noFill/>
          <a:ln w="12700" algn="ctr">
            <a:solidFill>
              <a:srgbClr val="FF0000"/>
            </a:solid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41" name="Rectangle 40"/>
          <p:cNvSpPr/>
          <p:nvPr/>
        </p:nvSpPr>
        <p:spPr bwMode="gray">
          <a:xfrm>
            <a:off x="6974569" y="4867814"/>
            <a:ext cx="436161" cy="135244"/>
          </a:xfrm>
          <a:prstGeom prst="rect">
            <a:avLst/>
          </a:prstGeom>
          <a:noFill/>
          <a:ln w="12700" algn="ctr">
            <a:solidFill>
              <a:srgbClr val="FF0000"/>
            </a:solid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grpSp>
        <p:nvGrpSpPr>
          <p:cNvPr id="42" name="Group 41"/>
          <p:cNvGrpSpPr/>
          <p:nvPr/>
        </p:nvGrpSpPr>
        <p:grpSpPr>
          <a:xfrm>
            <a:off x="5814209" y="1970088"/>
            <a:ext cx="4320391" cy="4680270"/>
            <a:chOff x="901696" y="1967666"/>
            <a:chExt cx="9252004" cy="4680273"/>
          </a:xfrm>
        </p:grpSpPr>
        <p:cxnSp>
          <p:nvCxnSpPr>
            <p:cNvPr id="43" name="Straight Connector 42"/>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sp>
          <p:nvSpPr>
            <p:cNvPr id="44" name="Rectangle 3"/>
            <p:cNvSpPr>
              <a:spLocks noChangeArrowheads="1"/>
            </p:cNvSpPr>
            <p:nvPr/>
          </p:nvSpPr>
          <p:spPr bwMode="gray">
            <a:xfrm>
              <a:off x="901696" y="1967666"/>
              <a:ext cx="9248795" cy="4680273"/>
            </a:xfrm>
            <a:prstGeom prst="rect">
              <a:avLst/>
            </a:prstGeom>
            <a:noFill/>
            <a:ln w="9525" algn="ctr">
              <a:noFill/>
              <a:miter lim="800000"/>
              <a:headEnd type="none" w="lg" len="lg"/>
              <a:tailEnd type="none" w="lg" len="lg"/>
            </a:ln>
            <a:effectLst/>
          </p:spPr>
          <p:txBody>
            <a:bodyPr wrap="square" lIns="90000" tIns="72000" rIns="90000" bIns="72000" anchor="t">
              <a:noAutofit/>
            </a:bodyPr>
            <a:lstStyle/>
            <a:p>
              <a:pPr marL="360000" lvl="1" indent="-180000" defTabSz="1018824">
                <a:lnSpc>
                  <a:spcPts val="1300"/>
                </a:lnSpc>
                <a:spcBef>
                  <a:spcPts val="400"/>
                </a:spcBef>
                <a:buClr>
                  <a:srgbClr val="699FC0"/>
                </a:buClr>
                <a:buSzPct val="100000"/>
                <a:buFont typeface="Wingdings" panose="05000000000000000000" pitchFamily="2" charset="2"/>
                <a:buChar char="§"/>
              </a:pPr>
              <a:endParaRPr lang="en-GB" sz="1200" dirty="0" smtClean="0"/>
            </a:p>
          </p:txBody>
        </p:sp>
        <p:cxnSp>
          <p:nvCxnSpPr>
            <p:cNvPr id="45" name="Straight Connector 44"/>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46" name="Espace réservé du texte 5"/>
          <p:cNvSpPr>
            <a:spLocks noGrp="1"/>
          </p:cNvSpPr>
          <p:nvPr>
            <p:ph type="body" sz="quarter" idx="4294967295"/>
          </p:nvPr>
        </p:nvSpPr>
        <p:spPr>
          <a:xfrm>
            <a:off x="900000" y="7253060"/>
            <a:ext cx="4321288" cy="117020"/>
          </a:xfrm>
          <a:prstGeom prst="rect">
            <a:avLst/>
          </a:prstGeom>
        </p:spPr>
        <p:txBody>
          <a:bodyPr vert="horz" wrap="square" lIns="0" tIns="0" rIns="0" bIns="0" rtlCol="0" anchor="b">
            <a:spAutoFit/>
          </a:bodyPr>
          <a:lstStyle/>
          <a:p>
            <a:pPr marL="475200" indent="-475200">
              <a:lnSpc>
                <a:spcPts val="900"/>
              </a:lnSpc>
              <a:spcBef>
                <a:spcPts val="0"/>
              </a:spcBef>
              <a:buNone/>
              <a:tabLst>
                <a:tab pos="288000" algn="l"/>
              </a:tabLst>
            </a:pPr>
            <a:r>
              <a:rPr lang="en-US" altLang="zh-CN" sz="900" b="0" dirty="0">
                <a:solidFill>
                  <a:schemeClr val="accent2"/>
                </a:solidFill>
              </a:rPr>
              <a:t>Source: Advancy analysis</a:t>
            </a:r>
            <a:endParaRPr lang="en-US" sz="900" b="0" dirty="0">
              <a:solidFill>
                <a:schemeClr val="accent2"/>
              </a:solidFill>
            </a:endParaRPr>
          </a:p>
        </p:txBody>
      </p:sp>
      <p:sp>
        <p:nvSpPr>
          <p:cNvPr id="28" name="Rectangle 27"/>
          <p:cNvSpPr/>
          <p:nvPr/>
        </p:nvSpPr>
        <p:spPr>
          <a:xfrm>
            <a:off x="6015066" y="5858726"/>
            <a:ext cx="4002084" cy="669414"/>
          </a:xfrm>
          <a:prstGeom prst="rect">
            <a:avLst/>
          </a:prstGeom>
          <a:solidFill>
            <a:schemeClr val="accent6"/>
          </a:solidFill>
        </p:spPr>
        <p:txBody>
          <a:bodyPr wrap="square">
            <a:spAutoFit/>
          </a:bodyPr>
          <a:lstStyle/>
          <a:p>
            <a:pPr marL="180000" indent="-180000" defTabSz="1018824">
              <a:lnSpc>
                <a:spcPts val="1300"/>
              </a:lnSpc>
              <a:spcBef>
                <a:spcPts val="600"/>
              </a:spcBef>
              <a:buClr>
                <a:srgbClr val="699FC0"/>
              </a:buClr>
              <a:buSzPct val="100000"/>
              <a:buFont typeface="Wingdings 3"/>
              <a:buChar char="}"/>
            </a:pPr>
            <a:r>
              <a:rPr lang="en-US" sz="1200" dirty="0" smtClean="0"/>
              <a:t>Weight is highly correlated with height with a significant regression coefficient.</a:t>
            </a:r>
          </a:p>
          <a:p>
            <a:pPr marL="180000" indent="-180000" defTabSz="1018824">
              <a:lnSpc>
                <a:spcPts val="1300"/>
              </a:lnSpc>
              <a:spcBef>
                <a:spcPts val="600"/>
              </a:spcBef>
              <a:buClr>
                <a:srgbClr val="699FC0"/>
              </a:buClr>
              <a:buSzPct val="100000"/>
              <a:buFont typeface="Wingdings 3"/>
              <a:buChar char="}"/>
            </a:pPr>
            <a:r>
              <a:rPr lang="en-US" sz="1200" dirty="0" smtClean="0"/>
              <a:t>One can use  height to predict the weight for somebody </a:t>
            </a:r>
            <a:endParaRPr lang="en-US" sz="1200" dirty="0"/>
          </a:p>
        </p:txBody>
      </p:sp>
    </p:spTree>
    <p:extLst>
      <p:ext uri="{BB962C8B-B14F-4D97-AF65-F5344CB8AC3E}">
        <p14:creationId xmlns:p14="http://schemas.microsoft.com/office/powerpoint/2010/main" val="32809662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17714002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8888" name="think-cell Slide" r:id="rId4" imgW="370" imgH="371" progId="TCLayout.ActiveDocument.1">
                  <p:embed/>
                </p:oleObj>
              </mc:Choice>
              <mc:Fallback>
                <p:oleObj name="think-cell Slide" r:id="rId4" imgW="370" imgH="371"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9" name="Rounded Rectangle 98"/>
          <p:cNvSpPr/>
          <p:nvPr/>
        </p:nvSpPr>
        <p:spPr bwMode="gray">
          <a:xfrm>
            <a:off x="3200283" y="4444515"/>
            <a:ext cx="6682684" cy="2186786"/>
          </a:xfrm>
          <a:prstGeom prst="roundRect">
            <a:avLst/>
          </a:prstGeom>
          <a:solidFill>
            <a:schemeClr val="accent3">
              <a:lumMod val="20000"/>
              <a:lumOff val="80000"/>
            </a:schemeClr>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98" name="Rounded Rectangle 97"/>
          <p:cNvSpPr/>
          <p:nvPr/>
        </p:nvSpPr>
        <p:spPr bwMode="gray">
          <a:xfrm>
            <a:off x="3251963" y="3224079"/>
            <a:ext cx="4770416" cy="1201055"/>
          </a:xfrm>
          <a:prstGeom prst="roundRect">
            <a:avLst/>
          </a:prstGeom>
          <a:solidFill>
            <a:schemeClr val="accent4">
              <a:lumMod val="20000"/>
              <a:lumOff val="80000"/>
            </a:schemeClr>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97" name="Rounded Rectangle 96"/>
          <p:cNvSpPr/>
          <p:nvPr/>
        </p:nvSpPr>
        <p:spPr bwMode="gray">
          <a:xfrm>
            <a:off x="3251963" y="2027966"/>
            <a:ext cx="4770416" cy="1176733"/>
          </a:xfrm>
          <a:prstGeom prst="roundRect">
            <a:avLst/>
          </a:prstGeom>
          <a:solidFill>
            <a:schemeClr val="accent5">
              <a:lumMod val="20000"/>
              <a:lumOff val="80000"/>
            </a:schemeClr>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87" name="Text Placeholder 86"/>
          <p:cNvSpPr>
            <a:spLocks noGrp="1"/>
          </p:cNvSpPr>
          <p:nvPr>
            <p:ph type="body" sz="quarter" idx="10"/>
          </p:nvPr>
        </p:nvSpPr>
        <p:spPr/>
        <p:txBody>
          <a:bodyPr/>
          <a:lstStyle/>
          <a:p>
            <a:r>
              <a:rPr lang="en-US" dirty="0" smtClean="0"/>
              <a:t>Analysis process road map</a:t>
            </a:r>
            <a:endParaRPr lang="en-US" dirty="0"/>
          </a:p>
        </p:txBody>
      </p:sp>
      <p:sp>
        <p:nvSpPr>
          <p:cNvPr id="86" name="Title 85"/>
          <p:cNvSpPr>
            <a:spLocks noGrp="1"/>
          </p:cNvSpPr>
          <p:nvPr>
            <p:ph type="title"/>
          </p:nvPr>
        </p:nvSpPr>
        <p:spPr>
          <a:xfrm>
            <a:off x="898524" y="554399"/>
            <a:ext cx="9250043" cy="487313"/>
          </a:xfrm>
        </p:spPr>
        <p:txBody>
          <a:bodyPr/>
          <a:lstStyle/>
          <a:p>
            <a:r>
              <a:rPr lang="en-US" altLang="zh-CN" dirty="0" smtClean="0"/>
              <a:t>Among the data analysis journey, different analysis tools are adopted for specific analysis objects </a:t>
            </a:r>
            <a:endParaRPr lang="en-US" dirty="0"/>
          </a:p>
        </p:txBody>
      </p:sp>
      <p:sp>
        <p:nvSpPr>
          <p:cNvPr id="4" name="Rectangle 3"/>
          <p:cNvSpPr>
            <a:spLocks noChangeArrowheads="1"/>
          </p:cNvSpPr>
          <p:nvPr/>
        </p:nvSpPr>
        <p:spPr bwMode="gray">
          <a:xfrm>
            <a:off x="899355" y="1748513"/>
            <a:ext cx="9252742"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Road map for data analysis</a:t>
            </a:r>
            <a:endParaRPr lang="en-GB" sz="1200" cap="all" dirty="0">
              <a:solidFill>
                <a:srgbClr val="7F7F7F"/>
              </a:solidFill>
            </a:endParaRPr>
          </a:p>
        </p:txBody>
      </p:sp>
      <p:grpSp>
        <p:nvGrpSpPr>
          <p:cNvPr id="5" name="Group 4"/>
          <p:cNvGrpSpPr/>
          <p:nvPr/>
        </p:nvGrpSpPr>
        <p:grpSpPr>
          <a:xfrm>
            <a:off x="899359" y="1967669"/>
            <a:ext cx="9252738" cy="4680268"/>
            <a:chOff x="901700" y="1967667"/>
            <a:chExt cx="9252000" cy="4680271"/>
          </a:xfrm>
        </p:grpSpPr>
        <p:cxnSp>
          <p:nvCxnSpPr>
            <p:cNvPr id="6" name="Straight Connector 5"/>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bwMode="gray">
          <a:xfrm>
            <a:off x="1134474" y="3621700"/>
            <a:ext cx="1232107" cy="742520"/>
          </a:xfrm>
          <a:prstGeom prst="rect">
            <a:avLst/>
          </a:prstGeom>
          <a:solidFill>
            <a:schemeClr val="accent1"/>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dirty="0" smtClean="0">
                <a:solidFill>
                  <a:srgbClr val="FFFFFF"/>
                </a:solidFill>
              </a:rPr>
              <a:t>Collect data, formalize and cleanse dataset</a:t>
            </a:r>
          </a:p>
        </p:txBody>
      </p:sp>
      <p:sp>
        <p:nvSpPr>
          <p:cNvPr id="10" name="Flowchart: Alternate Process 9"/>
          <p:cNvSpPr/>
          <p:nvPr/>
        </p:nvSpPr>
        <p:spPr bwMode="gray">
          <a:xfrm>
            <a:off x="3355322" y="2246943"/>
            <a:ext cx="1017588" cy="607527"/>
          </a:xfrm>
          <a:prstGeom prst="flowChartAlternateProcess">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36000" tIns="36000" rIns="36000" bIns="36000" rtlCol="0" anchor="ctr">
            <a:noAutofit/>
          </a:bodyPr>
          <a:lstStyle/>
          <a:p>
            <a:pPr algn="ctr" defTabSz="1018824">
              <a:spcBef>
                <a:spcPts val="400"/>
              </a:spcBef>
              <a:buClr>
                <a:srgbClr val="699FC0"/>
              </a:buClr>
              <a:buSzPct val="100000"/>
            </a:pPr>
            <a:r>
              <a:rPr lang="en-US" sz="1200" b="1" dirty="0">
                <a:solidFill>
                  <a:srgbClr val="FFFFFF"/>
                </a:solidFill>
              </a:rPr>
              <a:t>L</a:t>
            </a:r>
            <a:r>
              <a:rPr lang="en-US" altLang="zh-CN" sz="1200" b="1" dirty="0">
                <a:solidFill>
                  <a:srgbClr val="FFFFFF"/>
                </a:solidFill>
              </a:rPr>
              <a:t>arge sample or population?</a:t>
            </a:r>
            <a:endParaRPr lang="en-US" sz="1200" b="1" dirty="0">
              <a:solidFill>
                <a:srgbClr val="FFFFFF"/>
              </a:solidFill>
            </a:endParaRPr>
          </a:p>
        </p:txBody>
      </p:sp>
      <p:sp>
        <p:nvSpPr>
          <p:cNvPr id="12" name="Rectangle 11"/>
          <p:cNvSpPr/>
          <p:nvPr/>
        </p:nvSpPr>
        <p:spPr bwMode="gray">
          <a:xfrm>
            <a:off x="8793278" y="5557561"/>
            <a:ext cx="1017588" cy="463550"/>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dirty="0" smtClean="0">
                <a:solidFill>
                  <a:srgbClr val="FFFFFF"/>
                </a:solidFill>
              </a:rPr>
              <a:t>C</a:t>
            </a:r>
            <a:r>
              <a:rPr lang="en-US" altLang="zh-CN" sz="1200" b="1" dirty="0" smtClean="0">
                <a:solidFill>
                  <a:srgbClr val="FFFFFF"/>
                </a:solidFill>
              </a:rPr>
              <a:t>lustering</a:t>
            </a:r>
            <a:r>
              <a:rPr lang="en-US" sz="1200" b="1" dirty="0" smtClean="0">
                <a:solidFill>
                  <a:srgbClr val="FFFFFF"/>
                </a:solidFill>
              </a:rPr>
              <a:t> </a:t>
            </a:r>
          </a:p>
        </p:txBody>
      </p:sp>
      <p:sp>
        <p:nvSpPr>
          <p:cNvPr id="13" name="Rectangle 12"/>
          <p:cNvSpPr/>
          <p:nvPr/>
        </p:nvSpPr>
        <p:spPr bwMode="gray">
          <a:xfrm>
            <a:off x="6917930" y="4461764"/>
            <a:ext cx="1017588" cy="464151"/>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dirty="0" smtClean="0">
                <a:solidFill>
                  <a:srgbClr val="FFFFFF"/>
                </a:solidFill>
              </a:rPr>
              <a:t>Linear R</a:t>
            </a:r>
            <a:r>
              <a:rPr lang="en-US" altLang="zh-CN" sz="1200" b="1" dirty="0" smtClean="0">
                <a:solidFill>
                  <a:srgbClr val="FFFFFF"/>
                </a:solidFill>
              </a:rPr>
              <a:t>egression</a:t>
            </a:r>
            <a:endParaRPr lang="en-US" sz="1200" b="1" dirty="0">
              <a:solidFill>
                <a:srgbClr val="FFFFFF"/>
              </a:solidFill>
            </a:endParaRPr>
          </a:p>
        </p:txBody>
      </p:sp>
      <p:sp>
        <p:nvSpPr>
          <p:cNvPr id="15" name="Rectangle 14"/>
          <p:cNvSpPr/>
          <p:nvPr/>
        </p:nvSpPr>
        <p:spPr bwMode="gray">
          <a:xfrm>
            <a:off x="6881493" y="2707013"/>
            <a:ext cx="1017588" cy="463550"/>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dirty="0" smtClean="0">
                <a:solidFill>
                  <a:srgbClr val="FFFFFF"/>
                </a:solidFill>
              </a:rPr>
              <a:t>Hypothesis test</a:t>
            </a:r>
            <a:endParaRPr lang="en-US" sz="1200" b="1" dirty="0">
              <a:solidFill>
                <a:srgbClr val="FFFFFF"/>
              </a:solidFill>
            </a:endParaRPr>
          </a:p>
        </p:txBody>
      </p:sp>
      <p:sp>
        <p:nvSpPr>
          <p:cNvPr id="16" name="Rectangle 15"/>
          <p:cNvSpPr/>
          <p:nvPr/>
        </p:nvSpPr>
        <p:spPr bwMode="gray">
          <a:xfrm>
            <a:off x="5110281" y="3294192"/>
            <a:ext cx="1017588" cy="463550"/>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altLang="zh-CN" sz="1200" b="1" dirty="0" smtClean="0">
                <a:solidFill>
                  <a:srgbClr val="FFFFFF"/>
                </a:solidFill>
              </a:rPr>
              <a:t>Correlation analysis</a:t>
            </a:r>
            <a:endParaRPr lang="en-US" sz="1200" b="1" dirty="0">
              <a:solidFill>
                <a:srgbClr val="FFFFFF"/>
              </a:solidFill>
            </a:endParaRPr>
          </a:p>
        </p:txBody>
      </p:sp>
      <p:sp>
        <p:nvSpPr>
          <p:cNvPr id="18" name="Flowchart: Alternate Process 17"/>
          <p:cNvSpPr/>
          <p:nvPr/>
        </p:nvSpPr>
        <p:spPr bwMode="gray">
          <a:xfrm>
            <a:off x="3353063" y="5173455"/>
            <a:ext cx="1017528" cy="523294"/>
          </a:xfrm>
          <a:prstGeom prst="flowChartAlternateProcess">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36000" tIns="36000" rIns="36000" bIns="36000" rtlCol="0" anchor="ctr">
            <a:noAutofit/>
          </a:bodyPr>
          <a:lstStyle/>
          <a:p>
            <a:pPr algn="ctr" defTabSz="1018824">
              <a:spcBef>
                <a:spcPts val="400"/>
              </a:spcBef>
              <a:buClr>
                <a:srgbClr val="699FC0"/>
              </a:buClr>
              <a:buSzPct val="100000"/>
            </a:pPr>
            <a:r>
              <a:rPr lang="en-US" sz="1200" b="1" dirty="0" smtClean="0">
                <a:solidFill>
                  <a:srgbClr val="FFFFFF"/>
                </a:solidFill>
              </a:rPr>
              <a:t>Predict a </a:t>
            </a:r>
            <a:r>
              <a:rPr lang="en-US" sz="1200" b="1" dirty="0" smtClean="0">
                <a:solidFill>
                  <a:srgbClr val="FFFFFF"/>
                </a:solidFill>
              </a:rPr>
              <a:t>category? </a:t>
            </a:r>
            <a:endParaRPr lang="en-US" sz="1200" b="1" dirty="0">
              <a:solidFill>
                <a:srgbClr val="FFFFFF"/>
              </a:solidFill>
            </a:endParaRPr>
          </a:p>
        </p:txBody>
      </p:sp>
      <p:sp>
        <p:nvSpPr>
          <p:cNvPr id="20" name="Rectangle 19"/>
          <p:cNvSpPr/>
          <p:nvPr/>
        </p:nvSpPr>
        <p:spPr bwMode="gray">
          <a:xfrm>
            <a:off x="6939089" y="5030735"/>
            <a:ext cx="1017588" cy="464151"/>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dirty="0" smtClean="0">
                <a:solidFill>
                  <a:srgbClr val="FFFFFF"/>
                </a:solidFill>
              </a:rPr>
              <a:t>Time series analysis</a:t>
            </a:r>
            <a:endParaRPr lang="en-US" sz="1200" b="1" dirty="0">
              <a:solidFill>
                <a:srgbClr val="FFFFFF"/>
              </a:solidFill>
            </a:endParaRPr>
          </a:p>
        </p:txBody>
      </p:sp>
      <p:sp>
        <p:nvSpPr>
          <p:cNvPr id="21" name="Rectangle 20"/>
          <p:cNvSpPr/>
          <p:nvPr/>
        </p:nvSpPr>
        <p:spPr bwMode="gray">
          <a:xfrm>
            <a:off x="6924629" y="6168077"/>
            <a:ext cx="1017588" cy="463550"/>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dirty="0" smtClean="0">
                <a:solidFill>
                  <a:srgbClr val="FFFFFF"/>
                </a:solidFill>
              </a:rPr>
              <a:t>Classification</a:t>
            </a:r>
            <a:endParaRPr lang="en-US" sz="1200" b="1" dirty="0">
              <a:solidFill>
                <a:srgbClr val="FFFFFF"/>
              </a:solidFill>
            </a:endParaRPr>
          </a:p>
        </p:txBody>
      </p:sp>
      <p:sp>
        <p:nvSpPr>
          <p:cNvPr id="22" name="Rectangle 21"/>
          <p:cNvSpPr/>
          <p:nvPr/>
        </p:nvSpPr>
        <p:spPr bwMode="gray">
          <a:xfrm>
            <a:off x="6924629" y="5599706"/>
            <a:ext cx="1017528" cy="463550"/>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lnSpc>
                <a:spcPct val="100000"/>
              </a:lnSpc>
              <a:spcBef>
                <a:spcPts val="400"/>
              </a:spcBef>
              <a:spcAft>
                <a:spcPct val="0"/>
              </a:spcAft>
              <a:buClr>
                <a:srgbClr val="699FC0"/>
              </a:buClr>
              <a:buSzPct val="100000"/>
            </a:pPr>
            <a:r>
              <a:rPr lang="en-US" sz="1200" b="1" dirty="0" smtClean="0">
                <a:solidFill>
                  <a:srgbClr val="FFFFFF"/>
                </a:solidFill>
              </a:rPr>
              <a:t>Exploratory analysis</a:t>
            </a:r>
            <a:endParaRPr lang="en-US" sz="1200" b="1" dirty="0">
              <a:solidFill>
                <a:srgbClr val="FFFFFF"/>
              </a:solidFill>
            </a:endParaRPr>
          </a:p>
        </p:txBody>
      </p:sp>
      <p:sp>
        <p:nvSpPr>
          <p:cNvPr id="26" name="Flowchart: Alternate Process 25"/>
          <p:cNvSpPr/>
          <p:nvPr/>
        </p:nvSpPr>
        <p:spPr bwMode="gray">
          <a:xfrm>
            <a:off x="5110311" y="4593761"/>
            <a:ext cx="1017528" cy="684575"/>
          </a:xfrm>
          <a:prstGeom prst="flowChartAlternateProcess">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36000" tIns="36000" rIns="36000" bIns="36000" rtlCol="0" anchor="ctr">
            <a:noAutofit/>
          </a:bodyPr>
          <a:lstStyle/>
          <a:p>
            <a:pPr algn="ctr" defTabSz="1018824">
              <a:spcBef>
                <a:spcPts val="400"/>
              </a:spcBef>
              <a:buClr>
                <a:srgbClr val="699FC0"/>
              </a:buClr>
              <a:buSzPct val="100000"/>
            </a:pPr>
            <a:r>
              <a:rPr lang="en-US" sz="1200" b="1" dirty="0" smtClean="0">
                <a:solidFill>
                  <a:srgbClr val="FFFFFF"/>
                </a:solidFill>
              </a:rPr>
              <a:t>Have explanatory </a:t>
            </a:r>
            <a:r>
              <a:rPr lang="en-US" sz="1200" b="1" dirty="0" smtClean="0">
                <a:solidFill>
                  <a:srgbClr val="FFFFFF"/>
                </a:solidFill>
              </a:rPr>
              <a:t>variable</a:t>
            </a:r>
            <a:r>
              <a:rPr lang="en-US" sz="1200" b="1" dirty="0" smtClean="0">
                <a:solidFill>
                  <a:srgbClr val="FFFFFF"/>
                </a:solidFill>
              </a:rPr>
              <a:t>?</a:t>
            </a:r>
            <a:r>
              <a:rPr lang="en-US" sz="1200" b="1" dirty="0" smtClean="0">
                <a:solidFill>
                  <a:srgbClr val="FFFFFF"/>
                </a:solidFill>
              </a:rPr>
              <a:t>   </a:t>
            </a:r>
            <a:endParaRPr lang="en-US" sz="1200" b="1" dirty="0">
              <a:solidFill>
                <a:srgbClr val="FFFFFF"/>
              </a:solidFill>
            </a:endParaRPr>
          </a:p>
        </p:txBody>
      </p:sp>
      <p:sp>
        <p:nvSpPr>
          <p:cNvPr id="27" name="Flowchart: Alternate Process 26"/>
          <p:cNvSpPr/>
          <p:nvPr/>
        </p:nvSpPr>
        <p:spPr bwMode="gray">
          <a:xfrm>
            <a:off x="5110311" y="5695572"/>
            <a:ext cx="1017528" cy="684575"/>
          </a:xfrm>
          <a:prstGeom prst="flowChartAlternateProcess">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36000" tIns="36000" rIns="36000" bIns="36000" rtlCol="0" anchor="ctr">
            <a:noAutofit/>
          </a:bodyPr>
          <a:lstStyle/>
          <a:p>
            <a:pPr algn="ctr" defTabSz="1018824">
              <a:spcBef>
                <a:spcPts val="400"/>
              </a:spcBef>
              <a:buClr>
                <a:srgbClr val="699FC0"/>
              </a:buClr>
              <a:buSzPct val="100000"/>
            </a:pPr>
            <a:r>
              <a:rPr lang="en-US" sz="1200" b="1" dirty="0" smtClean="0">
                <a:solidFill>
                  <a:srgbClr val="FFFFFF"/>
                </a:solidFill>
              </a:rPr>
              <a:t>Have labeled </a:t>
            </a:r>
            <a:r>
              <a:rPr lang="en-US" sz="1200" b="1" dirty="0" smtClean="0">
                <a:solidFill>
                  <a:srgbClr val="FFFFFF"/>
                </a:solidFill>
              </a:rPr>
              <a:t>data?</a:t>
            </a:r>
            <a:endParaRPr lang="en-US" sz="1200" b="1" dirty="0">
              <a:solidFill>
                <a:srgbClr val="FFFFFF"/>
              </a:solidFill>
            </a:endParaRPr>
          </a:p>
        </p:txBody>
      </p:sp>
      <p:sp>
        <p:nvSpPr>
          <p:cNvPr id="35" name="Right Arrow 34"/>
          <p:cNvSpPr/>
          <p:nvPr/>
        </p:nvSpPr>
        <p:spPr bwMode="gray">
          <a:xfrm>
            <a:off x="2483684" y="3821379"/>
            <a:ext cx="690677" cy="211150"/>
          </a:xfrm>
          <a:prstGeom prst="rightArrow">
            <a:avLst/>
          </a:prstGeom>
          <a:solidFill>
            <a:schemeClr val="accent4"/>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36" name="Rectangle 35"/>
          <p:cNvSpPr/>
          <p:nvPr/>
        </p:nvSpPr>
        <p:spPr bwMode="gray">
          <a:xfrm>
            <a:off x="5110281" y="3932450"/>
            <a:ext cx="1017588" cy="463550"/>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altLang="zh-CN" sz="1200" b="1" dirty="0" smtClean="0">
                <a:solidFill>
                  <a:srgbClr val="FFFFFF"/>
                </a:solidFill>
              </a:rPr>
              <a:t>Association analysis</a:t>
            </a:r>
            <a:endParaRPr lang="en-US" sz="1200" b="1" dirty="0">
              <a:solidFill>
                <a:srgbClr val="FFFFFF"/>
              </a:solidFill>
            </a:endParaRPr>
          </a:p>
        </p:txBody>
      </p:sp>
      <p:sp>
        <p:nvSpPr>
          <p:cNvPr id="39" name="Flowchart: Alternate Process 38"/>
          <p:cNvSpPr/>
          <p:nvPr/>
        </p:nvSpPr>
        <p:spPr bwMode="gray">
          <a:xfrm>
            <a:off x="3355322" y="3689038"/>
            <a:ext cx="1017588" cy="464151"/>
          </a:xfrm>
          <a:prstGeom prst="flowChartAlternateProcess">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36000" tIns="36000" rIns="36000" bIns="36000" rtlCol="0" anchor="ctr">
            <a:noAutofit/>
          </a:bodyPr>
          <a:lstStyle/>
          <a:p>
            <a:pPr algn="ctr" defTabSz="1018824">
              <a:spcBef>
                <a:spcPts val="400"/>
              </a:spcBef>
              <a:buClr>
                <a:srgbClr val="699FC0"/>
              </a:buClr>
              <a:buSzPct val="100000"/>
            </a:pPr>
            <a:r>
              <a:rPr lang="en-US" sz="1200" b="1" dirty="0" smtClean="0">
                <a:solidFill>
                  <a:srgbClr val="FFFFFF"/>
                </a:solidFill>
              </a:rPr>
              <a:t>Linear </a:t>
            </a:r>
            <a:r>
              <a:rPr lang="en-US" sz="1200" b="1" dirty="0" smtClean="0">
                <a:solidFill>
                  <a:srgbClr val="FFFFFF"/>
                </a:solidFill>
              </a:rPr>
              <a:t>relationship?</a:t>
            </a:r>
            <a:endParaRPr lang="en-US" sz="1200" b="1" dirty="0">
              <a:solidFill>
                <a:srgbClr val="FFFFFF"/>
              </a:solidFill>
            </a:endParaRPr>
          </a:p>
        </p:txBody>
      </p:sp>
      <p:sp>
        <p:nvSpPr>
          <p:cNvPr id="45" name="Rectangle 44"/>
          <p:cNvSpPr/>
          <p:nvPr/>
        </p:nvSpPr>
        <p:spPr bwMode="gray">
          <a:xfrm>
            <a:off x="5110281" y="2063237"/>
            <a:ext cx="1017588" cy="464151"/>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dirty="0">
                <a:solidFill>
                  <a:srgbClr val="FFFFFF"/>
                </a:solidFill>
              </a:rPr>
              <a:t>Descriptive statistics</a:t>
            </a:r>
          </a:p>
        </p:txBody>
      </p:sp>
      <p:sp>
        <p:nvSpPr>
          <p:cNvPr id="46" name="Flowchart: Alternate Process 45"/>
          <p:cNvSpPr/>
          <p:nvPr/>
        </p:nvSpPr>
        <p:spPr bwMode="gray">
          <a:xfrm>
            <a:off x="5110281" y="2702097"/>
            <a:ext cx="1017588" cy="464151"/>
          </a:xfrm>
          <a:prstGeom prst="flowChartAlternateProcess">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36000" tIns="36000" rIns="36000" bIns="36000" rtlCol="0" anchor="ctr">
            <a:noAutofit/>
          </a:bodyPr>
          <a:lstStyle/>
          <a:p>
            <a:pPr algn="ctr" defTabSz="1018824">
              <a:spcBef>
                <a:spcPts val="400"/>
              </a:spcBef>
              <a:buClr>
                <a:srgbClr val="699FC0"/>
              </a:buClr>
              <a:buSzPct val="100000"/>
            </a:pPr>
            <a:r>
              <a:rPr lang="en-US" sz="1200" b="1" dirty="0">
                <a:solidFill>
                  <a:srgbClr val="FFFFFF"/>
                </a:solidFill>
              </a:rPr>
              <a:t>Verify assumption? </a:t>
            </a:r>
          </a:p>
        </p:txBody>
      </p:sp>
      <p:sp>
        <p:nvSpPr>
          <p:cNvPr id="47" name="TextBox 46"/>
          <p:cNvSpPr txBox="1"/>
          <p:nvPr/>
        </p:nvSpPr>
        <p:spPr>
          <a:xfrm>
            <a:off x="2471512" y="2312440"/>
            <a:ext cx="715021" cy="377684"/>
          </a:xfrm>
          <a:prstGeom prst="rect">
            <a:avLst/>
          </a:prstGeom>
          <a:noFill/>
        </p:spPr>
        <p:txBody>
          <a:bodyPr wrap="square" lIns="36000" tIns="36000" rIns="36000" bIns="36000" rtlCol="0">
            <a:noAutofit/>
          </a:bodyPr>
          <a:lstStyle/>
          <a:p>
            <a:pPr algn="ctr" defTabSz="1018824">
              <a:lnSpc>
                <a:spcPts val="1300"/>
              </a:lnSpc>
              <a:spcBef>
                <a:spcPts val="600"/>
              </a:spcBef>
              <a:buClr>
                <a:srgbClr val="699FC0"/>
              </a:buClr>
              <a:buSzPct val="100000"/>
            </a:pPr>
            <a:r>
              <a:rPr lang="en-US" sz="1200" dirty="0" smtClean="0">
                <a:solidFill>
                  <a:srgbClr val="000000"/>
                </a:solidFill>
              </a:rPr>
              <a:t>Diagnostic analysis</a:t>
            </a:r>
          </a:p>
        </p:txBody>
      </p:sp>
      <p:sp>
        <p:nvSpPr>
          <p:cNvPr id="48" name="TextBox 47"/>
          <p:cNvSpPr txBox="1"/>
          <p:nvPr/>
        </p:nvSpPr>
        <p:spPr>
          <a:xfrm>
            <a:off x="2410052" y="3496732"/>
            <a:ext cx="837940" cy="377684"/>
          </a:xfrm>
          <a:prstGeom prst="rect">
            <a:avLst/>
          </a:prstGeom>
          <a:noFill/>
        </p:spPr>
        <p:txBody>
          <a:bodyPr wrap="square" lIns="36000" tIns="36000" rIns="36000" bIns="36000" rtlCol="0">
            <a:noAutofit/>
          </a:bodyPr>
          <a:lstStyle/>
          <a:p>
            <a:pPr algn="ctr" defTabSz="1018824">
              <a:lnSpc>
                <a:spcPts val="1300"/>
              </a:lnSpc>
              <a:spcBef>
                <a:spcPts val="600"/>
              </a:spcBef>
              <a:buClr>
                <a:srgbClr val="699FC0"/>
              </a:buClr>
              <a:buSzPct val="100000"/>
            </a:pPr>
            <a:r>
              <a:rPr lang="en-US" sz="1200" dirty="0" smtClean="0">
                <a:solidFill>
                  <a:srgbClr val="000000"/>
                </a:solidFill>
              </a:rPr>
              <a:t>Relationship analysis</a:t>
            </a:r>
          </a:p>
        </p:txBody>
      </p:sp>
      <p:sp>
        <p:nvSpPr>
          <p:cNvPr id="49" name="TextBox 48"/>
          <p:cNvSpPr txBox="1"/>
          <p:nvPr/>
        </p:nvSpPr>
        <p:spPr>
          <a:xfrm>
            <a:off x="2410052" y="4880238"/>
            <a:ext cx="837940" cy="377684"/>
          </a:xfrm>
          <a:prstGeom prst="rect">
            <a:avLst/>
          </a:prstGeom>
          <a:noFill/>
        </p:spPr>
        <p:txBody>
          <a:bodyPr wrap="square" lIns="36000" tIns="36000" rIns="36000" bIns="36000" rtlCol="0">
            <a:noAutofit/>
          </a:bodyPr>
          <a:lstStyle/>
          <a:p>
            <a:pPr algn="ctr" defTabSz="1018824">
              <a:lnSpc>
                <a:spcPts val="1300"/>
              </a:lnSpc>
              <a:spcBef>
                <a:spcPts val="600"/>
              </a:spcBef>
              <a:buClr>
                <a:srgbClr val="699FC0"/>
              </a:buClr>
              <a:buSzPct val="100000"/>
            </a:pPr>
            <a:r>
              <a:rPr lang="en-US" sz="1200" dirty="0" smtClean="0">
                <a:solidFill>
                  <a:srgbClr val="000000"/>
                </a:solidFill>
              </a:rPr>
              <a:t>Predictive analysis</a:t>
            </a:r>
          </a:p>
        </p:txBody>
      </p:sp>
      <p:sp>
        <p:nvSpPr>
          <p:cNvPr id="52" name="TextBox 51"/>
          <p:cNvSpPr txBox="1"/>
          <p:nvPr/>
        </p:nvSpPr>
        <p:spPr>
          <a:xfrm>
            <a:off x="4519182" y="2027966"/>
            <a:ext cx="401150" cy="200870"/>
          </a:xfrm>
          <a:prstGeom prst="rect">
            <a:avLst/>
          </a:prstGeom>
          <a:noFill/>
        </p:spPr>
        <p:txBody>
          <a:bodyPr wrap="square" lIns="36000" tIns="36000" rIns="36000" bIns="36000" rtlCol="0">
            <a:noAutofit/>
          </a:bodyPr>
          <a:lstStyle/>
          <a:p>
            <a:pPr algn="ctr" defTabSz="1018824">
              <a:lnSpc>
                <a:spcPts val="1300"/>
              </a:lnSpc>
              <a:spcBef>
                <a:spcPts val="600"/>
              </a:spcBef>
              <a:buClr>
                <a:srgbClr val="699FC0"/>
              </a:buClr>
              <a:buSzPct val="100000"/>
            </a:pPr>
            <a:r>
              <a:rPr lang="en-US" sz="1200" dirty="0" smtClean="0">
                <a:solidFill>
                  <a:srgbClr val="92D050"/>
                </a:solidFill>
              </a:rPr>
              <a:t>YES</a:t>
            </a:r>
          </a:p>
        </p:txBody>
      </p:sp>
      <p:sp>
        <p:nvSpPr>
          <p:cNvPr id="53" name="TextBox 52"/>
          <p:cNvSpPr txBox="1"/>
          <p:nvPr/>
        </p:nvSpPr>
        <p:spPr>
          <a:xfrm>
            <a:off x="4530934" y="3302155"/>
            <a:ext cx="401150" cy="200870"/>
          </a:xfrm>
          <a:prstGeom prst="rect">
            <a:avLst/>
          </a:prstGeom>
          <a:noFill/>
        </p:spPr>
        <p:txBody>
          <a:bodyPr wrap="square" lIns="36000" tIns="36000" rIns="36000" bIns="36000" rtlCol="0">
            <a:noAutofit/>
          </a:bodyPr>
          <a:lstStyle/>
          <a:p>
            <a:pPr algn="ctr" defTabSz="1018824">
              <a:lnSpc>
                <a:spcPts val="1300"/>
              </a:lnSpc>
              <a:spcBef>
                <a:spcPts val="600"/>
              </a:spcBef>
              <a:buClr>
                <a:srgbClr val="699FC0"/>
              </a:buClr>
              <a:buSzPct val="100000"/>
            </a:pPr>
            <a:r>
              <a:rPr lang="en-US" sz="1200" dirty="0" smtClean="0">
                <a:solidFill>
                  <a:srgbClr val="92D050"/>
                </a:solidFill>
              </a:rPr>
              <a:t>YES</a:t>
            </a:r>
          </a:p>
        </p:txBody>
      </p:sp>
      <p:sp>
        <p:nvSpPr>
          <p:cNvPr id="54" name="TextBox 53"/>
          <p:cNvSpPr txBox="1"/>
          <p:nvPr/>
        </p:nvSpPr>
        <p:spPr>
          <a:xfrm>
            <a:off x="4537394" y="5885963"/>
            <a:ext cx="401150" cy="200870"/>
          </a:xfrm>
          <a:prstGeom prst="rect">
            <a:avLst/>
          </a:prstGeom>
          <a:noFill/>
        </p:spPr>
        <p:txBody>
          <a:bodyPr wrap="square" lIns="36000" tIns="36000" rIns="36000" bIns="36000" rtlCol="0">
            <a:noAutofit/>
          </a:bodyPr>
          <a:lstStyle/>
          <a:p>
            <a:pPr algn="ctr" defTabSz="1018824">
              <a:lnSpc>
                <a:spcPts val="1300"/>
              </a:lnSpc>
              <a:spcBef>
                <a:spcPts val="600"/>
              </a:spcBef>
              <a:buClr>
                <a:srgbClr val="699FC0"/>
              </a:buClr>
              <a:buSzPct val="100000"/>
            </a:pPr>
            <a:r>
              <a:rPr lang="en-US" sz="1200" dirty="0" smtClean="0">
                <a:solidFill>
                  <a:srgbClr val="92D050"/>
                </a:solidFill>
              </a:rPr>
              <a:t>YES</a:t>
            </a:r>
          </a:p>
        </p:txBody>
      </p:sp>
      <p:sp>
        <p:nvSpPr>
          <p:cNvPr id="59" name="Left-Right Arrow 58"/>
          <p:cNvSpPr/>
          <p:nvPr/>
        </p:nvSpPr>
        <p:spPr bwMode="gray">
          <a:xfrm rot="20771228">
            <a:off x="6225443" y="3294266"/>
            <a:ext cx="773889" cy="194855"/>
          </a:xfrm>
          <a:prstGeom prst="leftRightArrow">
            <a:avLst/>
          </a:prstGeom>
          <a:solidFill>
            <a:schemeClr val="accent1">
              <a:lumMod val="50000"/>
              <a:lumOff val="50000"/>
            </a:schemeClr>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60" name="Left-Right Arrow 59"/>
          <p:cNvSpPr/>
          <p:nvPr/>
        </p:nvSpPr>
        <p:spPr bwMode="gray">
          <a:xfrm rot="2056296">
            <a:off x="6159051" y="3883153"/>
            <a:ext cx="1198471" cy="171477"/>
          </a:xfrm>
          <a:prstGeom prst="leftRightArrow">
            <a:avLst/>
          </a:prstGeom>
          <a:solidFill>
            <a:schemeClr val="accent1">
              <a:lumMod val="50000"/>
              <a:lumOff val="50000"/>
            </a:schemeClr>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61" name="Left-Right Arrow 60"/>
          <p:cNvSpPr/>
          <p:nvPr/>
        </p:nvSpPr>
        <p:spPr bwMode="gray">
          <a:xfrm rot="20358498">
            <a:off x="7909078" y="6188729"/>
            <a:ext cx="1063356" cy="192377"/>
          </a:xfrm>
          <a:prstGeom prst="leftRightArrow">
            <a:avLst/>
          </a:prstGeom>
          <a:solidFill>
            <a:schemeClr val="accent1">
              <a:lumMod val="50000"/>
              <a:lumOff val="50000"/>
            </a:schemeClr>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62" name="TextBox 61"/>
          <p:cNvSpPr txBox="1"/>
          <p:nvPr/>
        </p:nvSpPr>
        <p:spPr>
          <a:xfrm>
            <a:off x="6315511" y="2648738"/>
            <a:ext cx="401150" cy="200870"/>
          </a:xfrm>
          <a:prstGeom prst="rect">
            <a:avLst/>
          </a:prstGeom>
          <a:noFill/>
        </p:spPr>
        <p:txBody>
          <a:bodyPr wrap="square" lIns="36000" tIns="36000" rIns="36000" bIns="36000" rtlCol="0">
            <a:noAutofit/>
          </a:bodyPr>
          <a:lstStyle/>
          <a:p>
            <a:pPr algn="ctr" defTabSz="1018824">
              <a:lnSpc>
                <a:spcPts val="1300"/>
              </a:lnSpc>
              <a:spcBef>
                <a:spcPts val="600"/>
              </a:spcBef>
              <a:buClr>
                <a:srgbClr val="699FC0"/>
              </a:buClr>
              <a:buSzPct val="100000"/>
            </a:pPr>
            <a:r>
              <a:rPr lang="en-US" sz="1200" dirty="0" smtClean="0">
                <a:solidFill>
                  <a:srgbClr val="92D050"/>
                </a:solidFill>
              </a:rPr>
              <a:t>YES</a:t>
            </a:r>
          </a:p>
        </p:txBody>
      </p:sp>
      <p:sp>
        <p:nvSpPr>
          <p:cNvPr id="63" name="TextBox 62"/>
          <p:cNvSpPr txBox="1"/>
          <p:nvPr/>
        </p:nvSpPr>
        <p:spPr>
          <a:xfrm>
            <a:off x="6263579" y="4478227"/>
            <a:ext cx="401150" cy="200870"/>
          </a:xfrm>
          <a:prstGeom prst="rect">
            <a:avLst/>
          </a:prstGeom>
          <a:noFill/>
        </p:spPr>
        <p:txBody>
          <a:bodyPr wrap="square" lIns="36000" tIns="36000" rIns="36000" bIns="36000" rtlCol="0">
            <a:noAutofit/>
          </a:bodyPr>
          <a:lstStyle/>
          <a:p>
            <a:pPr algn="ctr" defTabSz="1018824">
              <a:lnSpc>
                <a:spcPts val="1300"/>
              </a:lnSpc>
              <a:spcBef>
                <a:spcPts val="600"/>
              </a:spcBef>
              <a:buClr>
                <a:srgbClr val="699FC0"/>
              </a:buClr>
              <a:buSzPct val="100000"/>
            </a:pPr>
            <a:r>
              <a:rPr lang="en-US" sz="1200" dirty="0" smtClean="0">
                <a:solidFill>
                  <a:srgbClr val="92D050"/>
                </a:solidFill>
              </a:rPr>
              <a:t>YES</a:t>
            </a:r>
          </a:p>
        </p:txBody>
      </p:sp>
      <p:sp>
        <p:nvSpPr>
          <p:cNvPr id="64" name="TextBox 63"/>
          <p:cNvSpPr txBox="1"/>
          <p:nvPr/>
        </p:nvSpPr>
        <p:spPr>
          <a:xfrm>
            <a:off x="6308614" y="6456259"/>
            <a:ext cx="401150" cy="200870"/>
          </a:xfrm>
          <a:prstGeom prst="rect">
            <a:avLst/>
          </a:prstGeom>
          <a:noFill/>
        </p:spPr>
        <p:txBody>
          <a:bodyPr wrap="square" lIns="36000" tIns="36000" rIns="36000" bIns="36000" rtlCol="0">
            <a:noAutofit/>
          </a:bodyPr>
          <a:lstStyle/>
          <a:p>
            <a:pPr algn="ctr" defTabSz="1018824">
              <a:lnSpc>
                <a:spcPts val="1300"/>
              </a:lnSpc>
              <a:spcBef>
                <a:spcPts val="600"/>
              </a:spcBef>
              <a:buClr>
                <a:srgbClr val="699FC0"/>
              </a:buClr>
              <a:buSzPct val="100000"/>
            </a:pPr>
            <a:r>
              <a:rPr lang="en-US" sz="1200" dirty="0" smtClean="0">
                <a:solidFill>
                  <a:srgbClr val="92D050"/>
                </a:solidFill>
              </a:rPr>
              <a:t>YES</a:t>
            </a:r>
          </a:p>
        </p:txBody>
      </p:sp>
      <p:sp>
        <p:nvSpPr>
          <p:cNvPr id="65" name="TextBox 64"/>
          <p:cNvSpPr txBox="1"/>
          <p:nvPr/>
        </p:nvSpPr>
        <p:spPr>
          <a:xfrm>
            <a:off x="4519182" y="4118606"/>
            <a:ext cx="401150" cy="200870"/>
          </a:xfrm>
          <a:prstGeom prst="rect">
            <a:avLst/>
          </a:prstGeom>
          <a:noFill/>
        </p:spPr>
        <p:txBody>
          <a:bodyPr wrap="square" lIns="36000" tIns="36000" rIns="36000" bIns="36000" rtlCol="0">
            <a:noAutofit/>
          </a:bodyPr>
          <a:lstStyle/>
          <a:p>
            <a:pPr algn="ctr" defTabSz="1018824">
              <a:lnSpc>
                <a:spcPts val="1300"/>
              </a:lnSpc>
              <a:spcBef>
                <a:spcPts val="600"/>
              </a:spcBef>
              <a:buClr>
                <a:srgbClr val="699FC0"/>
              </a:buClr>
              <a:buSzPct val="100000"/>
            </a:pPr>
            <a:r>
              <a:rPr lang="en-US" sz="1200" dirty="0" smtClean="0">
                <a:solidFill>
                  <a:srgbClr val="FF0000"/>
                </a:solidFill>
              </a:rPr>
              <a:t>NO</a:t>
            </a:r>
          </a:p>
        </p:txBody>
      </p:sp>
      <p:sp>
        <p:nvSpPr>
          <p:cNvPr id="66" name="TextBox 65"/>
          <p:cNvSpPr txBox="1"/>
          <p:nvPr/>
        </p:nvSpPr>
        <p:spPr>
          <a:xfrm>
            <a:off x="4537394" y="4923426"/>
            <a:ext cx="401150" cy="200870"/>
          </a:xfrm>
          <a:prstGeom prst="rect">
            <a:avLst/>
          </a:prstGeom>
          <a:noFill/>
        </p:spPr>
        <p:txBody>
          <a:bodyPr wrap="square" lIns="36000" tIns="36000" rIns="36000" bIns="36000" rtlCol="0">
            <a:noAutofit/>
          </a:bodyPr>
          <a:lstStyle/>
          <a:p>
            <a:pPr algn="ctr" defTabSz="1018824">
              <a:lnSpc>
                <a:spcPts val="1300"/>
              </a:lnSpc>
              <a:spcBef>
                <a:spcPts val="600"/>
              </a:spcBef>
              <a:buClr>
                <a:srgbClr val="699FC0"/>
              </a:buClr>
              <a:buSzPct val="100000"/>
            </a:pPr>
            <a:r>
              <a:rPr lang="en-US" sz="1200" dirty="0" smtClean="0">
                <a:solidFill>
                  <a:srgbClr val="FF0000"/>
                </a:solidFill>
              </a:rPr>
              <a:t>NO</a:t>
            </a:r>
          </a:p>
        </p:txBody>
      </p:sp>
      <p:sp>
        <p:nvSpPr>
          <p:cNvPr id="67" name="TextBox 66"/>
          <p:cNvSpPr txBox="1"/>
          <p:nvPr/>
        </p:nvSpPr>
        <p:spPr>
          <a:xfrm>
            <a:off x="4519182" y="2832570"/>
            <a:ext cx="401150" cy="200870"/>
          </a:xfrm>
          <a:prstGeom prst="rect">
            <a:avLst/>
          </a:prstGeom>
          <a:noFill/>
        </p:spPr>
        <p:txBody>
          <a:bodyPr wrap="square" lIns="36000" tIns="36000" rIns="36000" bIns="36000" rtlCol="0">
            <a:noAutofit/>
          </a:bodyPr>
          <a:lstStyle/>
          <a:p>
            <a:pPr algn="ctr" defTabSz="1018824">
              <a:lnSpc>
                <a:spcPts val="1300"/>
              </a:lnSpc>
              <a:spcBef>
                <a:spcPts val="600"/>
              </a:spcBef>
              <a:buClr>
                <a:srgbClr val="699FC0"/>
              </a:buClr>
              <a:buSzPct val="100000"/>
            </a:pPr>
            <a:r>
              <a:rPr lang="en-US" sz="1200" dirty="0" smtClean="0">
                <a:solidFill>
                  <a:srgbClr val="FF0000"/>
                </a:solidFill>
              </a:rPr>
              <a:t>NO</a:t>
            </a:r>
          </a:p>
        </p:txBody>
      </p:sp>
      <p:sp>
        <p:nvSpPr>
          <p:cNvPr id="68" name="TextBox 67"/>
          <p:cNvSpPr txBox="1"/>
          <p:nvPr/>
        </p:nvSpPr>
        <p:spPr>
          <a:xfrm>
            <a:off x="6309476" y="5283116"/>
            <a:ext cx="401150" cy="200870"/>
          </a:xfrm>
          <a:prstGeom prst="rect">
            <a:avLst/>
          </a:prstGeom>
          <a:noFill/>
        </p:spPr>
        <p:txBody>
          <a:bodyPr wrap="square" lIns="36000" tIns="36000" rIns="36000" bIns="36000" rtlCol="0">
            <a:noAutofit/>
          </a:bodyPr>
          <a:lstStyle/>
          <a:p>
            <a:pPr algn="ctr" defTabSz="1018824">
              <a:lnSpc>
                <a:spcPts val="1300"/>
              </a:lnSpc>
              <a:spcBef>
                <a:spcPts val="600"/>
              </a:spcBef>
              <a:buClr>
                <a:srgbClr val="699FC0"/>
              </a:buClr>
              <a:buSzPct val="100000"/>
            </a:pPr>
            <a:r>
              <a:rPr lang="en-US" sz="1200" dirty="0" smtClean="0">
                <a:solidFill>
                  <a:srgbClr val="FF0000"/>
                </a:solidFill>
              </a:rPr>
              <a:t>NO</a:t>
            </a:r>
          </a:p>
        </p:txBody>
      </p:sp>
      <p:sp>
        <p:nvSpPr>
          <p:cNvPr id="69" name="TextBox 68"/>
          <p:cNvSpPr txBox="1"/>
          <p:nvPr/>
        </p:nvSpPr>
        <p:spPr>
          <a:xfrm>
            <a:off x="6308614" y="5627311"/>
            <a:ext cx="401150" cy="200870"/>
          </a:xfrm>
          <a:prstGeom prst="rect">
            <a:avLst/>
          </a:prstGeom>
          <a:noFill/>
        </p:spPr>
        <p:txBody>
          <a:bodyPr wrap="square" lIns="36000" tIns="36000" rIns="36000" bIns="36000" rtlCol="0">
            <a:noAutofit/>
          </a:bodyPr>
          <a:lstStyle/>
          <a:p>
            <a:pPr algn="ctr" defTabSz="1018824">
              <a:lnSpc>
                <a:spcPts val="1300"/>
              </a:lnSpc>
              <a:spcBef>
                <a:spcPts val="600"/>
              </a:spcBef>
              <a:buClr>
                <a:srgbClr val="699FC0"/>
              </a:buClr>
              <a:buSzPct val="100000"/>
            </a:pPr>
            <a:r>
              <a:rPr lang="en-US" sz="1200" dirty="0" smtClean="0">
                <a:solidFill>
                  <a:srgbClr val="FF0000"/>
                </a:solidFill>
              </a:rPr>
              <a:t>NO</a:t>
            </a:r>
          </a:p>
        </p:txBody>
      </p:sp>
      <p:sp>
        <p:nvSpPr>
          <p:cNvPr id="70" name="Right Arrow 69"/>
          <p:cNvSpPr/>
          <p:nvPr/>
        </p:nvSpPr>
        <p:spPr bwMode="gray">
          <a:xfrm>
            <a:off x="6170748" y="2853532"/>
            <a:ext cx="690677" cy="211150"/>
          </a:xfrm>
          <a:prstGeom prst="rightArrow">
            <a:avLst/>
          </a:prstGeom>
          <a:solidFill>
            <a:srgbClr val="92D050"/>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71" name="Right Arrow 70"/>
          <p:cNvSpPr/>
          <p:nvPr/>
        </p:nvSpPr>
        <p:spPr bwMode="gray">
          <a:xfrm>
            <a:off x="8022379" y="5695572"/>
            <a:ext cx="690677" cy="211150"/>
          </a:xfrm>
          <a:prstGeom prst="rightArrow">
            <a:avLst/>
          </a:prstGeom>
          <a:solidFill>
            <a:schemeClr val="accent4"/>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74" name="Right Arrow 73"/>
          <p:cNvSpPr/>
          <p:nvPr/>
        </p:nvSpPr>
        <p:spPr bwMode="gray">
          <a:xfrm rot="19636236">
            <a:off x="2483684" y="3013372"/>
            <a:ext cx="690677" cy="211150"/>
          </a:xfrm>
          <a:prstGeom prst="rightArrow">
            <a:avLst/>
          </a:prstGeom>
          <a:solidFill>
            <a:schemeClr val="accent4"/>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75" name="Right Arrow 74"/>
          <p:cNvSpPr/>
          <p:nvPr/>
        </p:nvSpPr>
        <p:spPr bwMode="gray">
          <a:xfrm rot="1576368">
            <a:off x="2483684" y="4542032"/>
            <a:ext cx="690677" cy="211150"/>
          </a:xfrm>
          <a:prstGeom prst="rightArrow">
            <a:avLst/>
          </a:prstGeom>
          <a:solidFill>
            <a:schemeClr val="accent4"/>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76" name="Right Arrow 75"/>
          <p:cNvSpPr/>
          <p:nvPr/>
        </p:nvSpPr>
        <p:spPr bwMode="gray">
          <a:xfrm rot="19901627">
            <a:off x="4394920" y="3514386"/>
            <a:ext cx="690677" cy="211150"/>
          </a:xfrm>
          <a:prstGeom prst="rightArrow">
            <a:avLst/>
          </a:prstGeom>
          <a:solidFill>
            <a:srgbClr val="92D050"/>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77" name="Right Arrow 76"/>
          <p:cNvSpPr/>
          <p:nvPr/>
        </p:nvSpPr>
        <p:spPr bwMode="gray">
          <a:xfrm rot="19901627">
            <a:off x="4394920" y="2250273"/>
            <a:ext cx="690677" cy="211150"/>
          </a:xfrm>
          <a:prstGeom prst="rightArrow">
            <a:avLst/>
          </a:prstGeom>
          <a:solidFill>
            <a:srgbClr val="92D050"/>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78" name="Right Arrow 77"/>
          <p:cNvSpPr/>
          <p:nvPr/>
        </p:nvSpPr>
        <p:spPr bwMode="gray">
          <a:xfrm rot="19901627">
            <a:off x="4392631" y="5170970"/>
            <a:ext cx="690677" cy="211150"/>
          </a:xfrm>
          <a:prstGeom prst="rightArrow">
            <a:avLst/>
          </a:prstGeom>
          <a:solidFill>
            <a:srgbClr val="FF0000"/>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79" name="Right Arrow 78"/>
          <p:cNvSpPr/>
          <p:nvPr/>
        </p:nvSpPr>
        <p:spPr bwMode="gray">
          <a:xfrm rot="1576368">
            <a:off x="4394920" y="2678808"/>
            <a:ext cx="690677" cy="211150"/>
          </a:xfrm>
          <a:prstGeom prst="rightArrow">
            <a:avLst/>
          </a:prstGeom>
          <a:solidFill>
            <a:srgbClr val="FF0000"/>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80" name="Right Arrow 79"/>
          <p:cNvSpPr/>
          <p:nvPr/>
        </p:nvSpPr>
        <p:spPr bwMode="gray">
          <a:xfrm rot="1576368">
            <a:off x="4394920" y="3959848"/>
            <a:ext cx="690677" cy="211150"/>
          </a:xfrm>
          <a:prstGeom prst="rightArrow">
            <a:avLst/>
          </a:prstGeom>
          <a:solidFill>
            <a:srgbClr val="FF0000"/>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81" name="Right Arrow 80"/>
          <p:cNvSpPr/>
          <p:nvPr/>
        </p:nvSpPr>
        <p:spPr bwMode="gray">
          <a:xfrm rot="1576368">
            <a:off x="4392631" y="5617191"/>
            <a:ext cx="690677" cy="211150"/>
          </a:xfrm>
          <a:prstGeom prst="rightArrow">
            <a:avLst/>
          </a:prstGeom>
          <a:solidFill>
            <a:srgbClr val="92D050"/>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82" name="Right Arrow 81"/>
          <p:cNvSpPr/>
          <p:nvPr/>
        </p:nvSpPr>
        <p:spPr bwMode="gray">
          <a:xfrm rot="19901627">
            <a:off x="6164713" y="4657944"/>
            <a:ext cx="690677" cy="211150"/>
          </a:xfrm>
          <a:prstGeom prst="rightArrow">
            <a:avLst/>
          </a:prstGeom>
          <a:solidFill>
            <a:srgbClr val="92D050"/>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83" name="Right Arrow 82"/>
          <p:cNvSpPr/>
          <p:nvPr/>
        </p:nvSpPr>
        <p:spPr bwMode="gray">
          <a:xfrm rot="19901627">
            <a:off x="6163851" y="5787721"/>
            <a:ext cx="690677" cy="211150"/>
          </a:xfrm>
          <a:prstGeom prst="rightArrow">
            <a:avLst/>
          </a:prstGeom>
          <a:solidFill>
            <a:srgbClr val="FF0000"/>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84" name="Right Arrow 83"/>
          <p:cNvSpPr/>
          <p:nvPr/>
        </p:nvSpPr>
        <p:spPr bwMode="gray">
          <a:xfrm rot="1576368">
            <a:off x="6164713" y="5081995"/>
            <a:ext cx="690677" cy="211150"/>
          </a:xfrm>
          <a:prstGeom prst="rightArrow">
            <a:avLst/>
          </a:prstGeom>
          <a:solidFill>
            <a:srgbClr val="FF0000"/>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85" name="Right Arrow 84"/>
          <p:cNvSpPr/>
          <p:nvPr/>
        </p:nvSpPr>
        <p:spPr bwMode="gray">
          <a:xfrm rot="1576368">
            <a:off x="6163851" y="6209659"/>
            <a:ext cx="690677" cy="211150"/>
          </a:xfrm>
          <a:prstGeom prst="rightArrow">
            <a:avLst/>
          </a:prstGeom>
          <a:solidFill>
            <a:srgbClr val="92D050"/>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90" name="Espace réservé du texte 5"/>
          <p:cNvSpPr>
            <a:spLocks noGrp="1"/>
          </p:cNvSpPr>
          <p:nvPr>
            <p:ph type="body" sz="quarter" idx="4294967295"/>
          </p:nvPr>
        </p:nvSpPr>
        <p:spPr>
          <a:xfrm>
            <a:off x="900000" y="7253060"/>
            <a:ext cx="4321288" cy="117020"/>
          </a:xfrm>
          <a:prstGeom prst="rect">
            <a:avLst/>
          </a:prstGeom>
        </p:spPr>
        <p:txBody>
          <a:bodyPr vert="horz" wrap="square" lIns="0" tIns="0" rIns="0" bIns="0" rtlCol="0" anchor="b">
            <a:spAutoFit/>
          </a:bodyPr>
          <a:lstStyle/>
          <a:p>
            <a:pPr marL="475200" indent="-475200">
              <a:lnSpc>
                <a:spcPts val="900"/>
              </a:lnSpc>
              <a:spcBef>
                <a:spcPts val="0"/>
              </a:spcBef>
              <a:buNone/>
              <a:tabLst>
                <a:tab pos="288000" algn="l"/>
              </a:tabLst>
            </a:pPr>
            <a:r>
              <a:rPr lang="en-US" altLang="zh-CN" sz="900" b="0" dirty="0" smtClean="0">
                <a:solidFill>
                  <a:schemeClr val="accent2"/>
                </a:solidFill>
              </a:rPr>
              <a:t>Source: </a:t>
            </a:r>
            <a:r>
              <a:rPr lang="en-US" altLang="zh-CN" sz="900" b="0" dirty="0" err="1" smtClean="0">
                <a:solidFill>
                  <a:schemeClr val="accent2"/>
                </a:solidFill>
              </a:rPr>
              <a:t>Advancy</a:t>
            </a:r>
            <a:r>
              <a:rPr lang="en-US" altLang="zh-CN" sz="900" b="0" dirty="0" smtClean="0">
                <a:solidFill>
                  <a:schemeClr val="accent2"/>
                </a:solidFill>
              </a:rPr>
              <a:t> analysis</a:t>
            </a:r>
            <a:endParaRPr lang="en-US" sz="900" b="0" dirty="0">
              <a:solidFill>
                <a:schemeClr val="accent2"/>
              </a:solidFill>
            </a:endParaRPr>
          </a:p>
        </p:txBody>
      </p:sp>
      <p:sp>
        <p:nvSpPr>
          <p:cNvPr id="91" name="TextBox 90"/>
          <p:cNvSpPr txBox="1"/>
          <p:nvPr/>
        </p:nvSpPr>
        <p:spPr>
          <a:xfrm>
            <a:off x="6388184" y="3453443"/>
            <a:ext cx="616563" cy="232131"/>
          </a:xfrm>
          <a:prstGeom prst="rect">
            <a:avLst/>
          </a:prstGeom>
          <a:noFill/>
        </p:spPr>
        <p:txBody>
          <a:bodyPr wrap="square" lIns="36000" tIns="36000" rIns="36000" bIns="36000" rtlCol="0">
            <a:noAutofit/>
          </a:bodyPr>
          <a:lstStyle/>
          <a:p>
            <a:pPr algn="ctr" defTabSz="1018824">
              <a:lnSpc>
                <a:spcPts val="1300"/>
              </a:lnSpc>
              <a:spcBef>
                <a:spcPts val="600"/>
              </a:spcBef>
              <a:buClr>
                <a:srgbClr val="699FC0"/>
              </a:buClr>
              <a:buSzPct val="100000"/>
            </a:pPr>
            <a:r>
              <a:rPr lang="en-US" sz="1200" dirty="0">
                <a:solidFill>
                  <a:schemeClr val="accent1">
                    <a:lumMod val="50000"/>
                    <a:lumOff val="50000"/>
                  </a:schemeClr>
                </a:solidFill>
              </a:rPr>
              <a:t>L</a:t>
            </a:r>
            <a:r>
              <a:rPr lang="en-US" sz="1200" dirty="0" smtClean="0">
                <a:solidFill>
                  <a:schemeClr val="accent1">
                    <a:lumMod val="50000"/>
                    <a:lumOff val="50000"/>
                  </a:schemeClr>
                </a:solidFill>
              </a:rPr>
              <a:t>inked</a:t>
            </a:r>
          </a:p>
        </p:txBody>
      </p:sp>
      <p:sp>
        <p:nvSpPr>
          <p:cNvPr id="95" name="TextBox 94"/>
          <p:cNvSpPr txBox="1"/>
          <p:nvPr/>
        </p:nvSpPr>
        <p:spPr>
          <a:xfrm>
            <a:off x="6421503" y="4025700"/>
            <a:ext cx="489090" cy="176054"/>
          </a:xfrm>
          <a:prstGeom prst="rect">
            <a:avLst/>
          </a:prstGeom>
          <a:noFill/>
        </p:spPr>
        <p:txBody>
          <a:bodyPr wrap="square" lIns="36000" tIns="36000" rIns="36000" bIns="36000" rtlCol="0">
            <a:noAutofit/>
          </a:bodyPr>
          <a:lstStyle/>
          <a:p>
            <a:pPr algn="ctr" defTabSz="1018824">
              <a:lnSpc>
                <a:spcPts val="1300"/>
              </a:lnSpc>
              <a:spcBef>
                <a:spcPts val="600"/>
              </a:spcBef>
              <a:buClr>
                <a:srgbClr val="699FC0"/>
              </a:buClr>
              <a:buSzPct val="100000"/>
            </a:pPr>
            <a:r>
              <a:rPr lang="en-US" sz="1200" dirty="0">
                <a:solidFill>
                  <a:schemeClr val="accent1">
                    <a:lumMod val="50000"/>
                    <a:lumOff val="50000"/>
                  </a:schemeClr>
                </a:solidFill>
              </a:rPr>
              <a:t>L</a:t>
            </a:r>
            <a:r>
              <a:rPr lang="en-US" sz="1200" dirty="0" smtClean="0">
                <a:solidFill>
                  <a:schemeClr val="accent1">
                    <a:lumMod val="50000"/>
                    <a:lumOff val="50000"/>
                  </a:schemeClr>
                </a:solidFill>
              </a:rPr>
              <a:t>inked</a:t>
            </a:r>
          </a:p>
        </p:txBody>
      </p:sp>
      <p:sp>
        <p:nvSpPr>
          <p:cNvPr id="96" name="TextBox 95"/>
          <p:cNvSpPr txBox="1"/>
          <p:nvPr/>
        </p:nvSpPr>
        <p:spPr>
          <a:xfrm>
            <a:off x="8304188" y="6344451"/>
            <a:ext cx="489090" cy="176054"/>
          </a:xfrm>
          <a:prstGeom prst="rect">
            <a:avLst/>
          </a:prstGeom>
          <a:noFill/>
        </p:spPr>
        <p:txBody>
          <a:bodyPr wrap="square" lIns="36000" tIns="36000" rIns="36000" bIns="36000" rtlCol="0">
            <a:noAutofit/>
          </a:bodyPr>
          <a:lstStyle/>
          <a:p>
            <a:pPr algn="ctr" defTabSz="1018824">
              <a:lnSpc>
                <a:spcPts val="1300"/>
              </a:lnSpc>
              <a:spcBef>
                <a:spcPts val="600"/>
              </a:spcBef>
              <a:buClr>
                <a:srgbClr val="699FC0"/>
              </a:buClr>
              <a:buSzPct val="100000"/>
            </a:pPr>
            <a:r>
              <a:rPr lang="en-US" sz="1200" dirty="0">
                <a:solidFill>
                  <a:schemeClr val="accent1">
                    <a:lumMod val="50000"/>
                    <a:lumOff val="50000"/>
                  </a:schemeClr>
                </a:solidFill>
              </a:rPr>
              <a:t>L</a:t>
            </a:r>
            <a:r>
              <a:rPr lang="en-US" sz="1200" dirty="0" smtClean="0">
                <a:solidFill>
                  <a:schemeClr val="accent1">
                    <a:lumMod val="50000"/>
                    <a:lumOff val="50000"/>
                  </a:schemeClr>
                </a:solidFill>
              </a:rPr>
              <a:t>inked</a:t>
            </a:r>
          </a:p>
        </p:txBody>
      </p:sp>
    </p:spTree>
    <p:extLst>
      <p:ext uri="{BB962C8B-B14F-4D97-AF65-F5344CB8AC3E}">
        <p14:creationId xmlns:p14="http://schemas.microsoft.com/office/powerpoint/2010/main" val="41893162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p:custDataLst>
              <p:tags r:id="rId2"/>
            </p:custDataLst>
            <p:extLst>
              <p:ext uri="{D42A27DB-BD31-4B8C-83A1-F6EECF244321}">
                <p14:modId xmlns:p14="http://schemas.microsoft.com/office/powerpoint/2010/main" val="288404646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1066" name="think-cell Slide" r:id="rId5" imgW="216" imgH="216" progId="TCLayout.ActiveDocument.1">
                  <p:embed/>
                </p:oleObj>
              </mc:Choice>
              <mc:Fallback>
                <p:oleObj name="think-cell Slide" r:id="rId5" imgW="216" imgH="216" progId="TCLayout.ActiveDocument.1">
                  <p:embed/>
                  <p:pic>
                    <p:nvPicPr>
                      <p:cNvPr id="4" name="Obje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GB" dirty="0" smtClean="0"/>
              <a:t>Additional knowledge</a:t>
            </a:r>
            <a:endParaRPr lang="en-GB" dirty="0"/>
          </a:p>
        </p:txBody>
      </p:sp>
      <p:sp>
        <p:nvSpPr>
          <p:cNvPr id="2" name="Footer Placeholder 1"/>
          <p:cNvSpPr>
            <a:spLocks noGrp="1"/>
          </p:cNvSpPr>
          <p:nvPr>
            <p:ph type="ftr" sz="quarter" idx="12"/>
          </p:nvPr>
        </p:nvSpPr>
        <p:spPr/>
        <p:txBody>
          <a:bodyPr/>
          <a:lstStyle/>
          <a:p>
            <a:endParaRPr lang="en-GB" noProof="0" dirty="0"/>
          </a:p>
        </p:txBody>
      </p:sp>
      <p:sp>
        <p:nvSpPr>
          <p:cNvPr id="6" name="Title 5"/>
          <p:cNvSpPr>
            <a:spLocks noGrp="1"/>
          </p:cNvSpPr>
          <p:nvPr>
            <p:ph type="title"/>
          </p:nvPr>
        </p:nvSpPr>
        <p:spPr>
          <a:xfrm>
            <a:off x="898524" y="554399"/>
            <a:ext cx="9250043" cy="243656"/>
          </a:xfrm>
        </p:spPr>
        <p:txBody>
          <a:bodyPr/>
          <a:lstStyle/>
          <a:p>
            <a:r>
              <a:rPr lang="en-US" dirty="0" smtClean="0"/>
              <a:t>Correlation and regression are linked</a:t>
            </a:r>
            <a:endParaRPr lang="en-GB" dirty="0"/>
          </a:p>
        </p:txBody>
      </p:sp>
      <p:sp>
        <p:nvSpPr>
          <p:cNvPr id="48" name="Rectangle 3"/>
          <p:cNvSpPr>
            <a:spLocks noChangeArrowheads="1"/>
          </p:cNvSpPr>
          <p:nvPr/>
        </p:nvSpPr>
        <p:spPr bwMode="gray">
          <a:xfrm>
            <a:off x="899355" y="1748513"/>
            <a:ext cx="4320388"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Comparison of regression and regression</a:t>
            </a:r>
            <a:endParaRPr lang="en-GB" sz="1200" cap="all" dirty="0">
              <a:solidFill>
                <a:srgbClr val="7F7F7F"/>
              </a:solidFill>
            </a:endParaRPr>
          </a:p>
        </p:txBody>
      </p:sp>
      <p:grpSp>
        <p:nvGrpSpPr>
          <p:cNvPr id="5" name="Group 4"/>
          <p:cNvGrpSpPr/>
          <p:nvPr/>
        </p:nvGrpSpPr>
        <p:grpSpPr>
          <a:xfrm>
            <a:off x="899349" y="1967668"/>
            <a:ext cx="4320391" cy="4680270"/>
            <a:chOff x="901696" y="1967666"/>
            <a:chExt cx="9252004" cy="4680273"/>
          </a:xfrm>
        </p:grpSpPr>
        <p:cxnSp>
          <p:nvCxnSpPr>
            <p:cNvPr id="7" name="Straight Connector 6"/>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sp>
          <p:nvSpPr>
            <p:cNvPr id="14" name="Rectangle 3"/>
            <p:cNvSpPr>
              <a:spLocks noChangeArrowheads="1"/>
            </p:cNvSpPr>
            <p:nvPr/>
          </p:nvSpPr>
          <p:spPr bwMode="gray">
            <a:xfrm>
              <a:off x="901696" y="1967666"/>
              <a:ext cx="9248795" cy="4680273"/>
            </a:xfrm>
            <a:prstGeom prst="rect">
              <a:avLst/>
            </a:prstGeom>
            <a:noFill/>
            <a:ln w="9525" algn="ctr">
              <a:noFill/>
              <a:miter lim="800000"/>
              <a:headEnd type="none" w="lg" len="lg"/>
              <a:tailEnd type="none" w="lg" len="lg"/>
            </a:ln>
            <a:effectLst/>
          </p:spPr>
          <p:txBody>
            <a:bodyPr wrap="square" lIns="90000" tIns="72000" rIns="90000" bIns="72000" anchor="t">
              <a:noAutofit/>
            </a:bodyPr>
            <a:lstStyle/>
            <a:p>
              <a:pPr marL="360000" lvl="1" indent="-180000" defTabSz="1018824">
                <a:lnSpc>
                  <a:spcPts val="1300"/>
                </a:lnSpc>
                <a:spcBef>
                  <a:spcPts val="400"/>
                </a:spcBef>
                <a:buClr>
                  <a:srgbClr val="699FC0"/>
                </a:buClr>
                <a:buSzPct val="100000"/>
                <a:buFont typeface="Wingdings" panose="05000000000000000000" pitchFamily="2" charset="2"/>
                <a:buChar char="§"/>
              </a:pPr>
              <a:endParaRPr lang="en-GB" sz="1200" dirty="0" smtClean="0"/>
            </a:p>
          </p:txBody>
        </p:sp>
        <p:cxnSp>
          <p:nvCxnSpPr>
            <p:cNvPr id="56" name="Straight Connector 55"/>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31" name="Rectangle 3"/>
          <p:cNvSpPr>
            <a:spLocks noChangeArrowheads="1"/>
          </p:cNvSpPr>
          <p:nvPr/>
        </p:nvSpPr>
        <p:spPr bwMode="gray">
          <a:xfrm>
            <a:off x="5832070" y="1748513"/>
            <a:ext cx="4320030"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a:lnSpc>
                <a:spcPts val="1100"/>
              </a:lnSpc>
            </a:pPr>
            <a:r>
              <a:rPr lang="en-US" sz="1200" b="1" cap="all" dirty="0">
                <a:solidFill>
                  <a:srgbClr val="000000"/>
                </a:solidFill>
              </a:rPr>
              <a:t>Low R-squared but good </a:t>
            </a:r>
          </a:p>
        </p:txBody>
      </p:sp>
      <p:sp>
        <p:nvSpPr>
          <p:cNvPr id="24" name="Rectangle 3"/>
          <p:cNvSpPr>
            <a:spLocks noChangeArrowheads="1"/>
          </p:cNvSpPr>
          <p:nvPr/>
        </p:nvSpPr>
        <p:spPr bwMode="gray">
          <a:xfrm>
            <a:off x="912754" y="1976039"/>
            <a:ext cx="4318892" cy="4680270"/>
          </a:xfrm>
          <a:prstGeom prst="rect">
            <a:avLst/>
          </a:prstGeom>
          <a:noFill/>
          <a:ln w="9525" algn="ctr">
            <a:noFill/>
            <a:miter lim="800000"/>
            <a:headEnd type="none" w="lg" len="lg"/>
            <a:tailEnd type="none" w="lg" len="lg"/>
          </a:ln>
          <a:effectLst/>
        </p:spPr>
        <p:txBody>
          <a:bodyPr wrap="square" lIns="90000" tIns="72000" rIns="90000" bIns="72000" anchor="t">
            <a:noAutofit/>
          </a:bodyPr>
          <a:lstStyle/>
          <a:p>
            <a:endParaRPr lang="en-US" sz="1200"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2070" y="3048948"/>
            <a:ext cx="2172290" cy="1701807"/>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4891" y="3048948"/>
            <a:ext cx="2171136" cy="1701807"/>
          </a:xfrm>
          <a:prstGeom prst="rect">
            <a:avLst/>
          </a:prstGeom>
        </p:spPr>
      </p:pic>
      <p:pic>
        <p:nvPicPr>
          <p:cNvPr id="13" name="Picture 12"/>
          <p:cNvPicPr>
            <a:picLocks noChangeAspect="1"/>
          </p:cNvPicPr>
          <p:nvPr/>
        </p:nvPicPr>
        <p:blipFill>
          <a:blip r:embed="rId9"/>
          <a:stretch>
            <a:fillRect/>
          </a:stretch>
        </p:blipFill>
        <p:spPr>
          <a:xfrm>
            <a:off x="6170171" y="2064561"/>
            <a:ext cx="3669440" cy="887492"/>
          </a:xfrm>
          <a:prstGeom prst="rect">
            <a:avLst/>
          </a:prstGeom>
        </p:spPr>
      </p:pic>
      <p:sp>
        <p:nvSpPr>
          <p:cNvPr id="15" name="Rectangle 14"/>
          <p:cNvSpPr/>
          <p:nvPr/>
        </p:nvSpPr>
        <p:spPr>
          <a:xfrm>
            <a:off x="5891726" y="4935689"/>
            <a:ext cx="4226330" cy="1413207"/>
          </a:xfrm>
          <a:prstGeom prst="rect">
            <a:avLst/>
          </a:prstGeom>
        </p:spPr>
        <p:txBody>
          <a:bodyPr wrap="square">
            <a:spAutoFit/>
          </a:bodyPr>
          <a:lstStyle/>
          <a:p>
            <a:pPr marL="180000" indent="-180000" defTabSz="1018824">
              <a:lnSpc>
                <a:spcPts val="1300"/>
              </a:lnSpc>
              <a:spcBef>
                <a:spcPts val="600"/>
              </a:spcBef>
              <a:buClr>
                <a:srgbClr val="699FC0"/>
              </a:buClr>
              <a:buSzPct val="100000"/>
              <a:buFont typeface="Wingdings 3"/>
              <a:buChar char="}"/>
            </a:pPr>
            <a:r>
              <a:rPr lang="en-US" sz="1200" dirty="0"/>
              <a:t>If R-squared value is low but you have statistically significant predictors, you can still draw important conclusions about how changes in the predictor values are associated with changes in the response value. </a:t>
            </a:r>
          </a:p>
          <a:p>
            <a:pPr marL="228600" indent="-228600" defTabSz="1018824">
              <a:lnSpc>
                <a:spcPts val="1300"/>
              </a:lnSpc>
              <a:spcBef>
                <a:spcPts val="600"/>
              </a:spcBef>
              <a:buClr>
                <a:srgbClr val="699FC0"/>
              </a:buClr>
              <a:buSzPct val="100000"/>
              <a:buFont typeface="Arial" panose="020B0604020202020204" pitchFamily="34" charset="0"/>
              <a:buChar char="•"/>
            </a:pPr>
            <a:endParaRPr lang="en-US" sz="1200" dirty="0"/>
          </a:p>
          <a:p>
            <a:pPr marL="180000" indent="-180000" defTabSz="1018824">
              <a:lnSpc>
                <a:spcPts val="1300"/>
              </a:lnSpc>
              <a:spcBef>
                <a:spcPts val="600"/>
              </a:spcBef>
              <a:buClr>
                <a:srgbClr val="699FC0"/>
              </a:buClr>
              <a:buSzPct val="100000"/>
              <a:buFont typeface="Wingdings 3"/>
              <a:buChar char="}"/>
            </a:pPr>
            <a:r>
              <a:rPr lang="en-US" sz="1200" dirty="0"/>
              <a:t>A low R-squared is most problematic when you want to produce predictions that are reasonably precise </a:t>
            </a:r>
          </a:p>
        </p:txBody>
      </p:sp>
      <p:sp>
        <p:nvSpPr>
          <p:cNvPr id="32" name="Rectangle 31"/>
          <p:cNvSpPr/>
          <p:nvPr/>
        </p:nvSpPr>
        <p:spPr bwMode="gray">
          <a:xfrm>
            <a:off x="7576457" y="2764923"/>
            <a:ext cx="1155032" cy="135244"/>
          </a:xfrm>
          <a:prstGeom prst="rect">
            <a:avLst/>
          </a:prstGeom>
          <a:noFill/>
          <a:ln w="12700" algn="ctr">
            <a:solidFill>
              <a:srgbClr val="FF0000"/>
            </a:solid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grpSp>
        <p:nvGrpSpPr>
          <p:cNvPr id="34" name="Group 33"/>
          <p:cNvGrpSpPr/>
          <p:nvPr/>
        </p:nvGrpSpPr>
        <p:grpSpPr>
          <a:xfrm>
            <a:off x="5830325" y="1967666"/>
            <a:ext cx="4320391" cy="4680270"/>
            <a:chOff x="901696" y="1967666"/>
            <a:chExt cx="9252004" cy="4680273"/>
          </a:xfrm>
        </p:grpSpPr>
        <p:cxnSp>
          <p:nvCxnSpPr>
            <p:cNvPr id="35" name="Straight Connector 34"/>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sp>
          <p:nvSpPr>
            <p:cNvPr id="36" name="Rectangle 3"/>
            <p:cNvSpPr>
              <a:spLocks noChangeArrowheads="1"/>
            </p:cNvSpPr>
            <p:nvPr/>
          </p:nvSpPr>
          <p:spPr bwMode="gray">
            <a:xfrm>
              <a:off x="901696" y="1967666"/>
              <a:ext cx="9248795" cy="4680273"/>
            </a:xfrm>
            <a:prstGeom prst="rect">
              <a:avLst/>
            </a:prstGeom>
            <a:noFill/>
            <a:ln w="9525" algn="ctr">
              <a:noFill/>
              <a:miter lim="800000"/>
              <a:headEnd type="none" w="lg" len="lg"/>
              <a:tailEnd type="none" w="lg" len="lg"/>
            </a:ln>
            <a:effectLst/>
          </p:spPr>
          <p:txBody>
            <a:bodyPr wrap="square" lIns="90000" tIns="72000" rIns="90000" bIns="72000" anchor="t">
              <a:noAutofit/>
            </a:bodyPr>
            <a:lstStyle/>
            <a:p>
              <a:pPr marL="360000" lvl="1" indent="-180000" defTabSz="1018824">
                <a:lnSpc>
                  <a:spcPts val="1300"/>
                </a:lnSpc>
                <a:spcBef>
                  <a:spcPts val="400"/>
                </a:spcBef>
                <a:buClr>
                  <a:srgbClr val="699FC0"/>
                </a:buClr>
                <a:buSzPct val="100000"/>
                <a:buFont typeface="Wingdings" panose="05000000000000000000" pitchFamily="2" charset="2"/>
                <a:buChar char="§"/>
              </a:pPr>
              <a:endParaRPr lang="en-GB" sz="1200" dirty="0" smtClean="0"/>
            </a:p>
          </p:txBody>
        </p:sp>
        <p:cxnSp>
          <p:nvCxnSpPr>
            <p:cNvPr id="37" name="Straight Connector 36"/>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912754" y="6746317"/>
            <a:ext cx="5346700" cy="115416"/>
          </a:xfrm>
          <a:prstGeom prst="rect">
            <a:avLst/>
          </a:prstGeom>
        </p:spPr>
        <p:txBody>
          <a:bodyPr vert="horz" wrap="square" lIns="0" tIns="0" rIns="0" bIns="0" rtlCol="0" anchor="b">
            <a:spAutoFit/>
          </a:bodyPr>
          <a:lstStyle/>
          <a:p>
            <a:pPr marL="475200" indent="-475200">
              <a:lnSpc>
                <a:spcPts val="900"/>
              </a:lnSpc>
              <a:buClr>
                <a:srgbClr val="699FC0"/>
              </a:buClr>
              <a:buSzPct val="100000"/>
              <a:buFont typeface="Wingdings 3" pitchFamily="18" charset="2"/>
              <a:buNone/>
              <a:tabLst>
                <a:tab pos="288000" algn="l"/>
              </a:tabLst>
            </a:pPr>
            <a:r>
              <a:rPr lang="en-US" sz="900" dirty="0">
                <a:solidFill>
                  <a:schemeClr val="accent2"/>
                </a:solidFill>
              </a:rPr>
              <a:t>https://www.linkedin.com/pulse/regression-analysis-how-do-i-interpret-r-squared-assess-gaurhari-dass</a:t>
            </a:r>
          </a:p>
        </p:txBody>
      </p:sp>
      <p:graphicFrame>
        <p:nvGraphicFramePr>
          <p:cNvPr id="29" name="Table 28"/>
          <p:cNvGraphicFramePr>
            <a:graphicFrameLocks noGrp="1"/>
          </p:cNvGraphicFramePr>
          <p:nvPr>
            <p:extLst>
              <p:ext uri="{D42A27DB-BD31-4B8C-83A1-F6EECF244321}">
                <p14:modId xmlns:p14="http://schemas.microsoft.com/office/powerpoint/2010/main" val="393801422"/>
              </p:ext>
            </p:extLst>
          </p:nvPr>
        </p:nvGraphicFramePr>
        <p:xfrm>
          <a:off x="919440" y="2006332"/>
          <a:ext cx="4298803" cy="4602937"/>
        </p:xfrm>
        <a:graphic>
          <a:graphicData uri="http://schemas.openxmlformats.org/drawingml/2006/table">
            <a:tbl>
              <a:tblPr firstRow="1" bandRow="1">
                <a:tableStyleId>{5C22544A-7EE6-4342-B048-85BDC9FD1C3A}</a:tableStyleId>
              </a:tblPr>
              <a:tblGrid>
                <a:gridCol w="1170617">
                  <a:extLst>
                    <a:ext uri="{9D8B030D-6E8A-4147-A177-3AD203B41FA5}">
                      <a16:colId xmlns:a16="http://schemas.microsoft.com/office/drawing/2014/main" val="520453941"/>
                    </a:ext>
                  </a:extLst>
                </a:gridCol>
                <a:gridCol w="1583213">
                  <a:extLst>
                    <a:ext uri="{9D8B030D-6E8A-4147-A177-3AD203B41FA5}">
                      <a16:colId xmlns:a16="http://schemas.microsoft.com/office/drawing/2014/main" val="143534637"/>
                    </a:ext>
                  </a:extLst>
                </a:gridCol>
                <a:gridCol w="1544973">
                  <a:extLst>
                    <a:ext uri="{9D8B030D-6E8A-4147-A177-3AD203B41FA5}">
                      <a16:colId xmlns:a16="http://schemas.microsoft.com/office/drawing/2014/main" val="3377900762"/>
                    </a:ext>
                  </a:extLst>
                </a:gridCol>
              </a:tblGrid>
              <a:tr h="258888">
                <a:tc>
                  <a:txBody>
                    <a:bodyPr/>
                    <a:lstStyle/>
                    <a:p>
                      <a:r>
                        <a:rPr lang="en-US" sz="1200" dirty="0" smtClean="0"/>
                        <a:t>Comparison</a:t>
                      </a:r>
                      <a:endParaRPr lang="en-US" sz="1200" dirty="0"/>
                    </a:p>
                  </a:txBody>
                  <a:tcPr anchor="ctr"/>
                </a:tc>
                <a:tc>
                  <a:txBody>
                    <a:bodyPr/>
                    <a:lstStyle/>
                    <a:p>
                      <a:r>
                        <a:rPr lang="en-US" sz="1200"/>
                        <a:t>Correlation</a:t>
                      </a:r>
                    </a:p>
                  </a:txBody>
                  <a:tcPr anchor="ctr"/>
                </a:tc>
                <a:tc>
                  <a:txBody>
                    <a:bodyPr/>
                    <a:lstStyle/>
                    <a:p>
                      <a:r>
                        <a:rPr lang="en-US" sz="1200" dirty="0"/>
                        <a:t>Regression</a:t>
                      </a:r>
                    </a:p>
                  </a:txBody>
                  <a:tcPr anchor="ctr"/>
                </a:tc>
                <a:extLst>
                  <a:ext uri="{0D108BD9-81ED-4DB2-BD59-A6C34878D82A}">
                    <a16:rowId xmlns:a16="http://schemas.microsoft.com/office/drawing/2014/main" val="129998744"/>
                  </a:ext>
                </a:extLst>
              </a:tr>
              <a:tr h="839260">
                <a:tc>
                  <a:txBody>
                    <a:bodyPr/>
                    <a:lstStyle/>
                    <a:p>
                      <a:r>
                        <a:rPr lang="en-US" sz="1200" dirty="0"/>
                        <a:t>Meaning</a:t>
                      </a:r>
                    </a:p>
                  </a:txBody>
                  <a:tcPr anchor="ctr">
                    <a:solidFill>
                      <a:schemeClr val="accent6"/>
                    </a:solidFill>
                  </a:tcPr>
                </a:tc>
                <a:tc>
                  <a:txBody>
                    <a:bodyPr/>
                    <a:lstStyle/>
                    <a:p>
                      <a:r>
                        <a:rPr lang="en-US" sz="1200" dirty="0" smtClean="0"/>
                        <a:t>A </a:t>
                      </a:r>
                      <a:r>
                        <a:rPr lang="en-US" sz="1200" dirty="0"/>
                        <a:t>statistical measure </a:t>
                      </a:r>
                      <a:r>
                        <a:rPr lang="en-US" sz="1200" dirty="0" smtClean="0"/>
                        <a:t>to</a:t>
                      </a:r>
                      <a:r>
                        <a:rPr lang="en-US" sz="1200" baseline="0" dirty="0" smtClean="0"/>
                        <a:t> </a:t>
                      </a:r>
                      <a:r>
                        <a:rPr lang="en-US" altLang="zh-CN" sz="1200" dirty="0" smtClean="0"/>
                        <a:t>assess</a:t>
                      </a:r>
                      <a:r>
                        <a:rPr lang="en-US" sz="1200" dirty="0" smtClean="0"/>
                        <a:t> </a:t>
                      </a:r>
                      <a:r>
                        <a:rPr lang="en-US" sz="1200" dirty="0"/>
                        <a:t>co-relationship or association of two </a:t>
                      </a:r>
                      <a:r>
                        <a:rPr lang="en-US" sz="1200" dirty="0" smtClean="0"/>
                        <a:t>variables</a:t>
                      </a:r>
                      <a:endParaRPr lang="en-US" sz="1200" dirty="0"/>
                    </a:p>
                  </a:txBody>
                  <a:tcPr anchor="ctr">
                    <a:solidFill>
                      <a:schemeClr val="accent6"/>
                    </a:solidFill>
                  </a:tcPr>
                </a:tc>
                <a:tc>
                  <a:txBody>
                    <a:bodyPr/>
                    <a:lstStyle/>
                    <a:p>
                      <a:r>
                        <a:rPr lang="en-US" sz="1200" dirty="0" smtClean="0"/>
                        <a:t>Describes </a:t>
                      </a:r>
                      <a:r>
                        <a:rPr lang="en-US" sz="1200" dirty="0"/>
                        <a:t>how an independent variable is </a:t>
                      </a:r>
                      <a:r>
                        <a:rPr lang="en-US" sz="1200" dirty="0" smtClean="0"/>
                        <a:t>related </a:t>
                      </a:r>
                      <a:r>
                        <a:rPr lang="en-US" sz="1200" dirty="0"/>
                        <a:t>to the dependent </a:t>
                      </a:r>
                      <a:r>
                        <a:rPr lang="en-US" sz="1200" dirty="0" smtClean="0"/>
                        <a:t>variables</a:t>
                      </a:r>
                      <a:endParaRPr lang="en-US" sz="1200" dirty="0"/>
                    </a:p>
                  </a:txBody>
                  <a:tcPr anchor="ctr">
                    <a:solidFill>
                      <a:schemeClr val="accent6"/>
                    </a:solidFill>
                  </a:tcPr>
                </a:tc>
                <a:extLst>
                  <a:ext uri="{0D108BD9-81ED-4DB2-BD59-A6C34878D82A}">
                    <a16:rowId xmlns:a16="http://schemas.microsoft.com/office/drawing/2014/main" val="579636498"/>
                  </a:ext>
                </a:extLst>
              </a:tr>
              <a:tr h="728770">
                <a:tc>
                  <a:txBody>
                    <a:bodyPr/>
                    <a:lstStyle/>
                    <a:p>
                      <a:r>
                        <a:rPr lang="en-US" sz="1200"/>
                        <a:t>Usage</a:t>
                      </a:r>
                    </a:p>
                  </a:txBody>
                  <a:tcPr anchor="ctr">
                    <a:solidFill>
                      <a:schemeClr val="accent6"/>
                    </a:solidFill>
                  </a:tcPr>
                </a:tc>
                <a:tc>
                  <a:txBody>
                    <a:bodyPr/>
                    <a:lstStyle/>
                    <a:p>
                      <a:r>
                        <a:rPr lang="en-US" sz="1200" dirty="0"/>
                        <a:t>To represent linear relationship between two </a:t>
                      </a:r>
                      <a:r>
                        <a:rPr lang="en-US" sz="1200" dirty="0" smtClean="0"/>
                        <a:t>variables</a:t>
                      </a:r>
                      <a:endParaRPr lang="en-US" sz="1200" dirty="0"/>
                    </a:p>
                  </a:txBody>
                  <a:tcPr anchor="ctr">
                    <a:solidFill>
                      <a:schemeClr val="accent6"/>
                    </a:solidFill>
                  </a:tcPr>
                </a:tc>
                <a:tc>
                  <a:txBody>
                    <a:bodyPr/>
                    <a:lstStyle/>
                    <a:p>
                      <a:r>
                        <a:rPr lang="en-US" sz="1200" dirty="0"/>
                        <a:t>To fit a best line and estimate one variable on the basis of another </a:t>
                      </a:r>
                      <a:r>
                        <a:rPr lang="en-US" sz="1200" dirty="0" smtClean="0"/>
                        <a:t>variable</a:t>
                      </a:r>
                      <a:endParaRPr lang="en-US" sz="1200" dirty="0"/>
                    </a:p>
                  </a:txBody>
                  <a:tcPr anchor="ctr">
                    <a:solidFill>
                      <a:schemeClr val="accent6"/>
                    </a:solidFill>
                  </a:tcPr>
                </a:tc>
                <a:extLst>
                  <a:ext uri="{0D108BD9-81ED-4DB2-BD59-A6C34878D82A}">
                    <a16:rowId xmlns:a16="http://schemas.microsoft.com/office/drawing/2014/main" val="492277034"/>
                  </a:ext>
                </a:extLst>
              </a:tr>
              <a:tr h="696456">
                <a:tc>
                  <a:txBody>
                    <a:bodyPr/>
                    <a:lstStyle/>
                    <a:p>
                      <a:r>
                        <a:rPr lang="en-US" sz="1200"/>
                        <a:t>Dependent and Independent variables</a:t>
                      </a:r>
                    </a:p>
                  </a:txBody>
                  <a:tcPr anchor="ctr">
                    <a:solidFill>
                      <a:schemeClr val="accent6"/>
                    </a:solidFill>
                  </a:tcPr>
                </a:tc>
                <a:tc>
                  <a:txBody>
                    <a:bodyPr/>
                    <a:lstStyle/>
                    <a:p>
                      <a:r>
                        <a:rPr lang="en-US" sz="1200" dirty="0"/>
                        <a:t>No difference</a:t>
                      </a:r>
                    </a:p>
                  </a:txBody>
                  <a:tcPr anchor="ctr">
                    <a:solidFill>
                      <a:schemeClr val="accent6"/>
                    </a:solidFill>
                  </a:tcPr>
                </a:tc>
                <a:tc>
                  <a:txBody>
                    <a:bodyPr/>
                    <a:lstStyle/>
                    <a:p>
                      <a:r>
                        <a:rPr lang="en-US" sz="1200" dirty="0"/>
                        <a:t>Both variables are </a:t>
                      </a:r>
                      <a:r>
                        <a:rPr lang="en-US" sz="1200" dirty="0" smtClean="0"/>
                        <a:t>different</a:t>
                      </a:r>
                      <a:endParaRPr lang="en-US" sz="1200" dirty="0"/>
                    </a:p>
                  </a:txBody>
                  <a:tcPr anchor="ctr">
                    <a:solidFill>
                      <a:schemeClr val="accent6"/>
                    </a:solidFill>
                  </a:tcPr>
                </a:tc>
                <a:extLst>
                  <a:ext uri="{0D108BD9-81ED-4DB2-BD59-A6C34878D82A}">
                    <a16:rowId xmlns:a16="http://schemas.microsoft.com/office/drawing/2014/main" val="510768396"/>
                  </a:ext>
                </a:extLst>
              </a:tr>
              <a:tr h="980401">
                <a:tc>
                  <a:txBody>
                    <a:bodyPr/>
                    <a:lstStyle/>
                    <a:p>
                      <a:r>
                        <a:rPr lang="en-US" sz="1200"/>
                        <a:t>Indicates</a:t>
                      </a:r>
                    </a:p>
                  </a:txBody>
                  <a:tcPr anchor="ctr">
                    <a:solidFill>
                      <a:schemeClr val="accent6"/>
                    </a:solidFill>
                  </a:tcPr>
                </a:tc>
                <a:tc>
                  <a:txBody>
                    <a:bodyPr/>
                    <a:lstStyle/>
                    <a:p>
                      <a:r>
                        <a:rPr lang="en-US" sz="1200" dirty="0"/>
                        <a:t>Correlation coefficient indicates the extent to which two variables move </a:t>
                      </a:r>
                      <a:r>
                        <a:rPr lang="en-US" sz="1200" dirty="0" smtClean="0"/>
                        <a:t>together</a:t>
                      </a:r>
                      <a:endParaRPr lang="en-US" sz="1200" dirty="0"/>
                    </a:p>
                  </a:txBody>
                  <a:tcPr anchor="ctr">
                    <a:solidFill>
                      <a:schemeClr val="accent6"/>
                    </a:solidFill>
                  </a:tcPr>
                </a:tc>
                <a:tc>
                  <a:txBody>
                    <a:bodyPr/>
                    <a:lstStyle/>
                    <a:p>
                      <a:r>
                        <a:rPr lang="en-US" sz="1200" dirty="0" smtClean="0"/>
                        <a:t>Regression coefficient </a:t>
                      </a:r>
                      <a:r>
                        <a:rPr lang="en-US" sz="1200" dirty="0"/>
                        <a:t>indicates the impact of a unit change in </a:t>
                      </a:r>
                      <a:r>
                        <a:rPr lang="en-US" sz="1200" dirty="0" smtClean="0"/>
                        <a:t>x </a:t>
                      </a:r>
                      <a:r>
                        <a:rPr lang="en-US" sz="1200" dirty="0"/>
                        <a:t>on </a:t>
                      </a:r>
                      <a:r>
                        <a:rPr lang="en-US" sz="1200" dirty="0" smtClean="0"/>
                        <a:t>y</a:t>
                      </a:r>
                      <a:r>
                        <a:rPr lang="en-US" sz="1200" baseline="0" dirty="0" smtClean="0"/>
                        <a:t> </a:t>
                      </a:r>
                      <a:endParaRPr lang="en-US" sz="1200" dirty="0"/>
                    </a:p>
                  </a:txBody>
                  <a:tcPr anchor="ctr">
                    <a:solidFill>
                      <a:schemeClr val="accent6"/>
                    </a:solidFill>
                  </a:tcPr>
                </a:tc>
                <a:extLst>
                  <a:ext uri="{0D108BD9-81ED-4DB2-BD59-A6C34878D82A}">
                    <a16:rowId xmlns:a16="http://schemas.microsoft.com/office/drawing/2014/main" val="2182308546"/>
                  </a:ext>
                </a:extLst>
              </a:tr>
              <a:tr h="791277">
                <a:tc>
                  <a:txBody>
                    <a:bodyPr/>
                    <a:lstStyle/>
                    <a:p>
                      <a:r>
                        <a:rPr lang="en-US" sz="1200"/>
                        <a:t>Objective</a:t>
                      </a:r>
                    </a:p>
                  </a:txBody>
                  <a:tcPr anchor="ctr">
                    <a:solidFill>
                      <a:schemeClr val="accent6"/>
                    </a:solidFill>
                  </a:tcPr>
                </a:tc>
                <a:tc>
                  <a:txBody>
                    <a:bodyPr/>
                    <a:lstStyle/>
                    <a:p>
                      <a:r>
                        <a:rPr lang="en-US" sz="1200" dirty="0"/>
                        <a:t>To find a numerical value expressing the relationship between </a:t>
                      </a:r>
                      <a:r>
                        <a:rPr lang="en-US" sz="1200" dirty="0" smtClean="0"/>
                        <a:t>variables</a:t>
                      </a:r>
                      <a:endParaRPr lang="en-US" sz="1200" dirty="0"/>
                    </a:p>
                  </a:txBody>
                  <a:tcPr anchor="ctr">
                    <a:solidFill>
                      <a:schemeClr val="accent6"/>
                    </a:solidFill>
                  </a:tcPr>
                </a:tc>
                <a:tc>
                  <a:txBody>
                    <a:bodyPr/>
                    <a:lstStyle/>
                    <a:p>
                      <a:r>
                        <a:rPr lang="en-US" sz="1200" dirty="0" smtClean="0"/>
                        <a:t>To formulate an equation for prediction</a:t>
                      </a:r>
                    </a:p>
                  </a:txBody>
                  <a:tcPr anchor="ctr">
                    <a:solidFill>
                      <a:schemeClr val="accent6"/>
                    </a:solidFill>
                  </a:tcPr>
                </a:tc>
                <a:extLst>
                  <a:ext uri="{0D108BD9-81ED-4DB2-BD59-A6C34878D82A}">
                    <a16:rowId xmlns:a16="http://schemas.microsoft.com/office/drawing/2014/main" val="816247551"/>
                  </a:ext>
                </a:extLst>
              </a:tr>
            </a:tbl>
          </a:graphicData>
        </a:graphic>
      </p:graphicFrame>
      <p:sp>
        <p:nvSpPr>
          <p:cNvPr id="42" name="Espace réservé du texte 5"/>
          <p:cNvSpPr>
            <a:spLocks noGrp="1"/>
          </p:cNvSpPr>
          <p:nvPr>
            <p:ph type="body" sz="quarter" idx="4294967295"/>
          </p:nvPr>
        </p:nvSpPr>
        <p:spPr>
          <a:xfrm>
            <a:off x="900000" y="7253060"/>
            <a:ext cx="4321288" cy="117020"/>
          </a:xfrm>
          <a:prstGeom prst="rect">
            <a:avLst/>
          </a:prstGeom>
        </p:spPr>
        <p:txBody>
          <a:bodyPr vert="horz" wrap="square" lIns="0" tIns="0" rIns="0" bIns="0" rtlCol="0" anchor="b">
            <a:spAutoFit/>
          </a:bodyPr>
          <a:lstStyle/>
          <a:p>
            <a:pPr marL="475200" indent="-475200">
              <a:lnSpc>
                <a:spcPts val="900"/>
              </a:lnSpc>
              <a:spcBef>
                <a:spcPts val="0"/>
              </a:spcBef>
              <a:buNone/>
              <a:tabLst>
                <a:tab pos="288000" algn="l"/>
              </a:tabLst>
            </a:pPr>
            <a:r>
              <a:rPr lang="en-US" altLang="zh-CN" sz="900" b="0" dirty="0">
                <a:solidFill>
                  <a:schemeClr val="accent2"/>
                </a:solidFill>
              </a:rPr>
              <a:t>Source: Advancy analysis</a:t>
            </a:r>
            <a:endParaRPr lang="en-US" sz="900" b="0" dirty="0">
              <a:solidFill>
                <a:schemeClr val="accent2"/>
              </a:solidFill>
            </a:endParaRPr>
          </a:p>
        </p:txBody>
      </p:sp>
    </p:spTree>
    <p:extLst>
      <p:ext uri="{BB962C8B-B14F-4D97-AF65-F5344CB8AC3E}">
        <p14:creationId xmlns:p14="http://schemas.microsoft.com/office/powerpoint/2010/main" val="32607850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p:cNvGraphicFramePr>
            <a:graphicFrameLocks noChangeAspect="1"/>
          </p:cNvGraphicFramePr>
          <p:nvPr>
            <p:custDataLst>
              <p:tags r:id="rId2"/>
            </p:custDataLst>
            <p:extLst>
              <p:ext uri="{D42A27DB-BD31-4B8C-83A1-F6EECF244321}">
                <p14:modId xmlns:p14="http://schemas.microsoft.com/office/powerpoint/2010/main" val="29935623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2732" name="think-cell Slide" r:id="rId16" imgW="270" imgH="270" progId="TCLayout.ActiveDocument.1">
                  <p:embed/>
                </p:oleObj>
              </mc:Choice>
              <mc:Fallback>
                <p:oleObj name="think-cell Slide" r:id="rId16" imgW="270" imgH="270" progId="TCLayout.ActiveDocument.1">
                  <p:embed/>
                  <p:pic>
                    <p:nvPicPr>
                      <p:cNvPr id="6" name="Objet 5" hidden="1"/>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3"/>
          </a:solidFill>
          <a:ln w="9525" algn="ctr">
            <a:noFill/>
            <a:miter lim="800000"/>
            <a:headEnd type="none" w="lg" len="lg"/>
            <a:tailEnd type="none" w="lg" len="lg"/>
          </a:ln>
          <a:effectLst/>
        </p:spPr>
        <p:txBody>
          <a:bodyPr vert="horz" wrap="none" lIns="0" tIns="0" rIns="0" bIns="0" numCol="1" spcCol="0" rtlCol="0" anchor="ctr" anchorCtr="0">
            <a:noAutofit/>
          </a:bodyPr>
          <a:lstStyle/>
          <a:p>
            <a:pPr algn="ctr" defTabSz="1018824">
              <a:spcBef>
                <a:spcPct val="0"/>
              </a:spcBef>
              <a:spcAft>
                <a:spcPct val="0"/>
              </a:spcAft>
              <a:buClr>
                <a:srgbClr val="699FC0"/>
              </a:buClr>
              <a:buSzPct val="100000"/>
            </a:pPr>
            <a:endParaRPr lang="en-US" sz="1400" cap="all" dirty="0">
              <a:solidFill>
                <a:srgbClr val="FFFFFF"/>
              </a:solidFill>
              <a:latin typeface="Calibri" panose="020F0502020204030204" pitchFamily="34" charset="0"/>
              <a:sym typeface="Calibri" panose="020F0502020204030204" pitchFamily="34" charset="0"/>
            </a:endParaRPr>
          </a:p>
        </p:txBody>
      </p:sp>
      <p:sp>
        <p:nvSpPr>
          <p:cNvPr id="2" name="Titre 1"/>
          <p:cNvSpPr>
            <a:spLocks noGrp="1"/>
          </p:cNvSpPr>
          <p:nvPr>
            <p:ph type="title"/>
          </p:nvPr>
        </p:nvSpPr>
        <p:spPr>
          <a:xfrm>
            <a:off x="898524" y="554399"/>
            <a:ext cx="9250043" cy="243656"/>
          </a:xfrm>
        </p:spPr>
        <p:txBody>
          <a:bodyPr/>
          <a:lstStyle/>
          <a:p>
            <a:r>
              <a:rPr lang="en-US" dirty="0"/>
              <a:t>Agenda</a:t>
            </a:r>
          </a:p>
        </p:txBody>
      </p:sp>
      <p:sp>
        <p:nvSpPr>
          <p:cNvPr id="63" name="Espace réservé du texte 3">
            <a:hlinkClick r:id="rId18" action="ppaction://hlinksldjump"/>
          </p:cNvPr>
          <p:cNvSpPr>
            <a:spLocks noGrp="1"/>
          </p:cNvSpPr>
          <p:nvPr>
            <p:custDataLst>
              <p:tags r:id="rId4"/>
            </p:custDataLst>
          </p:nvPr>
        </p:nvSpPr>
        <p:spPr bwMode="gray">
          <a:xfrm>
            <a:off x="898525" y="1957388"/>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DIAGNOSTIC ANALYSIS</a:t>
            </a:r>
            <a:endParaRPr lang="en-US" sz="1300" b="0" cap="all" dirty="0"/>
          </a:p>
        </p:txBody>
      </p:sp>
      <p:sp>
        <p:nvSpPr>
          <p:cNvPr id="62" name="Espace réservé du texte 3">
            <a:hlinkClick r:id="rId19" action="ppaction://hlinksldjump"/>
          </p:cNvPr>
          <p:cNvSpPr>
            <a:spLocks noGrp="1"/>
          </p:cNvSpPr>
          <p:nvPr>
            <p:custDataLst>
              <p:tags r:id="rId5"/>
            </p:custDataLst>
          </p:nvPr>
        </p:nvSpPr>
        <p:spPr bwMode="gray">
          <a:xfrm>
            <a:off x="898525" y="2312988"/>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9850"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RELATIONSHIP ANALYSIS</a:t>
            </a:r>
            <a:endParaRPr lang="en-US" sz="1300" b="0" cap="all" dirty="0"/>
          </a:p>
        </p:txBody>
      </p:sp>
      <p:sp>
        <p:nvSpPr>
          <p:cNvPr id="59" name="Espace réservé du texte 3">
            <a:hlinkClick r:id="rId20" action="ppaction://hlinksldjump"/>
          </p:cNvPr>
          <p:cNvSpPr>
            <a:spLocks noGrp="1"/>
          </p:cNvSpPr>
          <p:nvPr>
            <p:custDataLst>
              <p:tags r:id="rId6"/>
            </p:custDataLst>
          </p:nvPr>
        </p:nvSpPr>
        <p:spPr bwMode="gray">
          <a:xfrm>
            <a:off x="898525" y="2667000"/>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EXPLORATORY ANALYSIS</a:t>
            </a:r>
          </a:p>
        </p:txBody>
      </p:sp>
      <p:sp>
        <p:nvSpPr>
          <p:cNvPr id="43" name="Espace réservé du texte 3">
            <a:hlinkClick r:id="rId21" action="ppaction://hlinksldjump"/>
          </p:cNvPr>
          <p:cNvSpPr>
            <a:spLocks noGrp="1"/>
          </p:cNvSpPr>
          <p:nvPr>
            <p:custDataLst>
              <p:tags r:id="rId7"/>
            </p:custDataLst>
          </p:nvPr>
        </p:nvSpPr>
        <p:spPr bwMode="gray">
          <a:xfrm>
            <a:off x="898525" y="3022600"/>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698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dirty="0" smtClean="0"/>
              <a:t>PREDICTIVE ANALYSIS</a:t>
            </a:r>
            <a:endParaRPr lang="en-US" sz="1300" cap="all" dirty="0"/>
          </a:p>
        </p:txBody>
      </p:sp>
      <p:sp>
        <p:nvSpPr>
          <p:cNvPr id="44" name="Espace réservé du texte 3">
            <a:hlinkClick r:id="rId22" action="ppaction://hlinksldjump"/>
          </p:cNvPr>
          <p:cNvSpPr>
            <a:spLocks noGrp="1"/>
          </p:cNvSpPr>
          <p:nvPr>
            <p:custDataLst>
              <p:tags r:id="rId8"/>
            </p:custDataLst>
          </p:nvPr>
        </p:nvSpPr>
        <p:spPr bwMode="gray">
          <a:xfrm>
            <a:off x="898525" y="33766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dirty="0" smtClean="0"/>
              <a:t>REGRESSION </a:t>
            </a:r>
            <a:endParaRPr lang="en-US" sz="1300" cap="all" dirty="0"/>
          </a:p>
        </p:txBody>
      </p:sp>
      <p:sp>
        <p:nvSpPr>
          <p:cNvPr id="56" name="Espace réservé du texte 3"/>
          <p:cNvSpPr>
            <a:spLocks noGrp="1"/>
          </p:cNvSpPr>
          <p:nvPr>
            <p:custDataLst>
              <p:tags r:id="rId9"/>
            </p:custDataLst>
          </p:nvPr>
        </p:nvSpPr>
        <p:spPr bwMode="gray">
          <a:xfrm>
            <a:off x="898525" y="3732213"/>
            <a:ext cx="9250363" cy="355600"/>
          </a:xfrm>
          <a:prstGeom prst="rect">
            <a:avLst/>
          </a:prstGeom>
          <a:solidFill>
            <a:srgbClr val="003855"/>
          </a:solidFill>
          <a:ln w="9525">
            <a:noFill/>
          </a:ln>
          <a:extLs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b="1" dirty="0" smtClean="0">
                <a:solidFill>
                  <a:schemeClr val="bg1"/>
                </a:solidFill>
              </a:rPr>
              <a:t>TIME SERIES</a:t>
            </a:r>
            <a:endParaRPr lang="en-US" sz="1300" b="1" cap="all" dirty="0">
              <a:solidFill>
                <a:schemeClr val="bg1"/>
              </a:solidFill>
            </a:endParaRPr>
          </a:p>
        </p:txBody>
      </p:sp>
      <p:sp>
        <p:nvSpPr>
          <p:cNvPr id="45" name="Espace réservé du texte 3">
            <a:hlinkClick r:id="rId23" action="ppaction://hlinksldjump"/>
          </p:cNvPr>
          <p:cNvSpPr>
            <a:spLocks noGrp="1"/>
          </p:cNvSpPr>
          <p:nvPr>
            <p:custDataLst>
              <p:tags r:id="rId10"/>
            </p:custDataLst>
          </p:nvPr>
        </p:nvSpPr>
        <p:spPr bwMode="gray">
          <a:xfrm>
            <a:off x="898525" y="4087813"/>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9850"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dirty="0" smtClean="0"/>
              <a:t>CLASSIFICATION</a:t>
            </a:r>
            <a:endParaRPr lang="en-US" sz="1300" cap="all" dirty="0"/>
          </a:p>
        </p:txBody>
      </p:sp>
      <p:sp>
        <p:nvSpPr>
          <p:cNvPr id="60" name="Espace réservé du texte 3">
            <a:hlinkClick r:id="rId24" action="ppaction://hlinksldjump"/>
          </p:cNvPr>
          <p:cNvSpPr>
            <a:spLocks noGrp="1"/>
          </p:cNvSpPr>
          <p:nvPr>
            <p:custDataLst>
              <p:tags r:id="rId11"/>
            </p:custDataLst>
          </p:nvPr>
        </p:nvSpPr>
        <p:spPr bwMode="gray">
          <a:xfrm>
            <a:off x="898525" y="4441825"/>
            <a:ext cx="9250363" cy="3302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6675" rIns="0" bIns="6508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300" b="0" cap="all" dirty="0" smtClean="0"/>
              <a:t>Sephora case study</a:t>
            </a:r>
            <a:endParaRPr lang="en-US" sz="1300" b="0" cap="all" dirty="0"/>
          </a:p>
        </p:txBody>
      </p:sp>
      <p:sp>
        <p:nvSpPr>
          <p:cNvPr id="24" name="Espace réservé du texte 3">
            <a:hlinkClick r:id="rId25" action="ppaction://hlinksldjump"/>
          </p:cNvPr>
          <p:cNvSpPr>
            <a:spLocks noGrp="1"/>
          </p:cNvSpPr>
          <p:nvPr>
            <p:custDataLst>
              <p:tags r:id="rId12"/>
            </p:custDataLst>
          </p:nvPr>
        </p:nvSpPr>
        <p:spPr bwMode="gray">
          <a:xfrm>
            <a:off x="898525" y="4772025"/>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KEY </a:t>
            </a:r>
            <a:r>
              <a:rPr lang="en-US" sz="1400" b="0" dirty="0" smtClean="0"/>
              <a:t>TIPS </a:t>
            </a:r>
            <a:r>
              <a:rPr lang="en-US" sz="1400" b="0" dirty="0" smtClean="0"/>
              <a:t>FOR DATA ANALYSIS</a:t>
            </a:r>
            <a:endParaRPr lang="en-US" sz="1300" b="0" cap="all" dirty="0"/>
          </a:p>
        </p:txBody>
      </p:sp>
      <p:sp>
        <p:nvSpPr>
          <p:cNvPr id="48" name="Espace réservé du texte 3">
            <a:hlinkClick r:id="rId26" action="ppaction://hlinksldjump"/>
          </p:cNvPr>
          <p:cNvSpPr>
            <a:spLocks noGrp="1"/>
          </p:cNvSpPr>
          <p:nvPr>
            <p:custDataLst>
              <p:tags r:id="rId13"/>
            </p:custDataLst>
          </p:nvPr>
        </p:nvSpPr>
        <p:spPr bwMode="gray">
          <a:xfrm>
            <a:off x="898525" y="5127625"/>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Appendix</a:t>
            </a:r>
            <a:endParaRPr lang="en-US" sz="1300" b="0" cap="all" dirty="0"/>
          </a:p>
        </p:txBody>
      </p:sp>
    </p:spTree>
    <p:extLst>
      <p:ext uri="{BB962C8B-B14F-4D97-AF65-F5344CB8AC3E}">
        <p14:creationId xmlns:p14="http://schemas.microsoft.com/office/powerpoint/2010/main" val="32087229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3330" name="think-cell Slide" r:id="rId4" imgW="370" imgH="371" progId="TCLayout.ActiveDocument.1">
                  <p:embed/>
                </p:oleObj>
              </mc:Choice>
              <mc:Fallback>
                <p:oleObj name="think-cell Slide" r:id="rId4" imgW="370" imgH="371" progId="TCLayout.ActiveDocument.1">
                  <p:embed/>
                  <p:pic>
                    <p:nvPicPr>
                      <p:cNvPr id="23" name="Object 2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3"/>
          </p:nvPr>
        </p:nvSpPr>
        <p:spPr/>
        <p:txBody>
          <a:bodyPr/>
          <a:lstStyle/>
          <a:p>
            <a:endParaRPr lang="en-GB" noProof="0" dirty="0"/>
          </a:p>
        </p:txBody>
      </p:sp>
      <p:sp>
        <p:nvSpPr>
          <p:cNvPr id="4" name="Text Placeholder 3"/>
          <p:cNvSpPr>
            <a:spLocks noGrp="1"/>
          </p:cNvSpPr>
          <p:nvPr>
            <p:ph type="body" sz="quarter" idx="10"/>
          </p:nvPr>
        </p:nvSpPr>
        <p:spPr/>
        <p:txBody>
          <a:bodyPr/>
          <a:lstStyle/>
          <a:p>
            <a:r>
              <a:rPr lang="en-US" altLang="zh-CN" dirty="0" smtClean="0"/>
              <a:t>Predictive data analysis – time series analysis</a:t>
            </a:r>
            <a:endParaRPr lang="en-US" dirty="0"/>
          </a:p>
        </p:txBody>
      </p:sp>
      <p:sp>
        <p:nvSpPr>
          <p:cNvPr id="5" name="Title 4"/>
          <p:cNvSpPr>
            <a:spLocks noGrp="1"/>
          </p:cNvSpPr>
          <p:nvPr>
            <p:ph type="title"/>
          </p:nvPr>
        </p:nvSpPr>
        <p:spPr>
          <a:xfrm>
            <a:off x="898524" y="554399"/>
            <a:ext cx="9250043" cy="487313"/>
          </a:xfrm>
        </p:spPr>
        <p:txBody>
          <a:bodyPr/>
          <a:lstStyle/>
          <a:p>
            <a:r>
              <a:rPr lang="en-US" dirty="0" smtClean="0"/>
              <a:t>Time series is a sequence of numerical data points in successive order, describing how the variable changes over time </a:t>
            </a:r>
            <a:endParaRPr lang="en-US" dirty="0"/>
          </a:p>
        </p:txBody>
      </p:sp>
      <p:sp>
        <p:nvSpPr>
          <p:cNvPr id="12" name="Rectangle 3"/>
          <p:cNvSpPr>
            <a:spLocks noChangeArrowheads="1"/>
          </p:cNvSpPr>
          <p:nvPr/>
        </p:nvSpPr>
        <p:spPr bwMode="gray">
          <a:xfrm>
            <a:off x="899355" y="1748513"/>
            <a:ext cx="4320388"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W</a:t>
            </a:r>
            <a:r>
              <a:rPr lang="en-US" altLang="zh-CN" sz="1200" b="1" cap="all" dirty="0" smtClean="0">
                <a:solidFill>
                  <a:srgbClr val="000000"/>
                </a:solidFill>
              </a:rPr>
              <a:t>hat is time series analysis </a:t>
            </a:r>
            <a:endParaRPr lang="en-GB" sz="1200" cap="all" dirty="0">
              <a:solidFill>
                <a:srgbClr val="7F7F7F"/>
              </a:solidFill>
            </a:endParaRPr>
          </a:p>
        </p:txBody>
      </p:sp>
      <p:grpSp>
        <p:nvGrpSpPr>
          <p:cNvPr id="13" name="Group 12"/>
          <p:cNvGrpSpPr/>
          <p:nvPr/>
        </p:nvGrpSpPr>
        <p:grpSpPr>
          <a:xfrm>
            <a:off x="899351" y="1967669"/>
            <a:ext cx="4320389" cy="4680268"/>
            <a:chOff x="901700" y="1967667"/>
            <a:chExt cx="9252000" cy="4680271"/>
          </a:xfrm>
        </p:grpSpPr>
        <p:cxnSp>
          <p:nvCxnSpPr>
            <p:cNvPr id="14" name="Straight Connector 13"/>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5832065" y="1967669"/>
            <a:ext cx="4320031" cy="4680268"/>
            <a:chOff x="901700" y="1967667"/>
            <a:chExt cx="9252000" cy="4680271"/>
          </a:xfrm>
        </p:grpSpPr>
        <p:cxnSp>
          <p:nvCxnSpPr>
            <p:cNvPr id="17" name="Straight Connector 16"/>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19" name="Rectangle 3"/>
          <p:cNvSpPr>
            <a:spLocks noChangeArrowheads="1"/>
          </p:cNvSpPr>
          <p:nvPr/>
        </p:nvSpPr>
        <p:spPr bwMode="gray">
          <a:xfrm>
            <a:off x="5767399" y="1728809"/>
            <a:ext cx="4320388"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Price forecast for phenol</a:t>
            </a:r>
            <a:endParaRPr lang="en-GB" sz="1200" cap="all" dirty="0">
              <a:solidFill>
                <a:srgbClr val="7F7F7F"/>
              </a:solidFill>
            </a:endParaRPr>
          </a:p>
        </p:txBody>
      </p:sp>
      <p:sp>
        <p:nvSpPr>
          <p:cNvPr id="20" name="Rectangle 19"/>
          <p:cNvSpPr/>
          <p:nvPr/>
        </p:nvSpPr>
        <p:spPr>
          <a:xfrm>
            <a:off x="897846" y="2076140"/>
            <a:ext cx="4323441" cy="4196020"/>
          </a:xfrm>
          <a:prstGeom prst="rect">
            <a:avLst/>
          </a:prstGeom>
        </p:spPr>
        <p:txBody>
          <a:bodyPr wrap="square">
            <a:spAutoFit/>
          </a:bodyPr>
          <a:lstStyle/>
          <a:p>
            <a:pPr marL="180000" indent="-180000" defTabSz="1018824">
              <a:lnSpc>
                <a:spcPts val="1300"/>
              </a:lnSpc>
              <a:spcBef>
                <a:spcPts val="600"/>
              </a:spcBef>
              <a:buClr>
                <a:srgbClr val="699FC0"/>
              </a:buClr>
              <a:buSzPct val="100000"/>
              <a:buFont typeface="Wingdings 3"/>
              <a:buChar char="}"/>
            </a:pPr>
            <a:r>
              <a:rPr lang="en-US" sz="1200" dirty="0" smtClean="0"/>
              <a:t>Time series analysis can be useful to see how a given variable changes over time :</a:t>
            </a: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Time </a:t>
            </a:r>
            <a:r>
              <a:rPr lang="en-US" sz="1200" dirty="0">
                <a:solidFill>
                  <a:srgbClr val="000000"/>
                </a:solidFill>
              </a:rPr>
              <a:t>series forecasting methods produce forecasts based </a:t>
            </a:r>
            <a:r>
              <a:rPr lang="en-US" sz="1200" b="1" dirty="0">
                <a:solidFill>
                  <a:srgbClr val="000000"/>
                </a:solidFill>
              </a:rPr>
              <a:t>solely on historical values </a:t>
            </a:r>
            <a:r>
              <a:rPr lang="en-US" sz="1200" b="1" dirty="0" smtClean="0">
                <a:solidFill>
                  <a:srgbClr val="000000"/>
                </a:solidFill>
              </a:rPr>
              <a:t>or time</a:t>
            </a:r>
            <a:r>
              <a:rPr lang="en-US" sz="1200" dirty="0" smtClean="0">
                <a:solidFill>
                  <a:srgbClr val="000000"/>
                </a:solidFill>
              </a:rPr>
              <a:t>, while the simple linear regression is based on</a:t>
            </a:r>
            <a:r>
              <a:rPr lang="en-US" sz="1200" b="1" dirty="0" smtClean="0">
                <a:solidFill>
                  <a:srgbClr val="000000"/>
                </a:solidFill>
              </a:rPr>
              <a:t> other  explanatory variable</a:t>
            </a:r>
          </a:p>
          <a:p>
            <a:pPr marL="360000" lvl="1" indent="-180000" defTabSz="1018824">
              <a:lnSpc>
                <a:spcPts val="1200"/>
              </a:lnSpc>
              <a:spcBef>
                <a:spcPts val="300"/>
              </a:spcBef>
              <a:buClr>
                <a:srgbClr val="699FC0"/>
              </a:buClr>
              <a:buSzPct val="100000"/>
              <a:buFont typeface="Wingdings" panose="05000000000000000000" pitchFamily="2" charset="2"/>
              <a:buChar char="§"/>
              <a:defRPr/>
            </a:pPr>
            <a:endParaRPr lang="en-US" sz="1200" dirty="0" smtClean="0">
              <a:solidFill>
                <a:srgbClr val="000000"/>
              </a:solidFill>
            </a:endParaRP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Time series analysis is more used in simple business or economical situation where the forecast period is short</a:t>
            </a:r>
          </a:p>
          <a:p>
            <a:pPr marL="360000" lvl="1" indent="-180000" defTabSz="1018824">
              <a:lnSpc>
                <a:spcPts val="1200"/>
              </a:lnSpc>
              <a:spcBef>
                <a:spcPts val="300"/>
              </a:spcBef>
              <a:buClr>
                <a:srgbClr val="699FC0"/>
              </a:buClr>
              <a:buSzPct val="100000"/>
              <a:buFont typeface="Wingdings" panose="05000000000000000000" pitchFamily="2" charset="2"/>
              <a:buChar char="§"/>
              <a:defRPr/>
            </a:pPr>
            <a:endParaRPr lang="en-US" sz="1200" dirty="0" smtClean="0">
              <a:solidFill>
                <a:srgbClr val="000000"/>
              </a:solidFill>
            </a:endParaRP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Time series analysis  is best suited to </a:t>
            </a:r>
            <a:r>
              <a:rPr lang="en-US" sz="1200" b="1" dirty="0" smtClean="0">
                <a:solidFill>
                  <a:srgbClr val="000000"/>
                </a:solidFill>
              </a:rPr>
              <a:t>relatively stable situation</a:t>
            </a:r>
          </a:p>
          <a:p>
            <a:pPr marL="360000" lvl="1" indent="-180000" defTabSz="1018824">
              <a:lnSpc>
                <a:spcPts val="1200"/>
              </a:lnSpc>
              <a:spcBef>
                <a:spcPts val="300"/>
              </a:spcBef>
              <a:buClr>
                <a:srgbClr val="699FC0"/>
              </a:buClr>
              <a:buSzPct val="100000"/>
              <a:buFont typeface="Wingdings" panose="05000000000000000000" pitchFamily="2" charset="2"/>
              <a:buChar char="§"/>
              <a:defRPr/>
            </a:pPr>
            <a:endParaRPr lang="en-US" sz="1200" b="1" dirty="0" smtClean="0">
              <a:solidFill>
                <a:srgbClr val="000000"/>
              </a:solidFill>
            </a:endParaRPr>
          </a:p>
          <a:p>
            <a:pPr marL="180000" lvl="1" indent="-180000" defTabSz="1018824">
              <a:lnSpc>
                <a:spcPts val="1300"/>
              </a:lnSpc>
              <a:spcBef>
                <a:spcPts val="600"/>
              </a:spcBef>
              <a:buClr>
                <a:srgbClr val="699FC0"/>
              </a:buClr>
              <a:buSzPct val="100000"/>
              <a:buFont typeface="Wingdings 3"/>
              <a:buChar char="}"/>
              <a:defRPr/>
            </a:pPr>
            <a:r>
              <a:rPr lang="en-US" sz="1200" dirty="0"/>
              <a:t>Methodologies</a:t>
            </a:r>
            <a:r>
              <a:rPr lang="en-US" sz="1200" dirty="0" smtClean="0"/>
              <a:t>:</a:t>
            </a: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Linear trend model: </a:t>
            </a:r>
          </a:p>
          <a:p>
            <a:pPr marL="881528" lvl="2" indent="-180000" defTabSz="1018824">
              <a:lnSpc>
                <a:spcPts val="1200"/>
              </a:lnSpc>
              <a:spcBef>
                <a:spcPts val="300"/>
              </a:spcBef>
              <a:buClr>
                <a:srgbClr val="699FC0"/>
              </a:buClr>
              <a:buSzPct val="100000"/>
              <a:buFont typeface="Wingdings" panose="05000000000000000000" pitchFamily="2" charset="2"/>
              <a:buChar char="§"/>
              <a:defRPr/>
            </a:pPr>
            <a:endParaRPr lang="en-US" sz="1200" dirty="0">
              <a:solidFill>
                <a:srgbClr val="000000"/>
              </a:solidFill>
            </a:endParaRP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Moving average model:</a:t>
            </a:r>
          </a:p>
          <a:p>
            <a:pPr marL="360000" lvl="1" indent="-180000" defTabSz="1018824">
              <a:lnSpc>
                <a:spcPts val="1200"/>
              </a:lnSpc>
              <a:spcBef>
                <a:spcPts val="300"/>
              </a:spcBef>
              <a:buClr>
                <a:srgbClr val="699FC0"/>
              </a:buClr>
              <a:buSzPct val="100000"/>
              <a:buFont typeface="Wingdings" panose="05000000000000000000" pitchFamily="2" charset="2"/>
              <a:buChar char="§"/>
              <a:defRPr/>
            </a:pPr>
            <a:endParaRPr lang="en-US" sz="1200" dirty="0" smtClean="0">
              <a:solidFill>
                <a:srgbClr val="000000"/>
              </a:solidFill>
            </a:endParaRP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Autoregressive model: </a:t>
            </a:r>
          </a:p>
          <a:p>
            <a:pPr marL="360000" lvl="1" indent="-180000" defTabSz="1018824">
              <a:lnSpc>
                <a:spcPts val="1200"/>
              </a:lnSpc>
              <a:spcBef>
                <a:spcPts val="300"/>
              </a:spcBef>
              <a:buClr>
                <a:srgbClr val="699FC0"/>
              </a:buClr>
              <a:buSzPct val="100000"/>
              <a:buFont typeface="Wingdings" panose="05000000000000000000" pitchFamily="2" charset="2"/>
              <a:buChar char="§"/>
              <a:defRPr/>
            </a:pPr>
            <a:endParaRPr lang="en-US" sz="1200" dirty="0" smtClean="0">
              <a:solidFill>
                <a:srgbClr val="000000"/>
              </a:solidFill>
            </a:endParaRP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Autoregressive-moving-average</a:t>
            </a:r>
            <a:endParaRPr lang="en-US" sz="1200" dirty="0">
              <a:solidFill>
                <a:srgbClr val="000000"/>
              </a:solidFill>
            </a:endParaRPr>
          </a:p>
          <a:p>
            <a:pPr marL="360000" lvl="1" indent="-180000" defTabSz="1018824">
              <a:lnSpc>
                <a:spcPts val="1200"/>
              </a:lnSpc>
              <a:spcBef>
                <a:spcPts val="300"/>
              </a:spcBef>
              <a:buClr>
                <a:srgbClr val="699FC0"/>
              </a:buClr>
              <a:buSzPct val="100000"/>
              <a:buFont typeface="Wingdings" panose="05000000000000000000" pitchFamily="2" charset="2"/>
              <a:buChar char="§"/>
              <a:defRPr/>
            </a:pPr>
            <a:endParaRPr lang="en-US" sz="1200" dirty="0">
              <a:solidFill>
                <a:srgbClr val="000000"/>
              </a:solidFill>
            </a:endParaRPr>
          </a:p>
          <a:p>
            <a:pPr marL="366713" lvl="2" defTabSz="1018824" fontAlgn="base">
              <a:lnSpc>
                <a:spcPts val="1300"/>
              </a:lnSpc>
              <a:spcBef>
                <a:spcPts val="400"/>
              </a:spcBef>
              <a:buClr>
                <a:schemeClr val="accent3"/>
              </a:buClr>
              <a:buSzPct val="100000"/>
              <a:defRPr/>
            </a:pPr>
            <a:endParaRPr lang="en-US" sz="1200" dirty="0">
              <a:solidFill>
                <a:srgbClr val="000000"/>
              </a:solidFill>
            </a:endParaRPr>
          </a:p>
        </p:txBody>
      </p:sp>
      <p:sp>
        <p:nvSpPr>
          <p:cNvPr id="22" name="Espace réservé du texte 5"/>
          <p:cNvSpPr>
            <a:spLocks noGrp="1"/>
          </p:cNvSpPr>
          <p:nvPr>
            <p:ph type="body" sz="quarter" idx="4294967295"/>
          </p:nvPr>
        </p:nvSpPr>
        <p:spPr>
          <a:xfrm>
            <a:off x="900000" y="7253060"/>
            <a:ext cx="4321288" cy="117020"/>
          </a:xfrm>
          <a:prstGeom prst="rect">
            <a:avLst/>
          </a:prstGeom>
        </p:spPr>
        <p:txBody>
          <a:bodyPr vert="horz" wrap="square" lIns="0" tIns="0" rIns="0" bIns="0" rtlCol="0" anchor="b">
            <a:spAutoFit/>
          </a:bodyPr>
          <a:lstStyle/>
          <a:p>
            <a:pPr marL="475200" indent="-475200">
              <a:lnSpc>
                <a:spcPts val="900"/>
              </a:lnSpc>
              <a:spcBef>
                <a:spcPts val="0"/>
              </a:spcBef>
              <a:buNone/>
              <a:tabLst>
                <a:tab pos="288000" algn="l"/>
              </a:tabLst>
            </a:pPr>
            <a:r>
              <a:rPr lang="en-US" altLang="zh-CN" sz="900" b="0" dirty="0">
                <a:solidFill>
                  <a:schemeClr val="accent2"/>
                </a:solidFill>
              </a:rPr>
              <a:t>Source: Advancy analysis</a:t>
            </a:r>
            <a:endParaRPr lang="en-US" sz="900" b="0" dirty="0">
              <a:solidFill>
                <a:schemeClr val="accent2"/>
              </a:solidFill>
            </a:endParaRPr>
          </a:p>
        </p:txBody>
      </p:sp>
      <p:pic>
        <p:nvPicPr>
          <p:cNvPr id="8" name="Picture 7"/>
          <p:cNvPicPr>
            <a:picLocks noChangeAspect="1"/>
          </p:cNvPicPr>
          <p:nvPr/>
        </p:nvPicPr>
        <p:blipFill>
          <a:blip r:embed="rId6"/>
          <a:stretch>
            <a:fillRect/>
          </a:stretch>
        </p:blipFill>
        <p:spPr>
          <a:xfrm>
            <a:off x="2472172" y="4615449"/>
            <a:ext cx="1174789" cy="239594"/>
          </a:xfrm>
          <a:prstGeom prst="rect">
            <a:avLst/>
          </a:prstGeom>
        </p:spPr>
      </p:pic>
      <p:pic>
        <p:nvPicPr>
          <p:cNvPr id="11" name="Picture 10"/>
          <p:cNvPicPr>
            <a:picLocks noChangeAspect="1"/>
          </p:cNvPicPr>
          <p:nvPr/>
        </p:nvPicPr>
        <p:blipFill>
          <a:blip r:embed="rId7"/>
          <a:stretch>
            <a:fillRect/>
          </a:stretch>
        </p:blipFill>
        <p:spPr>
          <a:xfrm>
            <a:off x="2333051" y="5406256"/>
            <a:ext cx="1453030" cy="224139"/>
          </a:xfrm>
          <a:prstGeom prst="rect">
            <a:avLst/>
          </a:prstGeom>
        </p:spPr>
      </p:pic>
      <p:pic>
        <p:nvPicPr>
          <p:cNvPr id="21" name="Picture 20"/>
          <p:cNvPicPr>
            <a:picLocks noChangeAspect="1"/>
          </p:cNvPicPr>
          <p:nvPr/>
        </p:nvPicPr>
        <p:blipFill>
          <a:blip r:embed="rId8"/>
          <a:stretch>
            <a:fillRect/>
          </a:stretch>
        </p:blipFill>
        <p:spPr>
          <a:xfrm>
            <a:off x="2097322" y="5809387"/>
            <a:ext cx="1924489" cy="239594"/>
          </a:xfrm>
          <a:prstGeom prst="rect">
            <a:avLst/>
          </a:prstGeom>
        </p:spPr>
      </p:pic>
      <p:pic>
        <p:nvPicPr>
          <p:cNvPr id="24" name="Picture 23"/>
          <p:cNvPicPr>
            <a:picLocks noChangeAspect="1"/>
          </p:cNvPicPr>
          <p:nvPr/>
        </p:nvPicPr>
        <p:blipFill>
          <a:blip r:embed="rId9"/>
          <a:stretch>
            <a:fillRect/>
          </a:stretch>
        </p:blipFill>
        <p:spPr>
          <a:xfrm>
            <a:off x="2255735" y="4994815"/>
            <a:ext cx="1663122" cy="285305"/>
          </a:xfrm>
          <a:prstGeom prst="rect">
            <a:avLst/>
          </a:prstGeom>
        </p:spPr>
      </p:pic>
      <p:pic>
        <p:nvPicPr>
          <p:cNvPr id="26" name="Picture 25"/>
          <p:cNvPicPr>
            <a:picLocks noChangeAspect="1"/>
          </p:cNvPicPr>
          <p:nvPr/>
        </p:nvPicPr>
        <p:blipFill>
          <a:blip r:embed="rId10"/>
          <a:stretch>
            <a:fillRect/>
          </a:stretch>
        </p:blipFill>
        <p:spPr>
          <a:xfrm>
            <a:off x="5815013" y="2488471"/>
            <a:ext cx="1764400" cy="1334494"/>
          </a:xfrm>
          <a:prstGeom prst="rect">
            <a:avLst/>
          </a:prstGeom>
        </p:spPr>
      </p:pic>
      <p:pic>
        <p:nvPicPr>
          <p:cNvPr id="30" name="Picture 29"/>
          <p:cNvPicPr>
            <a:picLocks noChangeAspect="1"/>
          </p:cNvPicPr>
          <p:nvPr/>
        </p:nvPicPr>
        <p:blipFill>
          <a:blip r:embed="rId11"/>
          <a:stretch>
            <a:fillRect/>
          </a:stretch>
        </p:blipFill>
        <p:spPr>
          <a:xfrm>
            <a:off x="5969036" y="4372668"/>
            <a:ext cx="3917114" cy="1921510"/>
          </a:xfrm>
          <a:prstGeom prst="rect">
            <a:avLst/>
          </a:prstGeom>
        </p:spPr>
      </p:pic>
      <p:sp>
        <p:nvSpPr>
          <p:cNvPr id="25" name="Rectangle 24"/>
          <p:cNvSpPr/>
          <p:nvPr/>
        </p:nvSpPr>
        <p:spPr>
          <a:xfrm>
            <a:off x="7601444" y="2218282"/>
            <a:ext cx="2486343" cy="1874872"/>
          </a:xfrm>
          <a:prstGeom prst="rect">
            <a:avLst/>
          </a:prstGeom>
          <a:solidFill>
            <a:schemeClr val="accent6"/>
          </a:solidFill>
        </p:spPr>
        <p:txBody>
          <a:bodyPr wrap="square">
            <a:spAutoFit/>
          </a:bodyPr>
          <a:lstStyle/>
          <a:p>
            <a:pPr marL="180000" indent="-180000" defTabSz="1018824">
              <a:lnSpc>
                <a:spcPts val="1300"/>
              </a:lnSpc>
              <a:spcBef>
                <a:spcPts val="600"/>
              </a:spcBef>
              <a:buClr>
                <a:srgbClr val="699FC0"/>
              </a:buClr>
              <a:buSzPct val="100000"/>
              <a:buFont typeface="Wingdings 3"/>
              <a:buChar char="}"/>
            </a:pPr>
            <a:r>
              <a:rPr lang="en-US" sz="1200" b="1" dirty="0" smtClean="0"/>
              <a:t>Pros</a:t>
            </a:r>
            <a:r>
              <a:rPr lang="en-US" sz="1200" dirty="0" smtClean="0"/>
              <a:t>: </a:t>
            </a:r>
          </a:p>
          <a:p>
            <a:pPr marL="360000" lvl="1" indent="-180000" defTabSz="1018824" fontAlgn="base">
              <a:lnSpc>
                <a:spcPts val="1300"/>
              </a:lnSpc>
              <a:spcBef>
                <a:spcPts val="400"/>
              </a:spcBef>
              <a:buClr>
                <a:srgbClr val="699FC0"/>
              </a:buClr>
              <a:buSzPct val="100000"/>
              <a:buFont typeface="Wingdings" panose="05000000000000000000" pitchFamily="2" charset="2"/>
              <a:buChar char="§"/>
              <a:defRPr/>
            </a:pPr>
            <a:r>
              <a:rPr lang="en-US" sz="1200" dirty="0"/>
              <a:t>Useful when no explanatory variable is available  </a:t>
            </a:r>
          </a:p>
          <a:p>
            <a:pPr marL="360000" lvl="1" indent="-180000" defTabSz="1018824" fontAlgn="base">
              <a:lnSpc>
                <a:spcPts val="1300"/>
              </a:lnSpc>
              <a:spcBef>
                <a:spcPts val="400"/>
              </a:spcBef>
              <a:buClr>
                <a:srgbClr val="699FC0"/>
              </a:buClr>
              <a:buSzPct val="100000"/>
              <a:buFont typeface="Wingdings" panose="05000000000000000000" pitchFamily="2" charset="2"/>
              <a:buChar char="§"/>
              <a:defRPr/>
            </a:pPr>
            <a:r>
              <a:rPr lang="en-US" sz="1200" dirty="0"/>
              <a:t>Easy to understand </a:t>
            </a:r>
          </a:p>
          <a:p>
            <a:pPr marL="180000" indent="-180000" defTabSz="1018824">
              <a:lnSpc>
                <a:spcPts val="1300"/>
              </a:lnSpc>
              <a:spcBef>
                <a:spcPts val="600"/>
              </a:spcBef>
              <a:buClr>
                <a:srgbClr val="699FC0"/>
              </a:buClr>
              <a:buSzPct val="100000"/>
              <a:buFont typeface="Wingdings 3"/>
              <a:buChar char="}"/>
            </a:pPr>
            <a:r>
              <a:rPr lang="en-US" sz="1200" b="1" dirty="0" smtClean="0"/>
              <a:t>Cons:</a:t>
            </a:r>
          </a:p>
          <a:p>
            <a:pPr marL="360000" lvl="1" indent="-180000" defTabSz="1018824" fontAlgn="base">
              <a:lnSpc>
                <a:spcPts val="1300"/>
              </a:lnSpc>
              <a:spcBef>
                <a:spcPts val="400"/>
              </a:spcBef>
              <a:buClr>
                <a:srgbClr val="699FC0"/>
              </a:buClr>
              <a:buSzPct val="100000"/>
              <a:buFont typeface="Wingdings" panose="05000000000000000000" pitchFamily="2" charset="2"/>
              <a:buChar char="§"/>
              <a:defRPr/>
            </a:pPr>
            <a:r>
              <a:rPr lang="en-US" sz="1200" dirty="0"/>
              <a:t>AR model works pool for long period prediction</a:t>
            </a:r>
          </a:p>
          <a:p>
            <a:pPr marL="360000" lvl="1" indent="-180000" defTabSz="1018824" fontAlgn="base">
              <a:lnSpc>
                <a:spcPts val="1300"/>
              </a:lnSpc>
              <a:spcBef>
                <a:spcPts val="400"/>
              </a:spcBef>
              <a:buClr>
                <a:srgbClr val="699FC0"/>
              </a:buClr>
              <a:buSzPct val="100000"/>
              <a:buFont typeface="Wingdings" panose="05000000000000000000" pitchFamily="2" charset="2"/>
              <a:buChar char="§"/>
              <a:defRPr/>
            </a:pPr>
            <a:r>
              <a:rPr lang="en-US" sz="1200" dirty="0"/>
              <a:t>MV model needs to set a reasonable lookback period</a:t>
            </a:r>
          </a:p>
        </p:txBody>
      </p:sp>
    </p:spTree>
    <p:extLst>
      <p:ext uri="{BB962C8B-B14F-4D97-AF65-F5344CB8AC3E}">
        <p14:creationId xmlns:p14="http://schemas.microsoft.com/office/powerpoint/2010/main" val="27197236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p:cNvGraphicFramePr>
            <a:graphicFrameLocks noChangeAspect="1"/>
          </p:cNvGraphicFramePr>
          <p:nvPr>
            <p:custDataLst>
              <p:tags r:id="rId2"/>
            </p:custDataLst>
            <p:extLst>
              <p:ext uri="{D42A27DB-BD31-4B8C-83A1-F6EECF244321}">
                <p14:modId xmlns:p14="http://schemas.microsoft.com/office/powerpoint/2010/main" val="3841755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3756" name="think-cell Slide" r:id="rId16" imgW="270" imgH="270" progId="TCLayout.ActiveDocument.1">
                  <p:embed/>
                </p:oleObj>
              </mc:Choice>
              <mc:Fallback>
                <p:oleObj name="think-cell Slide" r:id="rId16" imgW="270" imgH="270" progId="TCLayout.ActiveDocument.1">
                  <p:embed/>
                  <p:pic>
                    <p:nvPicPr>
                      <p:cNvPr id="6" name="Objet 5" hidden="1"/>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3"/>
          </a:solidFill>
          <a:ln w="9525" algn="ctr">
            <a:noFill/>
            <a:miter lim="800000"/>
            <a:headEnd type="none" w="lg" len="lg"/>
            <a:tailEnd type="none" w="lg" len="lg"/>
          </a:ln>
          <a:effectLst/>
        </p:spPr>
        <p:txBody>
          <a:bodyPr vert="horz" wrap="none" lIns="0" tIns="0" rIns="0" bIns="0" numCol="1" spcCol="0" rtlCol="0" anchor="ctr" anchorCtr="0">
            <a:noAutofit/>
          </a:bodyPr>
          <a:lstStyle/>
          <a:p>
            <a:pPr algn="ctr" defTabSz="1018824">
              <a:spcBef>
                <a:spcPct val="0"/>
              </a:spcBef>
              <a:spcAft>
                <a:spcPct val="0"/>
              </a:spcAft>
              <a:buClr>
                <a:srgbClr val="699FC0"/>
              </a:buClr>
              <a:buSzPct val="100000"/>
            </a:pPr>
            <a:endParaRPr lang="en-US" sz="1400" cap="all" dirty="0">
              <a:solidFill>
                <a:srgbClr val="FFFFFF"/>
              </a:solidFill>
              <a:latin typeface="Calibri" panose="020F0502020204030204" pitchFamily="34" charset="0"/>
              <a:sym typeface="Calibri" panose="020F0502020204030204" pitchFamily="34" charset="0"/>
            </a:endParaRPr>
          </a:p>
        </p:txBody>
      </p:sp>
      <p:sp>
        <p:nvSpPr>
          <p:cNvPr id="2" name="Titre 1"/>
          <p:cNvSpPr>
            <a:spLocks noGrp="1"/>
          </p:cNvSpPr>
          <p:nvPr>
            <p:ph type="title"/>
          </p:nvPr>
        </p:nvSpPr>
        <p:spPr>
          <a:xfrm>
            <a:off x="898524" y="554399"/>
            <a:ext cx="9250043" cy="243656"/>
          </a:xfrm>
        </p:spPr>
        <p:txBody>
          <a:bodyPr/>
          <a:lstStyle/>
          <a:p>
            <a:r>
              <a:rPr lang="en-US" dirty="0"/>
              <a:t>Agenda</a:t>
            </a:r>
          </a:p>
        </p:txBody>
      </p:sp>
      <p:sp>
        <p:nvSpPr>
          <p:cNvPr id="68" name="Espace réservé du texte 3">
            <a:hlinkClick r:id="rId18" action="ppaction://hlinksldjump"/>
          </p:cNvPr>
          <p:cNvSpPr>
            <a:spLocks noGrp="1"/>
          </p:cNvSpPr>
          <p:nvPr>
            <p:custDataLst>
              <p:tags r:id="rId4"/>
            </p:custDataLst>
          </p:nvPr>
        </p:nvSpPr>
        <p:spPr bwMode="gray">
          <a:xfrm>
            <a:off x="898525" y="1957388"/>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DIAGNOSTIC ANALYSIS</a:t>
            </a:r>
            <a:endParaRPr lang="en-US" sz="1300" b="0" cap="all" dirty="0"/>
          </a:p>
        </p:txBody>
      </p:sp>
      <p:sp>
        <p:nvSpPr>
          <p:cNvPr id="67" name="Espace réservé du texte 3">
            <a:hlinkClick r:id="rId19" action="ppaction://hlinksldjump"/>
          </p:cNvPr>
          <p:cNvSpPr>
            <a:spLocks noGrp="1"/>
          </p:cNvSpPr>
          <p:nvPr>
            <p:custDataLst>
              <p:tags r:id="rId5"/>
            </p:custDataLst>
          </p:nvPr>
        </p:nvSpPr>
        <p:spPr bwMode="gray">
          <a:xfrm>
            <a:off x="898525" y="2312988"/>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9850"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RELATIONSHIP ANALYSIS</a:t>
            </a:r>
            <a:endParaRPr lang="en-US" sz="1300" b="0" cap="all" dirty="0"/>
          </a:p>
        </p:txBody>
      </p:sp>
      <p:sp>
        <p:nvSpPr>
          <p:cNvPr id="64" name="Espace réservé du texte 3">
            <a:hlinkClick r:id="rId20" action="ppaction://hlinksldjump"/>
          </p:cNvPr>
          <p:cNvSpPr>
            <a:spLocks noGrp="1"/>
          </p:cNvSpPr>
          <p:nvPr>
            <p:custDataLst>
              <p:tags r:id="rId6"/>
            </p:custDataLst>
          </p:nvPr>
        </p:nvSpPr>
        <p:spPr bwMode="gray">
          <a:xfrm>
            <a:off x="898525" y="2667000"/>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EXPLORATORY ANALYSIS</a:t>
            </a:r>
          </a:p>
        </p:txBody>
      </p:sp>
      <p:sp>
        <p:nvSpPr>
          <p:cNvPr id="48" name="Espace réservé du texte 3">
            <a:hlinkClick r:id="rId21" action="ppaction://hlinksldjump"/>
          </p:cNvPr>
          <p:cNvSpPr>
            <a:spLocks noGrp="1"/>
          </p:cNvSpPr>
          <p:nvPr>
            <p:custDataLst>
              <p:tags r:id="rId7"/>
            </p:custDataLst>
          </p:nvPr>
        </p:nvSpPr>
        <p:spPr bwMode="gray">
          <a:xfrm>
            <a:off x="898525" y="3022600"/>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698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dirty="0" smtClean="0"/>
              <a:t>PREDICTIVE ANALYSIS</a:t>
            </a:r>
            <a:endParaRPr lang="en-US" sz="1300" cap="all" dirty="0"/>
          </a:p>
        </p:txBody>
      </p:sp>
      <p:sp>
        <p:nvSpPr>
          <p:cNvPr id="49" name="Espace réservé du texte 3">
            <a:hlinkClick r:id="rId22" action="ppaction://hlinksldjump"/>
          </p:cNvPr>
          <p:cNvSpPr>
            <a:spLocks noGrp="1"/>
          </p:cNvSpPr>
          <p:nvPr>
            <p:custDataLst>
              <p:tags r:id="rId8"/>
            </p:custDataLst>
          </p:nvPr>
        </p:nvSpPr>
        <p:spPr bwMode="gray">
          <a:xfrm>
            <a:off x="898525" y="33766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dirty="0" smtClean="0"/>
              <a:t>REGRESSION </a:t>
            </a:r>
            <a:endParaRPr lang="en-US" sz="1300" cap="all" dirty="0"/>
          </a:p>
        </p:txBody>
      </p:sp>
      <p:sp>
        <p:nvSpPr>
          <p:cNvPr id="50" name="Espace réservé du texte 3">
            <a:hlinkClick r:id="rId23" action="ppaction://hlinksldjump"/>
          </p:cNvPr>
          <p:cNvSpPr>
            <a:spLocks noGrp="1"/>
          </p:cNvSpPr>
          <p:nvPr>
            <p:custDataLst>
              <p:tags r:id="rId9"/>
            </p:custDataLst>
          </p:nvPr>
        </p:nvSpPr>
        <p:spPr bwMode="gray">
          <a:xfrm>
            <a:off x="898525" y="37322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dirty="0" smtClean="0"/>
              <a:t>TIME SERIES</a:t>
            </a:r>
            <a:endParaRPr lang="en-US" sz="1300" cap="all" dirty="0"/>
          </a:p>
        </p:txBody>
      </p:sp>
      <p:sp>
        <p:nvSpPr>
          <p:cNvPr id="56" name="Espace réservé du texte 3"/>
          <p:cNvSpPr>
            <a:spLocks noGrp="1"/>
          </p:cNvSpPr>
          <p:nvPr>
            <p:custDataLst>
              <p:tags r:id="rId10"/>
            </p:custDataLst>
          </p:nvPr>
        </p:nvSpPr>
        <p:spPr bwMode="gray">
          <a:xfrm>
            <a:off x="898525" y="4087813"/>
            <a:ext cx="9250363" cy="354013"/>
          </a:xfrm>
          <a:prstGeom prst="rect">
            <a:avLst/>
          </a:prstGeom>
          <a:solidFill>
            <a:srgbClr val="003855"/>
          </a:solidFill>
          <a:ln w="9525">
            <a:noFill/>
          </a:ln>
          <a:extLst>
            <a:ext uri="{91240B29-F687-4F45-9708-019B960494DF}">
              <a14:hiddenLine xmlns:a14="http://schemas.microsoft.com/office/drawing/2010/main" w="9525">
                <a:solidFill>
                  <a:schemeClr val="tx1"/>
                </a:solidFill>
              </a14:hiddenLine>
            </a:ext>
          </a:extLst>
        </p:spPr>
        <p:txBody>
          <a:bodyPr vert="horz" wrap="square" lIns="71438" tIns="69850"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b="1" dirty="0" smtClean="0">
                <a:solidFill>
                  <a:schemeClr val="bg1"/>
                </a:solidFill>
              </a:rPr>
              <a:t>CLASSIFICATION</a:t>
            </a:r>
            <a:endParaRPr lang="en-US" sz="1300" b="1" cap="all" dirty="0">
              <a:solidFill>
                <a:schemeClr val="bg1"/>
              </a:solidFill>
            </a:endParaRPr>
          </a:p>
        </p:txBody>
      </p:sp>
      <p:sp>
        <p:nvSpPr>
          <p:cNvPr id="65" name="Espace réservé du texte 3">
            <a:hlinkClick r:id="rId24" action="ppaction://hlinksldjump"/>
          </p:cNvPr>
          <p:cNvSpPr>
            <a:spLocks noGrp="1"/>
          </p:cNvSpPr>
          <p:nvPr>
            <p:custDataLst>
              <p:tags r:id="rId11"/>
            </p:custDataLst>
          </p:nvPr>
        </p:nvSpPr>
        <p:spPr bwMode="gray">
          <a:xfrm>
            <a:off x="898525" y="4441825"/>
            <a:ext cx="9250363" cy="3302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6675" rIns="0" bIns="6508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300" b="0" cap="all" dirty="0" smtClean="0"/>
              <a:t>Sephora case study</a:t>
            </a:r>
            <a:endParaRPr lang="en-US" sz="1300" b="0" cap="all" dirty="0"/>
          </a:p>
        </p:txBody>
      </p:sp>
      <p:sp>
        <p:nvSpPr>
          <p:cNvPr id="24" name="Espace réservé du texte 3">
            <a:hlinkClick r:id="rId25" action="ppaction://hlinksldjump"/>
          </p:cNvPr>
          <p:cNvSpPr>
            <a:spLocks noGrp="1"/>
          </p:cNvSpPr>
          <p:nvPr>
            <p:custDataLst>
              <p:tags r:id="rId12"/>
            </p:custDataLst>
          </p:nvPr>
        </p:nvSpPr>
        <p:spPr bwMode="gray">
          <a:xfrm>
            <a:off x="898525" y="4772025"/>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KEY </a:t>
            </a:r>
            <a:r>
              <a:rPr lang="en-US" sz="1400" b="0" dirty="0" smtClean="0"/>
              <a:t>TIPS </a:t>
            </a:r>
            <a:r>
              <a:rPr lang="en-US" sz="1400" b="0" dirty="0" smtClean="0"/>
              <a:t>FOR DATA ANALYSIS</a:t>
            </a:r>
            <a:endParaRPr lang="en-US" sz="1300" b="0" cap="all" dirty="0"/>
          </a:p>
        </p:txBody>
      </p:sp>
      <p:sp>
        <p:nvSpPr>
          <p:cNvPr id="53" name="Espace réservé du texte 3">
            <a:hlinkClick r:id="rId26" action="ppaction://hlinksldjump"/>
          </p:cNvPr>
          <p:cNvSpPr>
            <a:spLocks noGrp="1"/>
          </p:cNvSpPr>
          <p:nvPr>
            <p:custDataLst>
              <p:tags r:id="rId13"/>
            </p:custDataLst>
          </p:nvPr>
        </p:nvSpPr>
        <p:spPr bwMode="gray">
          <a:xfrm>
            <a:off x="898525" y="5127625"/>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Appendix</a:t>
            </a:r>
            <a:endParaRPr lang="en-US" sz="1300" b="0" cap="all" dirty="0"/>
          </a:p>
        </p:txBody>
      </p:sp>
    </p:spTree>
    <p:extLst>
      <p:ext uri="{BB962C8B-B14F-4D97-AF65-F5344CB8AC3E}">
        <p14:creationId xmlns:p14="http://schemas.microsoft.com/office/powerpoint/2010/main" val="34348076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4538" name="think-cell Slide" r:id="rId4" imgW="370" imgH="371" progId="TCLayout.ActiveDocument.1">
                  <p:embed/>
                </p:oleObj>
              </mc:Choice>
              <mc:Fallback>
                <p:oleObj name="think-cell Slide" r:id="rId4" imgW="370" imgH="371" progId="TCLayout.ActiveDocument.1">
                  <p:embed/>
                  <p:pic>
                    <p:nvPicPr>
                      <p:cNvPr id="23" name="Object 2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3"/>
          </p:nvPr>
        </p:nvSpPr>
        <p:spPr/>
        <p:txBody>
          <a:bodyPr/>
          <a:lstStyle/>
          <a:p>
            <a:endParaRPr lang="en-GB" noProof="0" dirty="0"/>
          </a:p>
        </p:txBody>
      </p:sp>
      <p:sp>
        <p:nvSpPr>
          <p:cNvPr id="4" name="Text Placeholder 3"/>
          <p:cNvSpPr>
            <a:spLocks noGrp="1"/>
          </p:cNvSpPr>
          <p:nvPr>
            <p:ph type="body" sz="quarter" idx="10"/>
          </p:nvPr>
        </p:nvSpPr>
        <p:spPr/>
        <p:txBody>
          <a:bodyPr/>
          <a:lstStyle/>
          <a:p>
            <a:r>
              <a:rPr lang="en-US" altLang="zh-CN" dirty="0" smtClean="0"/>
              <a:t>Predictive data analysis – classification</a:t>
            </a:r>
            <a:endParaRPr lang="en-US" dirty="0"/>
          </a:p>
        </p:txBody>
      </p:sp>
      <p:sp>
        <p:nvSpPr>
          <p:cNvPr id="5" name="Title 4"/>
          <p:cNvSpPr>
            <a:spLocks noGrp="1"/>
          </p:cNvSpPr>
          <p:nvPr>
            <p:ph type="title"/>
          </p:nvPr>
        </p:nvSpPr>
        <p:spPr>
          <a:xfrm>
            <a:off x="898524" y="554399"/>
            <a:ext cx="9250043" cy="487313"/>
          </a:xfrm>
        </p:spPr>
        <p:txBody>
          <a:bodyPr/>
          <a:lstStyle/>
          <a:p>
            <a:r>
              <a:rPr lang="en-US" dirty="0" smtClean="0"/>
              <a:t>Classification is aim to predict </a:t>
            </a:r>
            <a:r>
              <a:rPr lang="en-US" dirty="0"/>
              <a:t>target class for test dataset from the trained </a:t>
            </a:r>
            <a:r>
              <a:rPr lang="en-US" dirty="0" smtClean="0"/>
              <a:t>model, where the target class tags for the train data already exist </a:t>
            </a:r>
            <a:endParaRPr lang="en-US" dirty="0"/>
          </a:p>
        </p:txBody>
      </p:sp>
      <p:sp>
        <p:nvSpPr>
          <p:cNvPr id="12" name="Rectangle 3"/>
          <p:cNvSpPr>
            <a:spLocks noChangeArrowheads="1"/>
          </p:cNvSpPr>
          <p:nvPr/>
        </p:nvSpPr>
        <p:spPr bwMode="gray">
          <a:xfrm>
            <a:off x="899355" y="1748513"/>
            <a:ext cx="4320388"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W</a:t>
            </a:r>
            <a:r>
              <a:rPr lang="en-US" altLang="zh-CN" sz="1200" b="1" cap="all" dirty="0" smtClean="0">
                <a:solidFill>
                  <a:srgbClr val="000000"/>
                </a:solidFill>
              </a:rPr>
              <a:t>hat is classification</a:t>
            </a:r>
            <a:endParaRPr lang="en-GB" sz="1200" cap="all" dirty="0">
              <a:solidFill>
                <a:srgbClr val="7F7F7F"/>
              </a:solidFill>
            </a:endParaRPr>
          </a:p>
        </p:txBody>
      </p:sp>
      <p:grpSp>
        <p:nvGrpSpPr>
          <p:cNvPr id="13" name="Group 12"/>
          <p:cNvGrpSpPr/>
          <p:nvPr/>
        </p:nvGrpSpPr>
        <p:grpSpPr>
          <a:xfrm>
            <a:off x="899351" y="1967669"/>
            <a:ext cx="4320389" cy="4680268"/>
            <a:chOff x="901700" y="1967667"/>
            <a:chExt cx="9252000" cy="4680271"/>
          </a:xfrm>
        </p:grpSpPr>
        <p:cxnSp>
          <p:nvCxnSpPr>
            <p:cNvPr id="14" name="Straight Connector 13"/>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5832065" y="1967669"/>
            <a:ext cx="4320031" cy="4680268"/>
            <a:chOff x="901700" y="1967667"/>
            <a:chExt cx="9252000" cy="4680271"/>
          </a:xfrm>
        </p:grpSpPr>
        <p:cxnSp>
          <p:nvCxnSpPr>
            <p:cNvPr id="17" name="Straight Connector 16"/>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19" name="Rectangle 3"/>
          <p:cNvSpPr>
            <a:spLocks noChangeArrowheads="1"/>
          </p:cNvSpPr>
          <p:nvPr/>
        </p:nvSpPr>
        <p:spPr bwMode="gray">
          <a:xfrm>
            <a:off x="5767399" y="1728809"/>
            <a:ext cx="4320388"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Decision tree example</a:t>
            </a:r>
            <a:endParaRPr lang="en-GB" sz="1200" cap="all" dirty="0">
              <a:solidFill>
                <a:srgbClr val="7F7F7F"/>
              </a:solidFill>
            </a:endParaRPr>
          </a:p>
        </p:txBody>
      </p:sp>
      <p:sp>
        <p:nvSpPr>
          <p:cNvPr id="20" name="Rectangle 19"/>
          <p:cNvSpPr/>
          <p:nvPr/>
        </p:nvSpPr>
        <p:spPr>
          <a:xfrm>
            <a:off x="897846" y="2076140"/>
            <a:ext cx="4323441" cy="4734629"/>
          </a:xfrm>
          <a:prstGeom prst="rect">
            <a:avLst/>
          </a:prstGeom>
        </p:spPr>
        <p:txBody>
          <a:bodyPr wrap="square">
            <a:spAutoFit/>
          </a:bodyPr>
          <a:lstStyle/>
          <a:p>
            <a:pPr marL="180000" indent="-180000" defTabSz="1018824">
              <a:lnSpc>
                <a:spcPts val="1300"/>
              </a:lnSpc>
              <a:spcBef>
                <a:spcPts val="600"/>
              </a:spcBef>
              <a:buClr>
                <a:srgbClr val="699FC0"/>
              </a:buClr>
              <a:buSzPct val="100000"/>
              <a:buFont typeface="Wingdings 3"/>
              <a:buChar char="}"/>
            </a:pPr>
            <a:r>
              <a:rPr lang="en-US" sz="1200" dirty="0" smtClean="0"/>
              <a:t>Classification </a:t>
            </a:r>
            <a:r>
              <a:rPr lang="en-US" sz="1200" dirty="0"/>
              <a:t>is the problem of identifying to which of a set of categories </a:t>
            </a:r>
            <a:r>
              <a:rPr lang="en-US" sz="1200" dirty="0" smtClean="0"/>
              <a:t>a </a:t>
            </a:r>
            <a:r>
              <a:rPr lang="en-US" sz="1200" dirty="0"/>
              <a:t>new observation </a:t>
            </a:r>
            <a:r>
              <a:rPr lang="en-US" sz="1200" dirty="0" smtClean="0"/>
              <a:t>belongs:</a:t>
            </a: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Unlike the regression analysis, the response variable is qualitative instead of qualitative</a:t>
            </a: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Apart from prediction, classification and clustering can link together to help pattern recognition</a:t>
            </a:r>
          </a:p>
          <a:p>
            <a:pPr marL="360000" lvl="1" indent="-180000" defTabSz="1018824">
              <a:lnSpc>
                <a:spcPts val="1200"/>
              </a:lnSpc>
              <a:spcBef>
                <a:spcPts val="300"/>
              </a:spcBef>
              <a:buClr>
                <a:srgbClr val="699FC0"/>
              </a:buClr>
              <a:buSzPct val="100000"/>
              <a:buFont typeface="Wingdings" panose="05000000000000000000" pitchFamily="2" charset="2"/>
              <a:buChar char="§"/>
              <a:defRPr/>
            </a:pPr>
            <a:endParaRPr lang="en-US" sz="1200" dirty="0" smtClean="0">
              <a:solidFill>
                <a:srgbClr val="000000"/>
              </a:solidFill>
            </a:endParaRPr>
          </a:p>
          <a:p>
            <a:pPr marL="180000" lvl="1" indent="-180000" defTabSz="1018824">
              <a:lnSpc>
                <a:spcPts val="1300"/>
              </a:lnSpc>
              <a:spcBef>
                <a:spcPts val="600"/>
              </a:spcBef>
              <a:buClr>
                <a:srgbClr val="699FC0"/>
              </a:buClr>
              <a:buSzPct val="100000"/>
              <a:buFont typeface="Wingdings 3"/>
              <a:buChar char="}"/>
              <a:defRPr/>
            </a:pPr>
            <a:r>
              <a:rPr lang="en-US" sz="1200" dirty="0"/>
              <a:t>Methodologies</a:t>
            </a:r>
            <a:r>
              <a:rPr lang="en-US" sz="1200" dirty="0" smtClean="0"/>
              <a:t>:</a:t>
            </a: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Decision tree based</a:t>
            </a:r>
            <a:endParaRPr lang="en-US" sz="1200" dirty="0">
              <a:solidFill>
                <a:srgbClr val="000000"/>
              </a:solidFill>
            </a:endParaRP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K- nearest neighbors</a:t>
            </a: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Others</a:t>
            </a:r>
            <a:endParaRPr lang="en-US" sz="1200" dirty="0">
              <a:solidFill>
                <a:srgbClr val="000000"/>
              </a:solidFill>
            </a:endParaRPr>
          </a:p>
          <a:p>
            <a:pPr marL="360000" lvl="1" indent="-180000" defTabSz="1018824">
              <a:lnSpc>
                <a:spcPts val="1200"/>
              </a:lnSpc>
              <a:spcBef>
                <a:spcPts val="300"/>
              </a:spcBef>
              <a:buClr>
                <a:srgbClr val="699FC0"/>
              </a:buClr>
              <a:buSzPct val="100000"/>
              <a:buFont typeface="Wingdings" panose="05000000000000000000" pitchFamily="2" charset="2"/>
              <a:buChar char="§"/>
              <a:defRPr/>
            </a:pPr>
            <a:endParaRPr lang="en-US" sz="1200" dirty="0">
              <a:solidFill>
                <a:srgbClr val="000000"/>
              </a:solidFill>
            </a:endParaRPr>
          </a:p>
          <a:p>
            <a:pPr marL="180000" lvl="1" indent="-180000" defTabSz="1018824">
              <a:lnSpc>
                <a:spcPts val="1300"/>
              </a:lnSpc>
              <a:spcBef>
                <a:spcPts val="600"/>
              </a:spcBef>
              <a:buClr>
                <a:srgbClr val="699FC0"/>
              </a:buClr>
              <a:buSzPct val="100000"/>
              <a:buFont typeface="Wingdings 3"/>
              <a:buChar char="}"/>
              <a:defRPr/>
            </a:pPr>
            <a:r>
              <a:rPr lang="en-US" sz="1200" dirty="0" smtClean="0"/>
              <a:t>Business application of classification</a:t>
            </a:r>
            <a:endParaRPr lang="en-US" sz="1200" dirty="0"/>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Retail business</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Precision marketing: go with customer segmentation</a:t>
            </a:r>
            <a:endParaRPr lang="en-US" sz="1200" dirty="0" smtClean="0">
              <a:solidFill>
                <a:srgbClr val="000000"/>
              </a:solidFill>
            </a:endParaRP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smtClean="0">
                <a:solidFill>
                  <a:srgbClr val="000000"/>
                </a:solidFill>
              </a:rPr>
              <a:t>Banking and insurance industry</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Fraud detection: classify credit card transactions as legitimate or fraudulent</a:t>
            </a:r>
            <a:endParaRPr lang="en-US" sz="1200" dirty="0"/>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a:t>Risk factor </a:t>
            </a:r>
            <a:r>
              <a:rPr lang="en-US" sz="1200" dirty="0" smtClean="0"/>
              <a:t>identification: predict one client may default or not </a:t>
            </a:r>
          </a:p>
          <a:p>
            <a:pPr marL="360000" lvl="1" indent="-180000" defTabSz="1018824">
              <a:lnSpc>
                <a:spcPts val="1200"/>
              </a:lnSpc>
              <a:spcBef>
                <a:spcPts val="300"/>
              </a:spcBef>
              <a:buClr>
                <a:srgbClr val="699FC0"/>
              </a:buClr>
              <a:buSzPct val="100000"/>
              <a:buFont typeface="Wingdings" panose="05000000000000000000" pitchFamily="2" charset="2"/>
              <a:buChar char="§"/>
              <a:defRPr/>
            </a:pPr>
            <a:r>
              <a:rPr lang="en-US" sz="1200" dirty="0">
                <a:solidFill>
                  <a:srgbClr val="000000"/>
                </a:solidFill>
              </a:rPr>
              <a:t>Advertising and marketing</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a:solidFill>
                  <a:srgbClr val="000000"/>
                </a:solidFill>
              </a:rPr>
              <a:t>Public opinion </a:t>
            </a:r>
            <a:r>
              <a:rPr lang="en-US" sz="1200" dirty="0" smtClean="0">
                <a:solidFill>
                  <a:srgbClr val="000000"/>
                </a:solidFill>
              </a:rPr>
              <a:t>analysis : assess the customers’ attitude based on their comments </a:t>
            </a:r>
            <a:endParaRPr lang="en-US" sz="1200" dirty="0">
              <a:solidFill>
                <a:srgbClr val="000000"/>
              </a:solidFill>
            </a:endParaRPr>
          </a:p>
          <a:p>
            <a:pPr marL="366713" lvl="2" defTabSz="1018824" fontAlgn="base">
              <a:lnSpc>
                <a:spcPts val="1300"/>
              </a:lnSpc>
              <a:spcBef>
                <a:spcPts val="400"/>
              </a:spcBef>
              <a:buClr>
                <a:schemeClr val="accent3"/>
              </a:buClr>
              <a:buSzPct val="100000"/>
              <a:defRPr/>
            </a:pPr>
            <a:endParaRPr lang="en-US" sz="1200" dirty="0">
              <a:solidFill>
                <a:srgbClr val="000000"/>
              </a:solidFill>
            </a:endParaRPr>
          </a:p>
        </p:txBody>
      </p:sp>
      <p:sp>
        <p:nvSpPr>
          <p:cNvPr id="28" name="Rectangle 27"/>
          <p:cNvSpPr/>
          <p:nvPr/>
        </p:nvSpPr>
        <p:spPr>
          <a:xfrm>
            <a:off x="5934288" y="5624109"/>
            <a:ext cx="4079971" cy="810478"/>
          </a:xfrm>
          <a:prstGeom prst="rect">
            <a:avLst/>
          </a:prstGeom>
          <a:solidFill>
            <a:schemeClr val="bg2">
              <a:lumMod val="20000"/>
              <a:lumOff val="80000"/>
            </a:schemeClr>
          </a:solidFill>
        </p:spPr>
        <p:txBody>
          <a:bodyPr wrap="square">
            <a:spAutoFit/>
          </a:bodyPr>
          <a:lstStyle/>
          <a:p>
            <a:pPr marL="180000" lvl="1" indent="-180000" defTabSz="1018824">
              <a:lnSpc>
                <a:spcPts val="1300"/>
              </a:lnSpc>
              <a:spcBef>
                <a:spcPts val="600"/>
              </a:spcBef>
              <a:buClr>
                <a:srgbClr val="699FC0"/>
              </a:buClr>
              <a:buSzPct val="100000"/>
              <a:buFont typeface="Wingdings 3"/>
              <a:buChar char="}"/>
              <a:defRPr/>
            </a:pPr>
            <a:r>
              <a:rPr lang="en-US" sz="1200" dirty="0" smtClean="0"/>
              <a:t>Decision tree based classification for the cheat detection</a:t>
            </a:r>
          </a:p>
          <a:p>
            <a:pPr marL="360000" lvl="1" indent="-180000" defTabSz="1018824">
              <a:lnSpc>
                <a:spcPts val="1300"/>
              </a:lnSpc>
              <a:spcBef>
                <a:spcPts val="400"/>
              </a:spcBef>
              <a:buClr>
                <a:srgbClr val="699FC0"/>
              </a:buClr>
              <a:buSzPct val="100000"/>
              <a:buFont typeface="Wingdings" panose="05000000000000000000" pitchFamily="2" charset="2"/>
              <a:buChar char="§"/>
              <a:defRPr/>
            </a:pPr>
            <a:r>
              <a:rPr lang="en-US" sz="1200" dirty="0" smtClean="0"/>
              <a:t>A person who do not refund, </a:t>
            </a:r>
            <a:r>
              <a:rPr lang="en-US" altLang="zh-CN" sz="1200" dirty="0" smtClean="0"/>
              <a:t>also is single or divorced and has a taxable income above 80K is more likely to be a cheater</a:t>
            </a:r>
            <a:endParaRPr lang="en-US" sz="1200" dirty="0"/>
          </a:p>
        </p:txBody>
      </p:sp>
      <p:pic>
        <p:nvPicPr>
          <p:cNvPr id="9" name="Picture 8"/>
          <p:cNvPicPr>
            <a:picLocks noChangeAspect="1"/>
          </p:cNvPicPr>
          <p:nvPr/>
        </p:nvPicPr>
        <p:blipFill>
          <a:blip r:embed="rId6"/>
          <a:stretch>
            <a:fillRect/>
          </a:stretch>
        </p:blipFill>
        <p:spPr>
          <a:xfrm>
            <a:off x="5887606" y="2249610"/>
            <a:ext cx="4246993" cy="3284915"/>
          </a:xfrm>
          <a:prstGeom prst="rect">
            <a:avLst/>
          </a:prstGeom>
        </p:spPr>
      </p:pic>
      <p:sp>
        <p:nvSpPr>
          <p:cNvPr id="22" name="Espace réservé du texte 5"/>
          <p:cNvSpPr>
            <a:spLocks noGrp="1"/>
          </p:cNvSpPr>
          <p:nvPr>
            <p:ph type="body" sz="quarter" idx="4294967295"/>
          </p:nvPr>
        </p:nvSpPr>
        <p:spPr>
          <a:xfrm>
            <a:off x="900000" y="7253060"/>
            <a:ext cx="4321288" cy="117020"/>
          </a:xfrm>
          <a:prstGeom prst="rect">
            <a:avLst/>
          </a:prstGeom>
        </p:spPr>
        <p:txBody>
          <a:bodyPr vert="horz" wrap="square" lIns="0" tIns="0" rIns="0" bIns="0" rtlCol="0" anchor="b">
            <a:spAutoFit/>
          </a:bodyPr>
          <a:lstStyle/>
          <a:p>
            <a:pPr marL="475200" indent="-475200">
              <a:lnSpc>
                <a:spcPts val="900"/>
              </a:lnSpc>
              <a:spcBef>
                <a:spcPts val="0"/>
              </a:spcBef>
              <a:buNone/>
              <a:tabLst>
                <a:tab pos="288000" algn="l"/>
              </a:tabLst>
            </a:pPr>
            <a:r>
              <a:rPr lang="en-US" altLang="zh-CN" sz="900" b="0" dirty="0">
                <a:solidFill>
                  <a:schemeClr val="accent2"/>
                </a:solidFill>
              </a:rPr>
              <a:t>Source: Advancy analysis</a:t>
            </a:r>
            <a:endParaRPr lang="en-US" sz="900" b="0" dirty="0">
              <a:solidFill>
                <a:schemeClr val="accent2"/>
              </a:solidFill>
            </a:endParaRPr>
          </a:p>
        </p:txBody>
      </p:sp>
    </p:spTree>
    <p:extLst>
      <p:ext uri="{BB962C8B-B14F-4D97-AF65-F5344CB8AC3E}">
        <p14:creationId xmlns:p14="http://schemas.microsoft.com/office/powerpoint/2010/main" val="22074317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22340583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153" name="think-cell Slide" r:id="rId4" imgW="370" imgH="371" progId="TCLayout.ActiveDocument.1">
                  <p:embed/>
                </p:oleObj>
              </mc:Choice>
              <mc:Fallback>
                <p:oleObj name="think-cell Slide" r:id="rId4" imgW="370" imgH="371"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36" name="Picture 35"/>
          <p:cNvPicPr>
            <a:picLocks noChangeAspect="1"/>
          </p:cNvPicPr>
          <p:nvPr/>
        </p:nvPicPr>
        <p:blipFill>
          <a:blip r:embed="rId6"/>
          <a:stretch>
            <a:fillRect/>
          </a:stretch>
        </p:blipFill>
        <p:spPr>
          <a:xfrm>
            <a:off x="5887479" y="2284857"/>
            <a:ext cx="4198796" cy="2342497"/>
          </a:xfrm>
          <a:prstGeom prst="rect">
            <a:avLst/>
          </a:prstGeom>
        </p:spPr>
      </p:pic>
      <p:pic>
        <p:nvPicPr>
          <p:cNvPr id="34" name="Picture 33"/>
          <p:cNvPicPr>
            <a:picLocks noChangeAspect="1"/>
          </p:cNvPicPr>
          <p:nvPr/>
        </p:nvPicPr>
        <p:blipFill>
          <a:blip r:embed="rId7"/>
          <a:stretch>
            <a:fillRect/>
          </a:stretch>
        </p:blipFill>
        <p:spPr>
          <a:xfrm>
            <a:off x="1383682" y="4746125"/>
            <a:ext cx="3388960" cy="1844664"/>
          </a:xfrm>
          <a:prstGeom prst="rect">
            <a:avLst/>
          </a:prstGeom>
        </p:spPr>
      </p:pic>
      <p:sp>
        <p:nvSpPr>
          <p:cNvPr id="3" name="Footer Placeholder 2"/>
          <p:cNvSpPr>
            <a:spLocks noGrp="1"/>
          </p:cNvSpPr>
          <p:nvPr>
            <p:ph type="ftr" sz="quarter" idx="13"/>
          </p:nvPr>
        </p:nvSpPr>
        <p:spPr/>
        <p:txBody>
          <a:bodyPr/>
          <a:lstStyle/>
          <a:p>
            <a:endParaRPr lang="en-GB" noProof="0" dirty="0"/>
          </a:p>
        </p:txBody>
      </p:sp>
      <p:sp>
        <p:nvSpPr>
          <p:cNvPr id="4" name="Text Placeholder 3"/>
          <p:cNvSpPr>
            <a:spLocks noGrp="1"/>
          </p:cNvSpPr>
          <p:nvPr>
            <p:ph type="body" sz="quarter" idx="10"/>
          </p:nvPr>
        </p:nvSpPr>
        <p:spPr/>
        <p:txBody>
          <a:bodyPr/>
          <a:lstStyle/>
          <a:p>
            <a:r>
              <a:rPr lang="en-US" dirty="0" smtClean="0"/>
              <a:t>Process of pattern recognition </a:t>
            </a:r>
            <a:endParaRPr lang="en-US" dirty="0"/>
          </a:p>
        </p:txBody>
      </p:sp>
      <p:sp>
        <p:nvSpPr>
          <p:cNvPr id="5" name="Title 4"/>
          <p:cNvSpPr>
            <a:spLocks noGrp="1"/>
          </p:cNvSpPr>
          <p:nvPr>
            <p:ph type="title"/>
          </p:nvPr>
        </p:nvSpPr>
        <p:spPr>
          <a:xfrm>
            <a:off x="898524" y="554399"/>
            <a:ext cx="9250043" cy="487313"/>
          </a:xfrm>
        </p:spPr>
        <p:txBody>
          <a:bodyPr/>
          <a:lstStyle/>
          <a:p>
            <a:r>
              <a:rPr lang="en-US" dirty="0" smtClean="0"/>
              <a:t>Segment customers by using clustering method and find the general character for each group with decision tree</a:t>
            </a:r>
            <a:endParaRPr lang="en-US" dirty="0"/>
          </a:p>
        </p:txBody>
      </p:sp>
      <p:sp>
        <p:nvSpPr>
          <p:cNvPr id="11" name="Rectangle 3"/>
          <p:cNvSpPr>
            <a:spLocks noChangeArrowheads="1"/>
          </p:cNvSpPr>
          <p:nvPr/>
        </p:nvSpPr>
        <p:spPr bwMode="gray">
          <a:xfrm>
            <a:off x="899355" y="1748513"/>
            <a:ext cx="9252742"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Clustering &amp; classification</a:t>
            </a:r>
            <a:endParaRPr lang="en-GB" sz="1200" cap="all" dirty="0">
              <a:solidFill>
                <a:srgbClr val="7F7F7F"/>
              </a:solidFill>
            </a:endParaRPr>
          </a:p>
        </p:txBody>
      </p:sp>
      <p:grpSp>
        <p:nvGrpSpPr>
          <p:cNvPr id="12" name="Group 11"/>
          <p:cNvGrpSpPr/>
          <p:nvPr/>
        </p:nvGrpSpPr>
        <p:grpSpPr>
          <a:xfrm>
            <a:off x="899359" y="1967669"/>
            <a:ext cx="9252738" cy="4680268"/>
            <a:chOff x="901700" y="1967667"/>
            <a:chExt cx="9252000" cy="4680271"/>
          </a:xfrm>
        </p:grpSpPr>
        <p:cxnSp>
          <p:nvCxnSpPr>
            <p:cNvPr id="13" name="Straight Connector 12"/>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bwMode="gray">
          <a:xfrm>
            <a:off x="917575" y="1987296"/>
            <a:ext cx="4321175" cy="335750"/>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a:r>
              <a:rPr lang="en-US" sz="1200" b="1" dirty="0" smtClean="0">
                <a:solidFill>
                  <a:schemeClr val="bg1"/>
                </a:solidFill>
              </a:rPr>
              <a:t>Customer shopping data</a:t>
            </a:r>
          </a:p>
          <a:p>
            <a:pPr algn="ctr"/>
            <a:r>
              <a:rPr lang="en-US" sz="1200" b="1" dirty="0" smtClean="0">
                <a:solidFill>
                  <a:schemeClr val="bg1"/>
                </a:solidFill>
              </a:rPr>
              <a:t> (sample data)</a:t>
            </a:r>
            <a:endParaRPr lang="en-US" sz="1200" b="1" dirty="0">
              <a:solidFill>
                <a:schemeClr val="bg1"/>
              </a:solidFill>
            </a:endParaRPr>
          </a:p>
        </p:txBody>
      </p:sp>
      <p:sp>
        <p:nvSpPr>
          <p:cNvPr id="21" name="Rectangle 20"/>
          <p:cNvSpPr/>
          <p:nvPr/>
        </p:nvSpPr>
        <p:spPr bwMode="gray">
          <a:xfrm>
            <a:off x="917575" y="4291604"/>
            <a:ext cx="4321175" cy="335750"/>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a:r>
              <a:rPr lang="en-US" sz="1200" b="1" dirty="0" smtClean="0">
                <a:solidFill>
                  <a:schemeClr val="bg1"/>
                </a:solidFill>
              </a:rPr>
              <a:t>Customer clustering </a:t>
            </a:r>
          </a:p>
          <a:p>
            <a:pPr algn="ctr"/>
            <a:r>
              <a:rPr lang="en-US" sz="1200" b="1" dirty="0" smtClean="0">
                <a:solidFill>
                  <a:schemeClr val="bg1"/>
                </a:solidFill>
              </a:rPr>
              <a:t>with K-means</a:t>
            </a:r>
            <a:endParaRPr lang="en-US" sz="1200" b="1" dirty="0">
              <a:solidFill>
                <a:schemeClr val="bg1"/>
              </a:solidFill>
            </a:endParaRPr>
          </a:p>
        </p:txBody>
      </p:sp>
      <p:sp>
        <p:nvSpPr>
          <p:cNvPr id="22" name="Rectangle 21"/>
          <p:cNvSpPr/>
          <p:nvPr/>
        </p:nvSpPr>
        <p:spPr bwMode="gray">
          <a:xfrm>
            <a:off x="5813854" y="1987296"/>
            <a:ext cx="4320746" cy="335750"/>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a:r>
              <a:rPr lang="en-US" sz="1200" b="1" dirty="0" smtClean="0">
                <a:solidFill>
                  <a:schemeClr val="bg1"/>
                </a:solidFill>
              </a:rPr>
              <a:t>Customer segmentation</a:t>
            </a:r>
          </a:p>
          <a:p>
            <a:pPr algn="ctr"/>
            <a:r>
              <a:rPr lang="en-US" sz="1200" b="1" dirty="0" smtClean="0">
                <a:solidFill>
                  <a:schemeClr val="bg1"/>
                </a:solidFill>
              </a:rPr>
              <a:t> with decision tree </a:t>
            </a:r>
            <a:endParaRPr lang="en-US" sz="1200" b="1" dirty="0">
              <a:solidFill>
                <a:schemeClr val="bg1"/>
              </a:solidFill>
            </a:endParaRPr>
          </a:p>
        </p:txBody>
      </p:sp>
      <p:sp>
        <p:nvSpPr>
          <p:cNvPr id="25" name="Rectangle 24"/>
          <p:cNvSpPr/>
          <p:nvPr/>
        </p:nvSpPr>
        <p:spPr bwMode="gray">
          <a:xfrm>
            <a:off x="915236" y="2034013"/>
            <a:ext cx="242316" cy="242316"/>
          </a:xfrm>
          <a:prstGeom prst="rect">
            <a:avLst/>
          </a:prstGeom>
          <a:solidFill>
            <a:schemeClr val="accent4"/>
          </a:solidFill>
          <a:ln w="19050" algn="ctr">
            <a:solidFill>
              <a:schemeClr val="bg1"/>
            </a:solidFill>
            <a:miter lim="800000"/>
            <a:headEnd type="none" w="lg" len="lg"/>
            <a:tailEnd type="none" w="lg" len="lg"/>
          </a:ln>
          <a:effectLst/>
        </p:spPr>
        <p:txBody>
          <a:bodyPr wrap="square" lIns="36000" tIns="36000" rIns="36000" bIns="36000" rtlCol="0" anchor="ctr">
            <a:noAutofit/>
          </a:bodyPr>
          <a:lstStyle>
            <a:defPPr>
              <a:defRPr lang="fr-FR"/>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algn="ctr" defTabSz="1018824">
              <a:spcBef>
                <a:spcPts val="400"/>
              </a:spcBef>
              <a:buClr>
                <a:srgbClr val="699FC0"/>
              </a:buClr>
              <a:buSzPct val="100000"/>
            </a:pPr>
            <a:r>
              <a:rPr lang="en-US" sz="1200" b="1" cap="all" dirty="0" smtClean="0">
                <a:solidFill>
                  <a:srgbClr val="FFFFFF"/>
                </a:solidFill>
              </a:rPr>
              <a:t>1</a:t>
            </a:r>
          </a:p>
        </p:txBody>
      </p:sp>
      <p:sp>
        <p:nvSpPr>
          <p:cNvPr id="26" name="Rectangle 25"/>
          <p:cNvSpPr/>
          <p:nvPr/>
        </p:nvSpPr>
        <p:spPr bwMode="gray">
          <a:xfrm>
            <a:off x="5832476" y="2034013"/>
            <a:ext cx="242316" cy="242316"/>
          </a:xfrm>
          <a:prstGeom prst="rect">
            <a:avLst/>
          </a:prstGeom>
          <a:solidFill>
            <a:schemeClr val="accent4"/>
          </a:solidFill>
          <a:ln w="19050" algn="ctr">
            <a:solidFill>
              <a:schemeClr val="bg1"/>
            </a:solidFill>
            <a:miter lim="800000"/>
            <a:headEnd type="none" w="lg" len="lg"/>
            <a:tailEnd type="none" w="lg" len="lg"/>
          </a:ln>
          <a:effectLst/>
        </p:spPr>
        <p:txBody>
          <a:bodyPr wrap="square" lIns="36000" tIns="36000" rIns="36000" bIns="36000" rtlCol="0" anchor="ctr">
            <a:noAutofit/>
          </a:bodyPr>
          <a:lstStyle>
            <a:defPPr>
              <a:defRPr lang="fr-FR"/>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algn="ctr" defTabSz="1018824">
              <a:spcBef>
                <a:spcPts val="400"/>
              </a:spcBef>
              <a:buClr>
                <a:srgbClr val="699FC0"/>
              </a:buClr>
              <a:buSzPct val="100000"/>
            </a:pPr>
            <a:r>
              <a:rPr lang="en-US" sz="1200" b="1" cap="all" dirty="0" smtClean="0">
                <a:solidFill>
                  <a:srgbClr val="FFFFFF"/>
                </a:solidFill>
              </a:rPr>
              <a:t>3</a:t>
            </a:r>
          </a:p>
        </p:txBody>
      </p:sp>
      <p:sp>
        <p:nvSpPr>
          <p:cNvPr id="27" name="Rectangle 26"/>
          <p:cNvSpPr/>
          <p:nvPr/>
        </p:nvSpPr>
        <p:spPr bwMode="gray">
          <a:xfrm>
            <a:off x="917575" y="4334873"/>
            <a:ext cx="242316" cy="242316"/>
          </a:xfrm>
          <a:prstGeom prst="rect">
            <a:avLst/>
          </a:prstGeom>
          <a:solidFill>
            <a:schemeClr val="accent4"/>
          </a:solidFill>
          <a:ln w="19050" algn="ctr">
            <a:solidFill>
              <a:schemeClr val="bg1"/>
            </a:solidFill>
            <a:miter lim="800000"/>
            <a:headEnd type="none" w="lg" len="lg"/>
            <a:tailEnd type="none" w="lg" len="lg"/>
          </a:ln>
          <a:effectLst/>
        </p:spPr>
        <p:txBody>
          <a:bodyPr wrap="square" lIns="36000" tIns="36000" rIns="36000" bIns="36000" rtlCol="0" anchor="ctr">
            <a:noAutofit/>
          </a:bodyPr>
          <a:lstStyle>
            <a:defPPr>
              <a:defRPr lang="fr-FR"/>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algn="ctr" defTabSz="1018824">
              <a:spcBef>
                <a:spcPts val="400"/>
              </a:spcBef>
              <a:buClr>
                <a:srgbClr val="699FC0"/>
              </a:buClr>
              <a:buSzPct val="100000"/>
            </a:pPr>
            <a:r>
              <a:rPr lang="en-US" sz="1200" b="1" cap="all" dirty="0" smtClean="0">
                <a:solidFill>
                  <a:srgbClr val="FFFFFF"/>
                </a:solidFill>
              </a:rPr>
              <a:t>2</a:t>
            </a:r>
          </a:p>
        </p:txBody>
      </p:sp>
      <p:sp>
        <p:nvSpPr>
          <p:cNvPr id="28" name="Rounded Rectangle 50"/>
          <p:cNvSpPr/>
          <p:nvPr/>
        </p:nvSpPr>
        <p:spPr bwMode="gray">
          <a:xfrm>
            <a:off x="5826504" y="5092273"/>
            <a:ext cx="4320746" cy="1458841"/>
          </a:xfrm>
          <a:prstGeom prst="rect">
            <a:avLst/>
          </a:prstGeom>
          <a:solidFill>
            <a:schemeClr val="accent6">
              <a:alpha val="50196"/>
            </a:schemeClr>
          </a:solidFill>
          <a:ln w="9525" algn="ctr">
            <a:noFill/>
            <a:miter lim="800000"/>
            <a:headEnd type="none" w="lg" len="lg"/>
            <a:tailEnd type="none" w="lg" len="lg"/>
          </a:ln>
          <a:effectLst/>
        </p:spPr>
        <p:txBody>
          <a:bodyPr wrap="square" lIns="0" tIns="72000" rIns="0" bIns="0" rtlCol="0" anchor="t">
            <a:noAutofit/>
          </a:bodyPr>
          <a:lstStyle/>
          <a:p>
            <a:pPr marL="180000" lvl="0" indent="-180000" defTabSz="1018824">
              <a:lnSpc>
                <a:spcPts val="1300"/>
              </a:lnSpc>
              <a:spcBef>
                <a:spcPts val="600"/>
              </a:spcBef>
              <a:buClr>
                <a:srgbClr val="699FC0"/>
              </a:buClr>
              <a:buSzPct val="100000"/>
              <a:buFont typeface="Wingdings 3"/>
              <a:buChar char="}"/>
            </a:pPr>
            <a:r>
              <a:rPr lang="en-US" sz="1200" dirty="0" smtClean="0"/>
              <a:t>summarize of pattern recognition for customer segmentation</a:t>
            </a:r>
            <a:r>
              <a:rPr lang="en-GB" altLang="zh-CN" sz="1200" dirty="0" smtClean="0"/>
              <a:t>:  </a:t>
            </a:r>
            <a:endParaRPr lang="en-GB" altLang="zh-CN" sz="1200" dirty="0"/>
          </a:p>
          <a:p>
            <a:pPr marL="360000" lvl="1" indent="-180000" defTabSz="1018824">
              <a:lnSpc>
                <a:spcPts val="1300"/>
              </a:lnSpc>
              <a:spcBef>
                <a:spcPts val="400"/>
              </a:spcBef>
              <a:buClr>
                <a:srgbClr val="699FC0"/>
              </a:buClr>
              <a:buSzPct val="100000"/>
              <a:buFont typeface="Wingdings" panose="05000000000000000000" pitchFamily="2" charset="2"/>
              <a:buChar char="§"/>
            </a:pPr>
            <a:r>
              <a:rPr lang="en-GB" altLang="zh-CN" sz="1200" dirty="0" smtClean="0"/>
              <a:t>Step 1: customer shopping behaviour data formalization, including visit time, average spending and age  </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GB" altLang="zh-CN" sz="1200" dirty="0" smtClean="0"/>
              <a:t>Step 2: customer segmentation into four groups with shopping behaviour data through K-means clustering </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GB" altLang="zh-CN" sz="1200" dirty="0" smtClean="0"/>
              <a:t>Step 3: generate classification criterion for customer group through decision tree</a:t>
            </a:r>
            <a:endParaRPr lang="en-GB" altLang="zh-CN" sz="1200" dirty="0"/>
          </a:p>
        </p:txBody>
      </p:sp>
      <p:sp>
        <p:nvSpPr>
          <p:cNvPr id="30" name="Rectangle 29"/>
          <p:cNvSpPr/>
          <p:nvPr/>
        </p:nvSpPr>
        <p:spPr bwMode="gray">
          <a:xfrm>
            <a:off x="1918204" y="5576068"/>
            <a:ext cx="242316" cy="242316"/>
          </a:xfrm>
          <a:prstGeom prst="rect">
            <a:avLst/>
          </a:prstGeom>
          <a:solidFill>
            <a:schemeClr val="accent5"/>
          </a:solidFill>
          <a:ln w="19050" algn="ctr">
            <a:solidFill>
              <a:schemeClr val="bg1"/>
            </a:solidFill>
            <a:miter lim="800000"/>
            <a:headEnd type="none" w="lg" len="lg"/>
            <a:tailEnd type="none" w="lg" len="lg"/>
          </a:ln>
          <a:effectLst/>
        </p:spPr>
        <p:txBody>
          <a:bodyPr wrap="square" lIns="36000" tIns="36000" rIns="36000" bIns="36000" rtlCol="0" anchor="ctr">
            <a:noAutofit/>
          </a:bodyPr>
          <a:lstStyle>
            <a:defPPr>
              <a:defRPr lang="fr-FR"/>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algn="ctr" defTabSz="1018824">
              <a:spcBef>
                <a:spcPts val="400"/>
              </a:spcBef>
              <a:buClr>
                <a:srgbClr val="699FC0"/>
              </a:buClr>
              <a:buSzPct val="100000"/>
            </a:pPr>
            <a:r>
              <a:rPr lang="en-US" sz="1200" b="1" cap="all" dirty="0" smtClean="0">
                <a:solidFill>
                  <a:srgbClr val="FFFFFF"/>
                </a:solidFill>
              </a:rPr>
              <a:t>1</a:t>
            </a:r>
          </a:p>
        </p:txBody>
      </p:sp>
      <p:sp>
        <p:nvSpPr>
          <p:cNvPr id="31" name="Rectangle 30"/>
          <p:cNvSpPr/>
          <p:nvPr/>
        </p:nvSpPr>
        <p:spPr bwMode="gray">
          <a:xfrm>
            <a:off x="2712560" y="5395329"/>
            <a:ext cx="242316" cy="242316"/>
          </a:xfrm>
          <a:prstGeom prst="rect">
            <a:avLst/>
          </a:prstGeom>
          <a:solidFill>
            <a:schemeClr val="accent5"/>
          </a:solidFill>
          <a:ln w="19050" algn="ctr">
            <a:solidFill>
              <a:schemeClr val="bg1"/>
            </a:solidFill>
            <a:miter lim="800000"/>
            <a:headEnd type="none" w="lg" len="lg"/>
            <a:tailEnd type="none" w="lg" len="lg"/>
          </a:ln>
          <a:effectLst/>
        </p:spPr>
        <p:txBody>
          <a:bodyPr wrap="square" lIns="36000" tIns="36000" rIns="36000" bIns="36000" rtlCol="0" anchor="ctr">
            <a:noAutofit/>
          </a:bodyPr>
          <a:lstStyle>
            <a:defPPr>
              <a:defRPr lang="fr-FR"/>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algn="ctr" defTabSz="1018824">
              <a:spcBef>
                <a:spcPts val="400"/>
              </a:spcBef>
              <a:buClr>
                <a:srgbClr val="699FC0"/>
              </a:buClr>
              <a:buSzPct val="100000"/>
            </a:pPr>
            <a:r>
              <a:rPr lang="en-US" sz="1200" b="1" cap="all" dirty="0" smtClean="0">
                <a:solidFill>
                  <a:srgbClr val="FFFFFF"/>
                </a:solidFill>
              </a:rPr>
              <a:t>3</a:t>
            </a:r>
          </a:p>
        </p:txBody>
      </p:sp>
      <p:sp>
        <p:nvSpPr>
          <p:cNvPr id="32" name="Rectangle 31"/>
          <p:cNvSpPr/>
          <p:nvPr/>
        </p:nvSpPr>
        <p:spPr bwMode="gray">
          <a:xfrm>
            <a:off x="3879853" y="5956647"/>
            <a:ext cx="242316" cy="242316"/>
          </a:xfrm>
          <a:prstGeom prst="rect">
            <a:avLst/>
          </a:prstGeom>
          <a:solidFill>
            <a:schemeClr val="accent5"/>
          </a:solidFill>
          <a:ln w="19050" algn="ctr">
            <a:solidFill>
              <a:schemeClr val="bg1"/>
            </a:solidFill>
            <a:miter lim="800000"/>
            <a:headEnd type="none" w="lg" len="lg"/>
            <a:tailEnd type="none" w="lg" len="lg"/>
          </a:ln>
          <a:effectLst/>
        </p:spPr>
        <p:txBody>
          <a:bodyPr wrap="square" lIns="36000" tIns="36000" rIns="36000" bIns="36000" rtlCol="0" anchor="ctr">
            <a:noAutofit/>
          </a:bodyPr>
          <a:lstStyle>
            <a:defPPr>
              <a:defRPr lang="fr-FR"/>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algn="ctr" defTabSz="1018824">
              <a:spcBef>
                <a:spcPts val="400"/>
              </a:spcBef>
              <a:buClr>
                <a:srgbClr val="699FC0"/>
              </a:buClr>
              <a:buSzPct val="100000"/>
            </a:pPr>
            <a:r>
              <a:rPr lang="en-US" sz="1200" b="1" cap="all" dirty="0" smtClean="0">
                <a:solidFill>
                  <a:srgbClr val="FFFFFF"/>
                </a:solidFill>
              </a:rPr>
              <a:t>4</a:t>
            </a:r>
          </a:p>
        </p:txBody>
      </p:sp>
      <p:sp>
        <p:nvSpPr>
          <p:cNvPr id="33" name="Rectangle 32"/>
          <p:cNvSpPr/>
          <p:nvPr/>
        </p:nvSpPr>
        <p:spPr bwMode="gray">
          <a:xfrm>
            <a:off x="3879853" y="4999518"/>
            <a:ext cx="242316" cy="242316"/>
          </a:xfrm>
          <a:prstGeom prst="rect">
            <a:avLst/>
          </a:prstGeom>
          <a:solidFill>
            <a:schemeClr val="accent5"/>
          </a:solidFill>
          <a:ln w="19050" algn="ctr">
            <a:solidFill>
              <a:schemeClr val="bg1"/>
            </a:solidFill>
            <a:miter lim="800000"/>
            <a:headEnd type="none" w="lg" len="lg"/>
            <a:tailEnd type="none" w="lg" len="lg"/>
          </a:ln>
          <a:effectLst/>
        </p:spPr>
        <p:txBody>
          <a:bodyPr wrap="square" lIns="36000" tIns="36000" rIns="36000" bIns="36000" rtlCol="0" anchor="ctr">
            <a:noAutofit/>
          </a:bodyPr>
          <a:lstStyle>
            <a:defPPr>
              <a:defRPr lang="fr-FR"/>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algn="ctr" defTabSz="1018824">
              <a:spcBef>
                <a:spcPts val="400"/>
              </a:spcBef>
              <a:buClr>
                <a:srgbClr val="699FC0"/>
              </a:buClr>
              <a:buSzPct val="100000"/>
            </a:pPr>
            <a:r>
              <a:rPr lang="en-US" sz="1200" b="1" cap="all" dirty="0" smtClean="0">
                <a:solidFill>
                  <a:srgbClr val="FFFFFF"/>
                </a:solidFill>
              </a:rPr>
              <a:t>2</a:t>
            </a:r>
          </a:p>
        </p:txBody>
      </p:sp>
      <p:pic>
        <p:nvPicPr>
          <p:cNvPr id="35" name="Picture 34"/>
          <p:cNvPicPr>
            <a:picLocks noChangeAspect="1"/>
          </p:cNvPicPr>
          <p:nvPr/>
        </p:nvPicPr>
        <p:blipFill rotWithShape="1">
          <a:blip r:embed="rId8"/>
          <a:srcRect l="1250" t="1087" r="462" b="-1087"/>
          <a:stretch/>
        </p:blipFill>
        <p:spPr>
          <a:xfrm>
            <a:off x="1365954" y="2416412"/>
            <a:ext cx="3389380" cy="1844096"/>
          </a:xfrm>
          <a:prstGeom prst="rect">
            <a:avLst/>
          </a:prstGeom>
        </p:spPr>
      </p:pic>
      <p:sp>
        <p:nvSpPr>
          <p:cNvPr id="37" name="Espace réservé du texte 5"/>
          <p:cNvSpPr>
            <a:spLocks noGrp="1"/>
          </p:cNvSpPr>
          <p:nvPr>
            <p:ph type="body" sz="quarter" idx="4294967295"/>
          </p:nvPr>
        </p:nvSpPr>
        <p:spPr>
          <a:xfrm>
            <a:off x="900000" y="7253060"/>
            <a:ext cx="4321288" cy="117020"/>
          </a:xfrm>
          <a:prstGeom prst="rect">
            <a:avLst/>
          </a:prstGeom>
        </p:spPr>
        <p:txBody>
          <a:bodyPr vert="horz" wrap="square" lIns="0" tIns="0" rIns="0" bIns="0" rtlCol="0" anchor="b">
            <a:spAutoFit/>
          </a:bodyPr>
          <a:lstStyle/>
          <a:p>
            <a:pPr marL="475200" indent="-475200">
              <a:lnSpc>
                <a:spcPts val="900"/>
              </a:lnSpc>
              <a:spcBef>
                <a:spcPts val="0"/>
              </a:spcBef>
              <a:buNone/>
              <a:tabLst>
                <a:tab pos="288000" algn="l"/>
              </a:tabLst>
            </a:pPr>
            <a:r>
              <a:rPr lang="en-US" altLang="zh-CN" sz="900" b="0" dirty="0">
                <a:solidFill>
                  <a:schemeClr val="accent2"/>
                </a:solidFill>
              </a:rPr>
              <a:t>Source: Advancy analysis</a:t>
            </a:r>
            <a:endParaRPr lang="en-US" sz="900" b="0" dirty="0">
              <a:solidFill>
                <a:schemeClr val="accent2"/>
              </a:solidFill>
            </a:endParaRPr>
          </a:p>
        </p:txBody>
      </p:sp>
    </p:spTree>
    <p:extLst>
      <p:ext uri="{BB962C8B-B14F-4D97-AF65-F5344CB8AC3E}">
        <p14:creationId xmlns:p14="http://schemas.microsoft.com/office/powerpoint/2010/main" val="3969286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p:cNvGraphicFramePr>
            <a:graphicFrameLocks noChangeAspect="1"/>
          </p:cNvGraphicFramePr>
          <p:nvPr>
            <p:custDataLst>
              <p:tags r:id="rId2"/>
            </p:custDataLst>
            <p:extLst>
              <p:ext uri="{D42A27DB-BD31-4B8C-83A1-F6EECF244321}">
                <p14:modId xmlns:p14="http://schemas.microsoft.com/office/powerpoint/2010/main" val="35464531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5351" name="think-cell Slide" r:id="rId13" imgW="270" imgH="270" progId="TCLayout.ActiveDocument.1">
                  <p:embed/>
                </p:oleObj>
              </mc:Choice>
              <mc:Fallback>
                <p:oleObj name="think-cell Slide" r:id="rId13" imgW="270" imgH="270" progId="TCLayout.ActiveDocument.1">
                  <p:embed/>
                  <p:pic>
                    <p:nvPicPr>
                      <p:cNvPr id="6" name="Objet 5" hidden="1"/>
                      <p:cNvPicPr/>
                      <p:nvPr/>
                    </p:nvPicPr>
                    <p:blipFill>
                      <a:blip r:embed="rId14"/>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3"/>
          </a:solidFill>
          <a:ln w="9525" algn="ctr">
            <a:noFill/>
            <a:miter lim="800000"/>
            <a:headEnd type="none" w="lg" len="lg"/>
            <a:tailEnd type="none" w="lg" len="lg"/>
          </a:ln>
          <a:effectLst/>
        </p:spPr>
        <p:txBody>
          <a:bodyPr vert="horz" wrap="none" lIns="0" tIns="0" rIns="0" bIns="0" numCol="1" spcCol="0" rtlCol="0" anchor="ctr" anchorCtr="0">
            <a:noAutofit/>
          </a:bodyPr>
          <a:lstStyle/>
          <a:p>
            <a:pPr algn="ctr" defTabSz="1018824">
              <a:spcBef>
                <a:spcPct val="0"/>
              </a:spcBef>
              <a:spcAft>
                <a:spcPct val="0"/>
              </a:spcAft>
              <a:buClr>
                <a:srgbClr val="699FC0"/>
              </a:buClr>
              <a:buSzPct val="100000"/>
            </a:pPr>
            <a:endParaRPr lang="en-US" sz="1400" cap="all" dirty="0">
              <a:solidFill>
                <a:srgbClr val="FFFFFF"/>
              </a:solidFill>
              <a:latin typeface="Calibri" panose="020F0502020204030204" pitchFamily="34" charset="0"/>
              <a:sym typeface="Calibri" panose="020F0502020204030204" pitchFamily="34" charset="0"/>
            </a:endParaRPr>
          </a:p>
        </p:txBody>
      </p:sp>
      <p:sp>
        <p:nvSpPr>
          <p:cNvPr id="2" name="Titre 1"/>
          <p:cNvSpPr>
            <a:spLocks noGrp="1"/>
          </p:cNvSpPr>
          <p:nvPr>
            <p:ph type="title"/>
          </p:nvPr>
        </p:nvSpPr>
        <p:spPr>
          <a:xfrm>
            <a:off x="898524" y="554399"/>
            <a:ext cx="9250043" cy="243656"/>
          </a:xfrm>
        </p:spPr>
        <p:txBody>
          <a:bodyPr/>
          <a:lstStyle/>
          <a:p>
            <a:r>
              <a:rPr lang="en-US" dirty="0"/>
              <a:t>Agenda</a:t>
            </a:r>
          </a:p>
        </p:txBody>
      </p:sp>
      <p:sp>
        <p:nvSpPr>
          <p:cNvPr id="123" name="Espace réservé du texte 3">
            <a:hlinkClick r:id="rId15" action="ppaction://hlinksldjump"/>
          </p:cNvPr>
          <p:cNvSpPr>
            <a:spLocks noGrp="1"/>
          </p:cNvSpPr>
          <p:nvPr>
            <p:custDataLst>
              <p:tags r:id="rId4"/>
            </p:custDataLst>
          </p:nvPr>
        </p:nvSpPr>
        <p:spPr bwMode="gray">
          <a:xfrm>
            <a:off x="898525" y="1957388"/>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DIAGNOSTIC ANALYSIS</a:t>
            </a:r>
            <a:endParaRPr lang="en-US" sz="1300" b="0" cap="all" dirty="0"/>
          </a:p>
        </p:txBody>
      </p:sp>
      <p:sp>
        <p:nvSpPr>
          <p:cNvPr id="122" name="Espace réservé du texte 3">
            <a:hlinkClick r:id="rId16" action="ppaction://hlinksldjump"/>
          </p:cNvPr>
          <p:cNvSpPr>
            <a:spLocks noGrp="1"/>
          </p:cNvSpPr>
          <p:nvPr>
            <p:custDataLst>
              <p:tags r:id="rId5"/>
            </p:custDataLst>
          </p:nvPr>
        </p:nvSpPr>
        <p:spPr bwMode="gray">
          <a:xfrm>
            <a:off x="898525" y="2312988"/>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9850"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RELATIONSHIP ANALYSIS</a:t>
            </a:r>
            <a:endParaRPr lang="en-US" sz="1300" b="0" cap="all" dirty="0"/>
          </a:p>
        </p:txBody>
      </p:sp>
      <p:sp>
        <p:nvSpPr>
          <p:cNvPr id="119" name="Espace réservé du texte 3">
            <a:hlinkClick r:id="rId17" action="ppaction://hlinksldjump"/>
          </p:cNvPr>
          <p:cNvSpPr>
            <a:spLocks noGrp="1"/>
          </p:cNvSpPr>
          <p:nvPr>
            <p:custDataLst>
              <p:tags r:id="rId6"/>
            </p:custDataLst>
          </p:nvPr>
        </p:nvSpPr>
        <p:spPr bwMode="gray">
          <a:xfrm>
            <a:off x="898525" y="2667000"/>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EXPLORATORY ANALYSIS</a:t>
            </a:r>
          </a:p>
        </p:txBody>
      </p:sp>
      <p:sp>
        <p:nvSpPr>
          <p:cNvPr id="107" name="Espace réservé du texte 3">
            <a:hlinkClick r:id="rId18" action="ppaction://hlinksldjump"/>
          </p:cNvPr>
          <p:cNvSpPr>
            <a:spLocks noGrp="1"/>
          </p:cNvSpPr>
          <p:nvPr>
            <p:custDataLst>
              <p:tags r:id="rId7"/>
            </p:custDataLst>
          </p:nvPr>
        </p:nvSpPr>
        <p:spPr bwMode="gray">
          <a:xfrm>
            <a:off x="898525" y="3022600"/>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698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PREDICTIVE ANALYSIS</a:t>
            </a:r>
            <a:endParaRPr lang="en-US" sz="1300" b="0" cap="all" dirty="0"/>
          </a:p>
        </p:txBody>
      </p:sp>
      <p:sp>
        <p:nvSpPr>
          <p:cNvPr id="120" name="Espace réservé du texte 3"/>
          <p:cNvSpPr>
            <a:spLocks noGrp="1"/>
          </p:cNvSpPr>
          <p:nvPr>
            <p:custDataLst>
              <p:tags r:id="rId8"/>
            </p:custDataLst>
          </p:nvPr>
        </p:nvSpPr>
        <p:spPr bwMode="gray">
          <a:xfrm>
            <a:off x="898525" y="3376613"/>
            <a:ext cx="9250363" cy="331788"/>
          </a:xfrm>
          <a:prstGeom prst="rect">
            <a:avLst/>
          </a:prstGeom>
          <a:solidFill>
            <a:srgbClr val="003855"/>
          </a:solidFill>
          <a:ln w="9525">
            <a:noFill/>
          </a:ln>
          <a:extLst>
            <a:ext uri="{91240B29-F687-4F45-9708-019B960494DF}">
              <a14:hiddenLine xmlns:a14="http://schemas.microsoft.com/office/drawing/2010/main" w="9525">
                <a:solidFill>
                  <a:schemeClr val="tx1"/>
                </a:solidFill>
              </a14:hiddenLine>
            </a:ext>
          </a:extLst>
        </p:spPr>
        <p:txBody>
          <a:bodyPr vert="horz" wrap="square" lIns="71438" tIns="66675" rIns="0" bIns="66675"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300" cap="all" dirty="0" smtClean="0">
                <a:solidFill>
                  <a:schemeClr val="bg1"/>
                </a:solidFill>
              </a:rPr>
              <a:t>Sephora case study</a:t>
            </a:r>
            <a:endParaRPr lang="en-US" sz="1300" cap="all" dirty="0">
              <a:solidFill>
                <a:schemeClr val="bg1"/>
              </a:solidFill>
            </a:endParaRPr>
          </a:p>
        </p:txBody>
      </p:sp>
      <p:sp>
        <p:nvSpPr>
          <p:cNvPr id="21" name="Espace réservé du texte 3">
            <a:hlinkClick r:id="rId19" action="ppaction://hlinksldjump"/>
          </p:cNvPr>
          <p:cNvSpPr>
            <a:spLocks noGrp="1"/>
          </p:cNvSpPr>
          <p:nvPr>
            <p:custDataLst>
              <p:tags r:id="rId9"/>
            </p:custDataLst>
          </p:nvPr>
        </p:nvSpPr>
        <p:spPr bwMode="gray">
          <a:xfrm>
            <a:off x="898525" y="3708400"/>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9850"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KEY </a:t>
            </a:r>
            <a:r>
              <a:rPr lang="en-US" sz="1400" b="0" dirty="0" smtClean="0"/>
              <a:t>TIPS </a:t>
            </a:r>
            <a:r>
              <a:rPr lang="en-US" sz="1400" b="0" dirty="0" smtClean="0"/>
              <a:t>FOR DATA ANALYSIS</a:t>
            </a:r>
            <a:endParaRPr lang="en-US" sz="1300" b="0" cap="all" dirty="0"/>
          </a:p>
        </p:txBody>
      </p:sp>
      <p:sp>
        <p:nvSpPr>
          <p:cNvPr id="109" name="Espace réservé du texte 3">
            <a:hlinkClick r:id="rId20" action="ppaction://hlinksldjump"/>
          </p:cNvPr>
          <p:cNvSpPr>
            <a:spLocks noGrp="1"/>
          </p:cNvSpPr>
          <p:nvPr>
            <p:custDataLst>
              <p:tags r:id="rId10"/>
            </p:custDataLst>
          </p:nvPr>
        </p:nvSpPr>
        <p:spPr bwMode="gray">
          <a:xfrm>
            <a:off x="898525" y="40624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Appendix</a:t>
            </a:r>
            <a:endParaRPr lang="en-US" sz="1300" b="0" cap="all" dirty="0"/>
          </a:p>
        </p:txBody>
      </p:sp>
    </p:spTree>
    <p:extLst>
      <p:ext uri="{BB962C8B-B14F-4D97-AF65-F5344CB8AC3E}">
        <p14:creationId xmlns:p14="http://schemas.microsoft.com/office/powerpoint/2010/main" val="22441215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15415158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2492" name="think-cell Slide" r:id="rId4" imgW="370" imgH="371" progId="TCLayout.ActiveDocument.1">
                  <p:embed/>
                </p:oleObj>
              </mc:Choice>
              <mc:Fallback>
                <p:oleObj name="think-cell Slide" r:id="rId4" imgW="370" imgH="371"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1"/>
          </p:nvPr>
        </p:nvSpPr>
        <p:spPr/>
        <p:txBody>
          <a:bodyPr/>
          <a:lstStyle/>
          <a:p>
            <a:endParaRPr lang="en-GB" noProof="0" dirty="0"/>
          </a:p>
        </p:txBody>
      </p:sp>
      <p:sp>
        <p:nvSpPr>
          <p:cNvPr id="3" name="Title 2"/>
          <p:cNvSpPr>
            <a:spLocks noGrp="1"/>
          </p:cNvSpPr>
          <p:nvPr>
            <p:ph type="title"/>
          </p:nvPr>
        </p:nvSpPr>
        <p:spPr>
          <a:xfrm>
            <a:off x="898524" y="554399"/>
            <a:ext cx="9250043" cy="487313"/>
          </a:xfrm>
        </p:spPr>
        <p:txBody>
          <a:bodyPr/>
          <a:lstStyle/>
          <a:p>
            <a:r>
              <a:rPr lang="en-US" dirty="0"/>
              <a:t>Objectives: define the best network strategy for Sephora China to optimize store </a:t>
            </a:r>
            <a:r>
              <a:rPr lang="en-US" dirty="0" smtClean="0"/>
              <a:t>performance</a:t>
            </a:r>
            <a:endParaRPr lang="en-US" dirty="0"/>
          </a:p>
        </p:txBody>
      </p:sp>
      <p:sp>
        <p:nvSpPr>
          <p:cNvPr id="5" name="Text Placeholder 7"/>
          <p:cNvSpPr txBox="1">
            <a:spLocks/>
          </p:cNvSpPr>
          <p:nvPr/>
        </p:nvSpPr>
        <p:spPr>
          <a:xfrm>
            <a:off x="898525" y="1234800"/>
            <a:ext cx="9250042" cy="192360"/>
          </a:xfrm>
          <a:prstGeom prst="rect">
            <a:avLst/>
          </a:prstGeom>
        </p:spPr>
        <p:txBody>
          <a:bodyPr vert="horz" wrap="square" lIns="0" tIns="0" rIns="0" bIns="0" rtlCol="0" anchor="b">
            <a:spAutoFit/>
          </a:bodyPr>
          <a:lstStyle>
            <a:lvl1pPr marL="475200" indent="-475200" algn="l" defTabSz="1043056" rtl="0" eaLnBrk="1" latinLnBrk="0" hangingPunct="1">
              <a:lnSpc>
                <a:spcPts val="900"/>
              </a:lnSpc>
              <a:spcBef>
                <a:spcPts val="0"/>
              </a:spcBef>
              <a:buClr>
                <a:srgbClr val="699FC0"/>
              </a:buClr>
              <a:buSzPct val="100000"/>
              <a:buFont typeface="Wingdings 3" pitchFamily="18" charset="2"/>
              <a:buNone/>
              <a:tabLst>
                <a:tab pos="288000" algn="l"/>
              </a:tabLst>
              <a:defRPr sz="900" b="0" kern="1200" baseline="0">
                <a:solidFill>
                  <a:schemeClr val="accent2"/>
                </a:solidFill>
                <a:latin typeface="+mn-lt"/>
                <a:ea typeface="+mn-ea"/>
                <a:cs typeface="+mn-cs"/>
              </a:defRPr>
            </a:lvl1pPr>
            <a:lvl2pPr marL="475200" indent="-475200" algn="l" defTabSz="1043056" rtl="0" eaLnBrk="1" latinLnBrk="0" hangingPunct="1">
              <a:lnSpc>
                <a:spcPts val="900"/>
              </a:lnSpc>
              <a:spcBef>
                <a:spcPts val="200"/>
              </a:spcBef>
              <a:buClr>
                <a:srgbClr val="699FC0"/>
              </a:buClr>
              <a:buFont typeface="Wingdings" panose="05000000000000000000" pitchFamily="2" charset="2"/>
              <a:buNone/>
              <a:defRPr sz="900" b="0" i="0" kern="1200">
                <a:solidFill>
                  <a:schemeClr val="accent2"/>
                </a:solidFill>
                <a:latin typeface="+mn-lt"/>
                <a:ea typeface="+mn-ea"/>
                <a:cs typeface="+mn-cs"/>
              </a:defRPr>
            </a:lvl2pPr>
            <a:lvl3pPr marL="367200" indent="0" algn="l" defTabSz="1043056" rtl="0" eaLnBrk="1" latinLnBrk="0" hangingPunct="1">
              <a:lnSpc>
                <a:spcPts val="1300"/>
              </a:lnSpc>
              <a:spcBef>
                <a:spcPts val="600"/>
              </a:spcBef>
              <a:buClr>
                <a:schemeClr val="accent3"/>
              </a:buClr>
              <a:buFont typeface="Calibri" panose="020F0502020204030204" pitchFamily="34" charset="0"/>
              <a:buNone/>
              <a:defRPr sz="900" kern="1200">
                <a:solidFill>
                  <a:schemeClr val="accent5"/>
                </a:solidFill>
                <a:latin typeface="+mn-lt"/>
                <a:ea typeface="+mn-ea"/>
                <a:cs typeface="+mn-cs"/>
              </a:defRPr>
            </a:lvl3pPr>
            <a:lvl4pPr marL="548550" indent="0" algn="l" defTabSz="1043056" rtl="0" eaLnBrk="1" latinLnBrk="0" hangingPunct="1">
              <a:lnSpc>
                <a:spcPts val="1300"/>
              </a:lnSpc>
              <a:spcBef>
                <a:spcPts val="600"/>
              </a:spcBef>
              <a:buClr>
                <a:schemeClr val="accent3"/>
              </a:buClr>
              <a:buFont typeface="Calibri" panose="020F0502020204030204" pitchFamily="34" charset="0"/>
              <a:buNone/>
              <a:defRPr sz="900" kern="1200">
                <a:solidFill>
                  <a:schemeClr val="accent5"/>
                </a:solidFill>
                <a:latin typeface="+mn-lt"/>
                <a:ea typeface="+mn-ea"/>
                <a:cs typeface="+mn-cs"/>
              </a:defRPr>
            </a:lvl4pPr>
            <a:lvl5pPr marL="727075" indent="0" algn="l" defTabSz="1043056" rtl="0" eaLnBrk="1" latinLnBrk="0" hangingPunct="1">
              <a:lnSpc>
                <a:spcPts val="1300"/>
              </a:lnSpc>
              <a:spcBef>
                <a:spcPts val="600"/>
              </a:spcBef>
              <a:buClr>
                <a:schemeClr val="accent3"/>
              </a:buClr>
              <a:buFont typeface="Calibri" panose="020F0502020204030204" pitchFamily="34" charset="0"/>
              <a:buNone/>
              <a:defRPr sz="900" kern="1200">
                <a:solidFill>
                  <a:schemeClr val="accent5"/>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indent="0">
              <a:lnSpc>
                <a:spcPts val="1500"/>
              </a:lnSpc>
              <a:tabLst/>
            </a:pPr>
            <a:r>
              <a:rPr lang="en-GB" sz="1400" dirty="0" smtClean="0">
                <a:solidFill>
                  <a:schemeClr val="accent3"/>
                </a:solidFill>
                <a:latin typeface="+mj-lt"/>
              </a:rPr>
              <a:t>Case study – Sephora network background</a:t>
            </a:r>
            <a:endParaRPr lang="en-GB" sz="1400" dirty="0">
              <a:solidFill>
                <a:schemeClr val="accent3"/>
              </a:solidFill>
              <a:latin typeface="+mj-lt"/>
            </a:endParaRPr>
          </a:p>
        </p:txBody>
      </p:sp>
      <p:sp>
        <p:nvSpPr>
          <p:cNvPr id="6" name="Rectangle 3"/>
          <p:cNvSpPr>
            <a:spLocks noChangeArrowheads="1"/>
          </p:cNvSpPr>
          <p:nvPr/>
        </p:nvSpPr>
        <p:spPr bwMode="gray">
          <a:xfrm>
            <a:off x="899355" y="1748513"/>
            <a:ext cx="4320388"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Sephora network strategy</a:t>
            </a:r>
            <a:endParaRPr lang="en-GB" sz="1200" cap="all" dirty="0">
              <a:solidFill>
                <a:srgbClr val="7F7F7F"/>
              </a:solidFill>
            </a:endParaRPr>
          </a:p>
        </p:txBody>
      </p:sp>
      <p:grpSp>
        <p:nvGrpSpPr>
          <p:cNvPr id="7" name="Group 6"/>
          <p:cNvGrpSpPr/>
          <p:nvPr/>
        </p:nvGrpSpPr>
        <p:grpSpPr>
          <a:xfrm>
            <a:off x="899351" y="1967669"/>
            <a:ext cx="9235249" cy="4680268"/>
            <a:chOff x="901700" y="1967667"/>
            <a:chExt cx="9252000" cy="4680271"/>
          </a:xfrm>
        </p:grpSpPr>
        <p:cxnSp>
          <p:nvCxnSpPr>
            <p:cNvPr id="8" name="Straight Connector 7"/>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2137350" y="4167584"/>
            <a:ext cx="7784391" cy="1450294"/>
          </a:xfrm>
          <a:prstGeom prst="rect">
            <a:avLst/>
          </a:prstGeom>
        </p:spPr>
        <p:txBody>
          <a:bodyPr wrap="square">
            <a:noAutofit/>
          </a:bodyPr>
          <a:lstStyle/>
          <a:p>
            <a:pPr marL="358650" lvl="1" indent="-180000">
              <a:lnSpc>
                <a:spcPts val="1200"/>
              </a:lnSpc>
              <a:spcBef>
                <a:spcPts val="300"/>
              </a:spcBef>
              <a:buClr>
                <a:srgbClr val="699FC0"/>
              </a:buClr>
              <a:buSzPct val="100000"/>
              <a:buFont typeface="Wingdings" panose="05000000000000000000" pitchFamily="2" charset="2"/>
              <a:buChar char="§"/>
            </a:pPr>
            <a:r>
              <a:rPr lang="en-US" sz="1300" b="1" dirty="0" smtClean="0"/>
              <a:t>Data collection</a:t>
            </a:r>
            <a:r>
              <a:rPr lang="en-US" sz="1300" dirty="0" smtClean="0"/>
              <a:t>:</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ticket database, member database ,</a:t>
            </a:r>
            <a:r>
              <a:rPr lang="en-US" sz="1200" dirty="0"/>
              <a:t>s</a:t>
            </a:r>
            <a:r>
              <a:rPr lang="en-US" sz="1200" dirty="0" smtClean="0"/>
              <a:t>tore profile (physical location, BA profile, store size, etc. ), store </a:t>
            </a:r>
            <a:r>
              <a:rPr lang="en-US" altLang="zh-CN" sz="1200" dirty="0" smtClean="0"/>
              <a:t>visiting </a:t>
            </a:r>
            <a:r>
              <a:rPr lang="en-US" sz="1200" dirty="0" smtClean="0"/>
              <a:t>score card</a:t>
            </a:r>
            <a:endParaRPr lang="en-US" sz="1200" dirty="0"/>
          </a:p>
          <a:p>
            <a:pPr marL="358650" lvl="1" indent="-180000">
              <a:lnSpc>
                <a:spcPts val="1200"/>
              </a:lnSpc>
              <a:spcBef>
                <a:spcPts val="300"/>
              </a:spcBef>
              <a:buClr>
                <a:srgbClr val="699FC0"/>
              </a:buClr>
              <a:buSzPct val="100000"/>
              <a:buFont typeface="Wingdings" panose="05000000000000000000" pitchFamily="2" charset="2"/>
              <a:buChar char="§"/>
            </a:pPr>
            <a:r>
              <a:rPr lang="en-US" sz="1300" dirty="0" smtClean="0"/>
              <a:t>Data analysis methodology:</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b="1" dirty="0"/>
              <a:t>S</a:t>
            </a:r>
            <a:r>
              <a:rPr lang="en-US" sz="1200" b="1" dirty="0" smtClean="0"/>
              <a:t>tatistical summary </a:t>
            </a:r>
            <a:r>
              <a:rPr lang="en-US" sz="1200" dirty="0" smtClean="0"/>
              <a:t>for performance assessment</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b="1" dirty="0" smtClean="0"/>
              <a:t>Correlation and hypothesis test  </a:t>
            </a:r>
            <a:r>
              <a:rPr lang="en-US" sz="1200" dirty="0" smtClean="0"/>
              <a:t>for key driver identification</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b="1" dirty="0" smtClean="0"/>
              <a:t>Clustering and classification </a:t>
            </a:r>
            <a:r>
              <a:rPr lang="en-US" sz="1200" dirty="0" smtClean="0"/>
              <a:t>for store diversification </a:t>
            </a:r>
            <a:endParaRPr lang="en-US" sz="1200" dirty="0"/>
          </a:p>
        </p:txBody>
      </p:sp>
      <p:sp>
        <p:nvSpPr>
          <p:cNvPr id="13" name="Rectangle 12"/>
          <p:cNvSpPr/>
          <p:nvPr/>
        </p:nvSpPr>
        <p:spPr bwMode="gray">
          <a:xfrm>
            <a:off x="917575" y="2002897"/>
            <a:ext cx="1282791" cy="1398588"/>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cap="all" dirty="0" smtClean="0">
                <a:solidFill>
                  <a:srgbClr val="FFFFFF"/>
                </a:solidFill>
              </a:rPr>
              <a:t>background</a:t>
            </a:r>
          </a:p>
        </p:txBody>
      </p:sp>
      <p:sp>
        <p:nvSpPr>
          <p:cNvPr id="14" name="Rectangle 13"/>
          <p:cNvSpPr/>
          <p:nvPr/>
        </p:nvSpPr>
        <p:spPr bwMode="gray">
          <a:xfrm>
            <a:off x="917575" y="3499384"/>
            <a:ext cx="1282791" cy="569913"/>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cap="all" dirty="0" smtClean="0">
                <a:solidFill>
                  <a:srgbClr val="FFFFFF"/>
                </a:solidFill>
              </a:rPr>
              <a:t>objective</a:t>
            </a:r>
          </a:p>
        </p:txBody>
      </p:sp>
      <p:sp>
        <p:nvSpPr>
          <p:cNvPr id="15" name="Rectangle 14"/>
          <p:cNvSpPr/>
          <p:nvPr/>
        </p:nvSpPr>
        <p:spPr bwMode="gray">
          <a:xfrm>
            <a:off x="917575" y="4167196"/>
            <a:ext cx="1282791" cy="1450975"/>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cap="all" dirty="0" smtClean="0">
                <a:solidFill>
                  <a:srgbClr val="FFFFFF"/>
                </a:solidFill>
              </a:rPr>
              <a:t>analysis process</a:t>
            </a:r>
          </a:p>
        </p:txBody>
      </p:sp>
      <p:sp>
        <p:nvSpPr>
          <p:cNvPr id="16" name="Rectangle 15"/>
          <p:cNvSpPr/>
          <p:nvPr/>
        </p:nvSpPr>
        <p:spPr bwMode="gray">
          <a:xfrm>
            <a:off x="917575" y="5716070"/>
            <a:ext cx="1282791" cy="931863"/>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cap="all" dirty="0" smtClean="0">
                <a:solidFill>
                  <a:srgbClr val="FFFFFF"/>
                </a:solidFill>
              </a:rPr>
              <a:t>Main result</a:t>
            </a:r>
          </a:p>
        </p:txBody>
      </p:sp>
      <p:sp>
        <p:nvSpPr>
          <p:cNvPr id="17" name="Rectangle 16"/>
          <p:cNvSpPr/>
          <p:nvPr/>
        </p:nvSpPr>
        <p:spPr>
          <a:xfrm>
            <a:off x="2137356" y="2002897"/>
            <a:ext cx="7784868" cy="1384296"/>
          </a:xfrm>
          <a:prstGeom prst="rect">
            <a:avLst/>
          </a:prstGeom>
        </p:spPr>
        <p:txBody>
          <a:bodyPr wrap="square">
            <a:noAutofit/>
          </a:bodyPr>
          <a:lstStyle/>
          <a:p>
            <a:pPr marL="358650" lvl="1" indent="-180000">
              <a:lnSpc>
                <a:spcPts val="1200"/>
              </a:lnSpc>
              <a:spcBef>
                <a:spcPts val="300"/>
              </a:spcBef>
              <a:buClr>
                <a:srgbClr val="699FC0"/>
              </a:buClr>
              <a:buSzPct val="100000"/>
              <a:buFont typeface="Wingdings" panose="05000000000000000000" pitchFamily="2" charset="2"/>
              <a:buChar char="§"/>
            </a:pPr>
            <a:r>
              <a:rPr lang="en-US" sz="1300" dirty="0" smtClean="0"/>
              <a:t>Sephora needs to strengthen its network in key cities as well as re-boost its prestige image to significantly improve performance </a:t>
            </a:r>
          </a:p>
          <a:p>
            <a:pPr marL="358650" lvl="1" indent="-180000">
              <a:lnSpc>
                <a:spcPts val="1200"/>
              </a:lnSpc>
              <a:spcBef>
                <a:spcPts val="300"/>
              </a:spcBef>
              <a:buClr>
                <a:srgbClr val="699FC0"/>
              </a:buClr>
              <a:buSzPct val="100000"/>
              <a:buFont typeface="Wingdings" panose="05000000000000000000" pitchFamily="2" charset="2"/>
              <a:buChar char="§"/>
            </a:pPr>
            <a:r>
              <a:rPr lang="en-US" sz="1300" dirty="0" smtClean="0"/>
              <a:t>Current situation:</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Sephora has a wide scattered network across China (~230 stores across 74 cities) </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The Sephora stores in top 10 cities only represent ~50% of sales today</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E-commerce is still very low (~9% of sales)</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Current store segmentation is purely based on store sales and doesn’t include other key store parameters</a:t>
            </a:r>
            <a:endParaRPr lang="en-US" sz="1200" dirty="0"/>
          </a:p>
        </p:txBody>
      </p:sp>
      <p:sp>
        <p:nvSpPr>
          <p:cNvPr id="20" name="Rectangle 19"/>
          <p:cNvSpPr/>
          <p:nvPr/>
        </p:nvSpPr>
        <p:spPr>
          <a:xfrm>
            <a:off x="2137356" y="3494953"/>
            <a:ext cx="7784868" cy="564871"/>
          </a:xfrm>
          <a:prstGeom prst="rect">
            <a:avLst/>
          </a:prstGeom>
        </p:spPr>
        <p:txBody>
          <a:bodyPr>
            <a:noAutofit/>
          </a:bodyPr>
          <a:lstStyle/>
          <a:p>
            <a:pPr marL="358650" lvl="1" indent="-180000">
              <a:lnSpc>
                <a:spcPts val="1200"/>
              </a:lnSpc>
              <a:spcBef>
                <a:spcPts val="300"/>
              </a:spcBef>
              <a:buClr>
                <a:srgbClr val="699FC0"/>
              </a:buClr>
              <a:buSzPct val="100000"/>
              <a:buFont typeface="Wingdings" panose="05000000000000000000" pitchFamily="2" charset="2"/>
              <a:buChar char="§"/>
            </a:pPr>
            <a:r>
              <a:rPr lang="en-US" sz="1300" dirty="0"/>
              <a:t>Overall channel and store performance assessment</a:t>
            </a:r>
          </a:p>
          <a:p>
            <a:pPr marL="358650" lvl="1" indent="-180000">
              <a:lnSpc>
                <a:spcPts val="1200"/>
              </a:lnSpc>
              <a:spcBef>
                <a:spcPts val="300"/>
              </a:spcBef>
              <a:buClr>
                <a:srgbClr val="699FC0"/>
              </a:buClr>
              <a:buSzPct val="100000"/>
              <a:buFont typeface="Wingdings" panose="05000000000000000000" pitchFamily="2" charset="2"/>
              <a:buChar char="§"/>
            </a:pPr>
            <a:r>
              <a:rPr lang="en-US" sz="1300" dirty="0"/>
              <a:t>Store key performance driver identification </a:t>
            </a:r>
          </a:p>
          <a:p>
            <a:pPr marL="358650" lvl="1" indent="-180000">
              <a:lnSpc>
                <a:spcPts val="1200"/>
              </a:lnSpc>
              <a:spcBef>
                <a:spcPts val="300"/>
              </a:spcBef>
              <a:buClr>
                <a:srgbClr val="699FC0"/>
              </a:buClr>
              <a:buSzPct val="100000"/>
              <a:buFont typeface="Wingdings" panose="05000000000000000000" pitchFamily="2" charset="2"/>
              <a:buChar char="§"/>
            </a:pPr>
            <a:r>
              <a:rPr lang="en-US" sz="1300" dirty="0"/>
              <a:t>Cluster current top 6 cities network based on store characteristics </a:t>
            </a:r>
            <a:endParaRPr lang="en-US" sz="1400" b="1" kern="0" dirty="0">
              <a:solidFill>
                <a:srgbClr val="000000"/>
              </a:solidFill>
            </a:endParaRPr>
          </a:p>
        </p:txBody>
      </p:sp>
      <p:sp>
        <p:nvSpPr>
          <p:cNvPr id="21" name="Rectangle 20"/>
          <p:cNvSpPr/>
          <p:nvPr/>
        </p:nvSpPr>
        <p:spPr>
          <a:xfrm>
            <a:off x="2137356" y="5725639"/>
            <a:ext cx="7784868" cy="922294"/>
          </a:xfrm>
          <a:prstGeom prst="rect">
            <a:avLst/>
          </a:prstGeom>
        </p:spPr>
        <p:txBody>
          <a:bodyPr>
            <a:noAutofit/>
          </a:bodyPr>
          <a:lstStyle/>
          <a:p>
            <a:pPr marL="358650" lvl="1" indent="-180000">
              <a:lnSpc>
                <a:spcPts val="1200"/>
              </a:lnSpc>
              <a:spcBef>
                <a:spcPts val="300"/>
              </a:spcBef>
              <a:buClr>
                <a:srgbClr val="699FC0"/>
              </a:buClr>
              <a:buSzPct val="100000"/>
              <a:buFont typeface="Wingdings" panose="05000000000000000000" pitchFamily="2" charset="2"/>
              <a:buChar char="§"/>
            </a:pPr>
            <a:r>
              <a:rPr lang="en-US" sz="1300" dirty="0" smtClean="0"/>
              <a:t>Most </a:t>
            </a:r>
            <a:r>
              <a:rPr lang="en-US" sz="1300" dirty="0"/>
              <a:t>Sephora stores have sales between 20 and 40 </a:t>
            </a:r>
            <a:r>
              <a:rPr lang="en-US" sz="1300" dirty="0" err="1"/>
              <a:t>Mn</a:t>
            </a:r>
            <a:r>
              <a:rPr lang="en-US" sz="1300" dirty="0"/>
              <a:t> and have opposite Traffic and TR</a:t>
            </a:r>
          </a:p>
          <a:p>
            <a:pPr marL="358650" lvl="1" indent="-180000">
              <a:lnSpc>
                <a:spcPts val="1200"/>
              </a:lnSpc>
              <a:spcBef>
                <a:spcPts val="300"/>
              </a:spcBef>
              <a:buClr>
                <a:srgbClr val="699FC0"/>
              </a:buClr>
              <a:buSzPct val="100000"/>
              <a:buFont typeface="Wingdings" panose="05000000000000000000" pitchFamily="2" charset="2"/>
              <a:buChar char="§"/>
            </a:pPr>
            <a:r>
              <a:rPr lang="en-US" sz="1300" dirty="0"/>
              <a:t>Location is the key to drive high traffic; Key drivers impacting TR are product assortment, BA service and promotional events</a:t>
            </a:r>
          </a:p>
          <a:p>
            <a:pPr marL="358650" lvl="1" indent="-180000">
              <a:lnSpc>
                <a:spcPts val="1200"/>
              </a:lnSpc>
              <a:spcBef>
                <a:spcPts val="300"/>
              </a:spcBef>
              <a:buClr>
                <a:srgbClr val="699FC0"/>
              </a:buClr>
              <a:buSzPct val="100000"/>
              <a:buFont typeface="Wingdings" panose="05000000000000000000" pitchFamily="2" charset="2"/>
              <a:buChar char="§"/>
            </a:pPr>
            <a:r>
              <a:rPr lang="en-US" sz="1300" dirty="0"/>
              <a:t>Store traffic and distance from nearby stores can cluster the core format stores to achieve similar member behaviors</a:t>
            </a:r>
          </a:p>
        </p:txBody>
      </p:sp>
      <p:sp>
        <p:nvSpPr>
          <p:cNvPr id="22" name="Espace réservé du texte 5"/>
          <p:cNvSpPr>
            <a:spLocks noGrp="1"/>
          </p:cNvSpPr>
          <p:nvPr>
            <p:ph type="body" sz="quarter" idx="4294967295"/>
          </p:nvPr>
        </p:nvSpPr>
        <p:spPr>
          <a:xfrm>
            <a:off x="900000" y="7253060"/>
            <a:ext cx="4321288" cy="117020"/>
          </a:xfrm>
          <a:prstGeom prst="rect">
            <a:avLst/>
          </a:prstGeom>
        </p:spPr>
        <p:txBody>
          <a:bodyPr vert="horz" wrap="square" lIns="0" tIns="0" rIns="0" bIns="0" rtlCol="0" anchor="b">
            <a:spAutoFit/>
          </a:bodyPr>
          <a:lstStyle/>
          <a:p>
            <a:pPr marL="475200" indent="-475200">
              <a:lnSpc>
                <a:spcPts val="900"/>
              </a:lnSpc>
              <a:spcBef>
                <a:spcPts val="0"/>
              </a:spcBef>
              <a:buNone/>
              <a:tabLst>
                <a:tab pos="288000" algn="l"/>
              </a:tabLst>
            </a:pPr>
            <a:r>
              <a:rPr lang="en-US" altLang="zh-CN" sz="900" b="0" dirty="0">
                <a:solidFill>
                  <a:schemeClr val="accent2"/>
                </a:solidFill>
              </a:rPr>
              <a:t>Source: Advancy analysis</a:t>
            </a:r>
            <a:endParaRPr lang="en-US" sz="900" b="0" dirty="0">
              <a:solidFill>
                <a:schemeClr val="accent2"/>
              </a:solidFill>
            </a:endParaRPr>
          </a:p>
        </p:txBody>
      </p:sp>
    </p:spTree>
    <p:extLst>
      <p:ext uri="{BB962C8B-B14F-4D97-AF65-F5344CB8AC3E}">
        <p14:creationId xmlns:p14="http://schemas.microsoft.com/office/powerpoint/2010/main" val="10829883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Sales formula</a:t>
            </a:r>
            <a:endParaRPr lang="en-US" dirty="0"/>
          </a:p>
        </p:txBody>
      </p:sp>
      <p:sp>
        <p:nvSpPr>
          <p:cNvPr id="2" name="Footer Placeholder 1"/>
          <p:cNvSpPr>
            <a:spLocks noGrp="1"/>
          </p:cNvSpPr>
          <p:nvPr>
            <p:ph type="ftr" sz="quarter" idx="12"/>
          </p:nvPr>
        </p:nvSpPr>
        <p:spPr/>
        <p:txBody>
          <a:bodyPr/>
          <a:lstStyle/>
          <a:p>
            <a:r>
              <a:rPr lang="en-US" smtClean="0"/>
              <a:t>key takeaways</a:t>
            </a:r>
            <a:endParaRPr lang="en-US" dirty="0"/>
          </a:p>
        </p:txBody>
      </p:sp>
      <p:sp>
        <p:nvSpPr>
          <p:cNvPr id="3" name="Title 2"/>
          <p:cNvSpPr>
            <a:spLocks noGrp="1"/>
          </p:cNvSpPr>
          <p:nvPr>
            <p:ph type="title"/>
          </p:nvPr>
        </p:nvSpPr>
        <p:spPr/>
        <p:txBody>
          <a:bodyPr/>
          <a:lstStyle/>
          <a:p>
            <a:r>
              <a:rPr lang="en-US" altLang="zh-CN" dirty="0" smtClean="0"/>
              <a:t>Sales formula is the most important KPIs in retail</a:t>
            </a:r>
            <a:endParaRPr lang="zh-CN" altLang="en-US" dirty="0"/>
          </a:p>
        </p:txBody>
      </p:sp>
      <p:sp>
        <p:nvSpPr>
          <p:cNvPr id="10" name="Rectangle 9"/>
          <p:cNvSpPr/>
          <p:nvPr/>
        </p:nvSpPr>
        <p:spPr bwMode="gray">
          <a:xfrm>
            <a:off x="4253739" y="2299671"/>
            <a:ext cx="2474848" cy="298382"/>
          </a:xfrm>
          <a:prstGeom prst="rect">
            <a:avLst/>
          </a:prstGeom>
          <a:solidFill>
            <a:schemeClr val="accent1"/>
          </a:solidFill>
          <a:ln w="9525" algn="ctr">
            <a:noFill/>
            <a:miter lim="800000"/>
            <a:headEnd type="none" w="lg" len="lg"/>
            <a:tailEnd type="none" w="lg" len="lg"/>
          </a:ln>
          <a:effectLst>
            <a:outerShdw blurRad="50800" dist="38100" dir="2700000" algn="tl" rotWithShape="0">
              <a:prstClr val="black">
                <a:alpha val="40000"/>
              </a:prstClr>
            </a:outerShdw>
          </a:effectLst>
        </p:spPr>
        <p:txBody>
          <a:bodyPr wrap="square" lIns="36000" tIns="36000" rIns="36000" bIns="36000" rtlCol="0" anchor="ctr">
            <a:noAutofit/>
          </a:bodyPr>
          <a:lstStyle/>
          <a:p>
            <a:pPr algn="ctr" defTabSz="1018824">
              <a:spcBef>
                <a:spcPts val="400"/>
              </a:spcBef>
              <a:buClr>
                <a:srgbClr val="699FC0"/>
              </a:buClr>
              <a:buSzPct val="100000"/>
            </a:pPr>
            <a:r>
              <a:rPr lang="en-US" sz="1200" b="1" cap="all" dirty="0" smtClean="0">
                <a:solidFill>
                  <a:srgbClr val="FFFFFF"/>
                </a:solidFill>
              </a:rPr>
              <a:t>Sales</a:t>
            </a:r>
            <a:endParaRPr lang="en-US" sz="1200" b="1" cap="all" dirty="0">
              <a:solidFill>
                <a:srgbClr val="FFFFFF"/>
              </a:solidFill>
            </a:endParaRPr>
          </a:p>
        </p:txBody>
      </p:sp>
      <p:sp>
        <p:nvSpPr>
          <p:cNvPr id="13" name="Rectangle 12"/>
          <p:cNvSpPr/>
          <p:nvPr/>
        </p:nvSpPr>
        <p:spPr bwMode="gray">
          <a:xfrm>
            <a:off x="1157107" y="3322034"/>
            <a:ext cx="2448639" cy="335750"/>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cap="all" dirty="0" smtClean="0">
                <a:solidFill>
                  <a:srgbClr val="FFFFFF"/>
                </a:solidFill>
              </a:rPr>
              <a:t>traffic</a:t>
            </a:r>
            <a:endParaRPr lang="en-US" sz="1200" b="1" cap="all" dirty="0">
              <a:solidFill>
                <a:srgbClr val="FFFFFF"/>
              </a:solidFill>
            </a:endParaRPr>
          </a:p>
        </p:txBody>
      </p:sp>
      <p:sp>
        <p:nvSpPr>
          <p:cNvPr id="14" name="Rectangle 13"/>
          <p:cNvSpPr/>
          <p:nvPr/>
        </p:nvSpPr>
        <p:spPr bwMode="gray">
          <a:xfrm>
            <a:off x="4300326" y="3322034"/>
            <a:ext cx="2448306" cy="335750"/>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cap="all" dirty="0" smtClean="0">
                <a:solidFill>
                  <a:srgbClr val="FFFFFF"/>
                </a:solidFill>
              </a:rPr>
              <a:t>conversion</a:t>
            </a:r>
            <a:endParaRPr lang="en-US" sz="1200" b="1" cap="all" dirty="0">
              <a:solidFill>
                <a:srgbClr val="FFFFFF"/>
              </a:solidFill>
            </a:endParaRPr>
          </a:p>
        </p:txBody>
      </p:sp>
      <p:sp>
        <p:nvSpPr>
          <p:cNvPr id="15" name="Rectangle 14"/>
          <p:cNvSpPr/>
          <p:nvPr/>
        </p:nvSpPr>
        <p:spPr bwMode="gray">
          <a:xfrm>
            <a:off x="7451287" y="3322034"/>
            <a:ext cx="2448639" cy="335750"/>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cap="all" dirty="0" smtClean="0">
                <a:solidFill>
                  <a:srgbClr val="FFFFFF"/>
                </a:solidFill>
              </a:rPr>
              <a:t>AB</a:t>
            </a:r>
            <a:endParaRPr lang="en-US" sz="1200" b="1" cap="all" dirty="0">
              <a:solidFill>
                <a:srgbClr val="FFFFFF"/>
              </a:solidFill>
            </a:endParaRPr>
          </a:p>
        </p:txBody>
      </p:sp>
      <p:sp>
        <p:nvSpPr>
          <p:cNvPr id="16" name="Rounded Rectangle 46"/>
          <p:cNvSpPr/>
          <p:nvPr/>
        </p:nvSpPr>
        <p:spPr bwMode="gray">
          <a:xfrm>
            <a:off x="1157129" y="3735013"/>
            <a:ext cx="2448595" cy="1986517"/>
          </a:xfrm>
          <a:prstGeom prst="rect">
            <a:avLst/>
          </a:prstGeom>
          <a:solidFill>
            <a:schemeClr val="tx2">
              <a:lumMod val="40000"/>
              <a:lumOff val="60000"/>
              <a:alpha val="50196"/>
            </a:schemeClr>
          </a:solidFill>
          <a:ln w="9525" algn="ctr">
            <a:noFill/>
            <a:miter lim="800000"/>
            <a:headEnd type="none" w="lg" len="lg"/>
            <a:tailEnd type="none" w="lg" len="lg"/>
          </a:ln>
          <a:effectLst/>
        </p:spPr>
        <p:txBody>
          <a:bodyPr wrap="square" lIns="36000" tIns="72000" rIns="0" bIns="0" rtlCol="0" anchor="t">
            <a:noAutofit/>
          </a:bodyPr>
          <a:lstStyle/>
          <a:p>
            <a:pPr marL="180000" indent="-180000" defTabSz="1018824">
              <a:buClr>
                <a:srgbClr val="699FC0"/>
              </a:buClr>
              <a:buSzPct val="100000"/>
              <a:buFont typeface="Wingdings 3"/>
              <a:buChar char="}"/>
            </a:pPr>
            <a:r>
              <a:rPr lang="en-US" sz="1200" dirty="0"/>
              <a:t>Most impactful </a:t>
            </a:r>
            <a:r>
              <a:rPr lang="en-US" sz="1200" dirty="0" smtClean="0"/>
              <a:t>driver to the performance</a:t>
            </a:r>
            <a:endParaRPr lang="en-US" sz="1200" dirty="0"/>
          </a:p>
          <a:p>
            <a:pPr marL="180000" indent="-180000" defTabSz="1018824">
              <a:buClr>
                <a:srgbClr val="699FC0"/>
              </a:buClr>
              <a:buSzPct val="100000"/>
              <a:buFont typeface="Wingdings 3"/>
              <a:buChar char="}"/>
            </a:pPr>
            <a:r>
              <a:rPr lang="en-US" sz="1200" dirty="0"/>
              <a:t>Determined by location</a:t>
            </a:r>
          </a:p>
          <a:p>
            <a:pPr marL="180000" indent="-180000" defTabSz="1018824">
              <a:buClr>
                <a:srgbClr val="699FC0"/>
              </a:buClr>
              <a:buSzPct val="100000"/>
              <a:buFont typeface="Wingdings 3"/>
              <a:buChar char="}"/>
            </a:pPr>
            <a:r>
              <a:rPr lang="en-US" sz="1200" dirty="0"/>
              <a:t>Not </a:t>
            </a:r>
            <a:r>
              <a:rPr lang="en-US" sz="1200" dirty="0" smtClean="0"/>
              <a:t>necessary to be luxury: some </a:t>
            </a:r>
            <a:r>
              <a:rPr lang="en-US" sz="1200" dirty="0" err="1" smtClean="0"/>
              <a:t>masstige</a:t>
            </a:r>
            <a:r>
              <a:rPr lang="en-US" sz="1200" dirty="0" smtClean="0"/>
              <a:t> locations have the best traffic</a:t>
            </a:r>
            <a:endParaRPr lang="en-US" sz="1200" dirty="0"/>
          </a:p>
        </p:txBody>
      </p:sp>
      <p:sp>
        <p:nvSpPr>
          <p:cNvPr id="17" name="Rounded Rectangle 46"/>
          <p:cNvSpPr/>
          <p:nvPr/>
        </p:nvSpPr>
        <p:spPr bwMode="gray">
          <a:xfrm>
            <a:off x="4300182" y="3735013"/>
            <a:ext cx="2448595" cy="1986517"/>
          </a:xfrm>
          <a:prstGeom prst="rect">
            <a:avLst/>
          </a:prstGeom>
          <a:solidFill>
            <a:schemeClr val="tx2">
              <a:lumMod val="40000"/>
              <a:lumOff val="60000"/>
              <a:alpha val="50196"/>
            </a:schemeClr>
          </a:solidFill>
          <a:ln w="9525" algn="ctr">
            <a:noFill/>
            <a:miter lim="800000"/>
            <a:headEnd type="none" w="lg" len="lg"/>
            <a:tailEnd type="none" w="lg" len="lg"/>
          </a:ln>
          <a:effectLst/>
        </p:spPr>
        <p:txBody>
          <a:bodyPr wrap="square" lIns="36000" tIns="72000" rIns="0" bIns="0" rtlCol="0" anchor="t">
            <a:noAutofit/>
          </a:bodyPr>
          <a:lstStyle/>
          <a:p>
            <a:pPr marL="180000" indent="-180000" defTabSz="1018824">
              <a:buClr>
                <a:srgbClr val="699FC0"/>
              </a:buClr>
              <a:buSzPct val="100000"/>
              <a:buFont typeface="Wingdings 3"/>
              <a:buChar char="}"/>
            </a:pPr>
            <a:r>
              <a:rPr lang="en-US" sz="1200" dirty="0"/>
              <a:t>Key indicator for </a:t>
            </a:r>
            <a:r>
              <a:rPr lang="en-US" sz="1200" dirty="0" smtClean="0"/>
              <a:t>operation</a:t>
            </a:r>
          </a:p>
          <a:p>
            <a:pPr marL="180000" indent="-180000" defTabSz="1018824">
              <a:buClr>
                <a:srgbClr val="699FC0"/>
              </a:buClr>
              <a:buSzPct val="100000"/>
              <a:buFont typeface="Wingdings 3"/>
              <a:buChar char="}"/>
            </a:pPr>
            <a:r>
              <a:rPr lang="en-US" sz="1200" dirty="0" smtClean="0"/>
              <a:t>Highly depends on BA:</a:t>
            </a:r>
          </a:p>
          <a:p>
            <a:pPr marL="360000" lvl="1" indent="-180000" defTabSz="1018824">
              <a:buClr>
                <a:srgbClr val="699FC0"/>
              </a:buClr>
              <a:buSzPct val="100000"/>
              <a:buFont typeface="Wingdings" panose="05000000000000000000" pitchFamily="2" charset="2"/>
              <a:buChar char="§"/>
            </a:pPr>
            <a:r>
              <a:rPr lang="en-US" sz="1200" dirty="0" smtClean="0"/>
              <a:t>BA management: </a:t>
            </a:r>
          </a:p>
          <a:p>
            <a:pPr marL="504825" lvl="2" indent="-142875">
              <a:buClr>
                <a:schemeClr val="accent3"/>
              </a:buClr>
              <a:buSzPct val="100000"/>
              <a:buFont typeface="Calibri" panose="020F0502020204030204" pitchFamily="34" charset="0"/>
              <a:buChar char="-"/>
            </a:pPr>
            <a:r>
              <a:rPr lang="en-US" sz="1200" dirty="0" smtClean="0"/>
              <a:t>Have </a:t>
            </a:r>
            <a:r>
              <a:rPr lang="en-US" sz="1200" dirty="0"/>
              <a:t>sufficient </a:t>
            </a:r>
            <a:r>
              <a:rPr lang="en-US" sz="1200" dirty="0" smtClean="0"/>
              <a:t>headcounts </a:t>
            </a:r>
          </a:p>
          <a:p>
            <a:pPr marL="504825" lvl="2" indent="-142875">
              <a:buClr>
                <a:schemeClr val="accent3"/>
              </a:buClr>
              <a:buSzPct val="100000"/>
              <a:buFont typeface="Calibri" panose="020F0502020204030204" pitchFamily="34" charset="0"/>
              <a:buChar char="-"/>
            </a:pPr>
            <a:r>
              <a:rPr lang="en-US" sz="1200" dirty="0" smtClean="0"/>
              <a:t>Correctly allocate </a:t>
            </a:r>
            <a:r>
              <a:rPr lang="en-US" sz="1200" dirty="0"/>
              <a:t>the </a:t>
            </a:r>
            <a:r>
              <a:rPr lang="en-US" sz="1200" dirty="0" smtClean="0"/>
              <a:t>BA</a:t>
            </a:r>
          </a:p>
          <a:p>
            <a:pPr marL="360000" lvl="1" indent="-180000" defTabSz="1018824">
              <a:buClr>
                <a:srgbClr val="699FC0"/>
              </a:buClr>
              <a:buSzPct val="100000"/>
              <a:buFont typeface="Wingdings" panose="05000000000000000000" pitchFamily="2" charset="2"/>
              <a:buChar char="§"/>
            </a:pPr>
            <a:r>
              <a:rPr lang="en-US" sz="1200" dirty="0" smtClean="0"/>
              <a:t>BA quality: </a:t>
            </a:r>
          </a:p>
          <a:p>
            <a:pPr marL="504825" lvl="2" indent="-142875">
              <a:buClr>
                <a:schemeClr val="accent3"/>
              </a:buClr>
              <a:buSzPct val="100000"/>
              <a:buFont typeface="Calibri" panose="020F0502020204030204" pitchFamily="34" charset="0"/>
              <a:buChar char="-"/>
            </a:pPr>
            <a:r>
              <a:rPr lang="en-US" sz="1200" dirty="0"/>
              <a:t>selling </a:t>
            </a:r>
            <a:r>
              <a:rPr lang="en-US" sz="1200" dirty="0" smtClean="0"/>
              <a:t>skill</a:t>
            </a:r>
          </a:p>
          <a:p>
            <a:pPr marL="504825" lvl="2" indent="-142875">
              <a:buClr>
                <a:schemeClr val="accent3"/>
              </a:buClr>
              <a:buSzPct val="100000"/>
              <a:buFont typeface="Calibri" panose="020F0502020204030204" pitchFamily="34" charset="0"/>
              <a:buChar char="-"/>
            </a:pPr>
            <a:r>
              <a:rPr lang="en-US" sz="1200" dirty="0" smtClean="0"/>
              <a:t>product knowledge</a:t>
            </a:r>
          </a:p>
          <a:p>
            <a:pPr marL="504825" lvl="2" indent="-142875">
              <a:buClr>
                <a:schemeClr val="accent3"/>
              </a:buClr>
              <a:buSzPct val="100000"/>
              <a:buFont typeface="Calibri" panose="020F0502020204030204" pitchFamily="34" charset="0"/>
              <a:buChar char="-"/>
            </a:pPr>
            <a:r>
              <a:rPr lang="en-US" sz="1200" dirty="0" smtClean="0"/>
              <a:t>service </a:t>
            </a:r>
            <a:r>
              <a:rPr lang="en-US" sz="1200" dirty="0"/>
              <a:t>attitude</a:t>
            </a:r>
          </a:p>
          <a:p>
            <a:pPr marL="180000" indent="-180000" defTabSz="1018824">
              <a:buClr>
                <a:srgbClr val="699FC0"/>
              </a:buClr>
              <a:buSzPct val="100000"/>
              <a:buFont typeface="Wingdings 3"/>
              <a:buChar char="}"/>
            </a:pPr>
            <a:r>
              <a:rPr lang="en-US" sz="1200" dirty="0" smtClean="0"/>
              <a:t>Impacted </a:t>
            </a:r>
            <a:r>
              <a:rPr lang="en-US" sz="1200" dirty="0"/>
              <a:t>by customer profile</a:t>
            </a:r>
          </a:p>
        </p:txBody>
      </p:sp>
      <p:sp>
        <p:nvSpPr>
          <p:cNvPr id="18" name="Rounded Rectangle 46"/>
          <p:cNvSpPr/>
          <p:nvPr/>
        </p:nvSpPr>
        <p:spPr bwMode="gray">
          <a:xfrm>
            <a:off x="7451336" y="3735013"/>
            <a:ext cx="2448595" cy="1986517"/>
          </a:xfrm>
          <a:prstGeom prst="rect">
            <a:avLst/>
          </a:prstGeom>
          <a:solidFill>
            <a:schemeClr val="tx2">
              <a:lumMod val="40000"/>
              <a:lumOff val="60000"/>
              <a:alpha val="50196"/>
            </a:schemeClr>
          </a:solidFill>
          <a:ln w="9525" algn="ctr">
            <a:noFill/>
            <a:miter lim="800000"/>
            <a:headEnd type="none" w="lg" len="lg"/>
            <a:tailEnd type="none" w="lg" len="lg"/>
          </a:ln>
          <a:effectLst/>
        </p:spPr>
        <p:txBody>
          <a:bodyPr wrap="square" lIns="36000" tIns="72000" rIns="0" bIns="0" rtlCol="0" anchor="t">
            <a:noAutofit/>
          </a:bodyPr>
          <a:lstStyle/>
          <a:p>
            <a:pPr marL="180000" indent="-180000" defTabSz="1018824">
              <a:buClr>
                <a:srgbClr val="699FC0"/>
              </a:buClr>
              <a:buSzPct val="100000"/>
              <a:buFont typeface="Wingdings 3"/>
              <a:buChar char="}"/>
            </a:pPr>
            <a:r>
              <a:rPr lang="en-US" altLang="zh-CN" sz="1200" dirty="0" smtClean="0"/>
              <a:t>Indicator for cross-selling</a:t>
            </a:r>
          </a:p>
          <a:p>
            <a:pPr marL="180000" indent="-180000" defTabSz="1018824">
              <a:buClr>
                <a:srgbClr val="699FC0"/>
              </a:buClr>
              <a:buSzPct val="100000"/>
              <a:buFont typeface="Wingdings 3"/>
              <a:buChar char="}"/>
            </a:pPr>
            <a:r>
              <a:rPr lang="en-US" altLang="zh-CN" sz="1200" dirty="0" smtClean="0"/>
              <a:t>2</a:t>
            </a:r>
            <a:r>
              <a:rPr lang="en-US" altLang="zh-CN" sz="1200" baseline="30000" dirty="0" smtClean="0"/>
              <a:t>nd</a:t>
            </a:r>
            <a:r>
              <a:rPr lang="en-US" altLang="zh-CN" sz="1200" dirty="0" smtClean="0"/>
              <a:t> priority KPI after conversion, because </a:t>
            </a:r>
            <a:r>
              <a:rPr lang="en-US" altLang="zh-CN" sz="1200" dirty="0"/>
              <a:t>e</a:t>
            </a:r>
            <a:r>
              <a:rPr lang="en-US" sz="1200" dirty="0" smtClean="0"/>
              <a:t>mphasizing </a:t>
            </a:r>
            <a:r>
              <a:rPr lang="en-US" sz="1200" dirty="0"/>
              <a:t>on AB </a:t>
            </a:r>
            <a:r>
              <a:rPr lang="en-US" sz="1200" dirty="0" smtClean="0"/>
              <a:t>might: </a:t>
            </a:r>
            <a:endParaRPr lang="en-US" altLang="zh-CN" sz="1200" dirty="0" smtClean="0"/>
          </a:p>
          <a:p>
            <a:pPr marL="360000" lvl="1" indent="-180000" defTabSz="1018824">
              <a:buClr>
                <a:srgbClr val="699FC0"/>
              </a:buClr>
              <a:buSzPct val="100000"/>
              <a:buFont typeface="Wingdings" panose="05000000000000000000" pitchFamily="2" charset="2"/>
              <a:buChar char="§"/>
            </a:pPr>
            <a:r>
              <a:rPr lang="en-US" sz="1200" dirty="0" smtClean="0"/>
              <a:t>discourage BA for the small deals</a:t>
            </a:r>
          </a:p>
          <a:p>
            <a:pPr marL="360000" lvl="1" indent="-180000" defTabSz="1018824">
              <a:buClr>
                <a:srgbClr val="699FC0"/>
              </a:buClr>
              <a:buSzPct val="100000"/>
              <a:buFont typeface="Wingdings" panose="05000000000000000000" pitchFamily="2" charset="2"/>
              <a:buChar char="§"/>
            </a:pPr>
            <a:r>
              <a:rPr lang="en-US" sz="1200" dirty="0" smtClean="0"/>
              <a:t>make BA too pushy and impact customer experience</a:t>
            </a:r>
            <a:endParaRPr lang="en-US" altLang="zh-CN" sz="1200" dirty="0"/>
          </a:p>
          <a:p>
            <a:pPr marL="180000" indent="-180000" defTabSz="1018824">
              <a:buClr>
                <a:srgbClr val="699FC0"/>
              </a:buClr>
              <a:buSzPct val="100000"/>
              <a:buFont typeface="Wingdings 3"/>
              <a:buChar char="}"/>
            </a:pPr>
            <a:r>
              <a:rPr lang="en-US" sz="1200" dirty="0"/>
              <a:t>Impacted by customer </a:t>
            </a:r>
            <a:r>
              <a:rPr lang="en-US" sz="1200" dirty="0" smtClean="0"/>
              <a:t>profile</a:t>
            </a:r>
            <a:endParaRPr lang="en-US" altLang="zh-CN" sz="1200" dirty="0" smtClean="0"/>
          </a:p>
          <a:p>
            <a:pPr marL="180000" indent="-180000" defTabSz="1018824">
              <a:buClr>
                <a:srgbClr val="699FC0"/>
              </a:buClr>
              <a:buSzPct val="100000"/>
              <a:buFont typeface="Wingdings 3"/>
              <a:buChar char="}"/>
            </a:pPr>
            <a:endParaRPr lang="en-US" altLang="zh-CN" sz="1200" dirty="0" smtClean="0"/>
          </a:p>
          <a:p>
            <a:pPr marL="180000" indent="-180000" defTabSz="1018824">
              <a:buClr>
                <a:srgbClr val="699FC0"/>
              </a:buClr>
              <a:buSzPct val="100000"/>
              <a:buFont typeface="Wingdings 3"/>
              <a:buChar char="}"/>
            </a:pPr>
            <a:endParaRPr lang="en-US" altLang="zh-CN" sz="1200" dirty="0"/>
          </a:p>
          <a:p>
            <a:pPr marL="180000" indent="-180000" defTabSz="1018824">
              <a:buClr>
                <a:srgbClr val="699FC0"/>
              </a:buClr>
              <a:buSzPct val="100000"/>
              <a:buFont typeface="Wingdings 3"/>
              <a:buChar char="}"/>
            </a:pPr>
            <a:endParaRPr lang="en-US" altLang="zh-CN" sz="1200" dirty="0"/>
          </a:p>
        </p:txBody>
      </p:sp>
      <p:sp>
        <p:nvSpPr>
          <p:cNvPr id="19" name="Ellipse 205"/>
          <p:cNvSpPr/>
          <p:nvPr/>
        </p:nvSpPr>
        <p:spPr bwMode="gray">
          <a:xfrm>
            <a:off x="5323163" y="2779419"/>
            <a:ext cx="336000" cy="336000"/>
          </a:xfrm>
          <a:prstGeom prst="ellipse">
            <a:avLst/>
          </a:prstGeom>
          <a:solidFill>
            <a:schemeClr val="accent1"/>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2000" b="1" cap="all" dirty="0" smtClean="0">
                <a:solidFill>
                  <a:srgbClr val="FFFFFF"/>
                </a:solidFill>
              </a:rPr>
              <a:t>=</a:t>
            </a:r>
          </a:p>
        </p:txBody>
      </p:sp>
      <p:sp>
        <p:nvSpPr>
          <p:cNvPr id="22" name="Ellipse 205"/>
          <p:cNvSpPr/>
          <p:nvPr/>
        </p:nvSpPr>
        <p:spPr bwMode="gray">
          <a:xfrm>
            <a:off x="3780999" y="3322034"/>
            <a:ext cx="336000" cy="336000"/>
          </a:xfrm>
          <a:prstGeom prst="ellipse">
            <a:avLst/>
          </a:prstGeom>
          <a:solidFill>
            <a:schemeClr val="accent1"/>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400" b="1" cap="all" dirty="0" smtClean="0">
                <a:solidFill>
                  <a:srgbClr val="FFFFFF"/>
                </a:solidFill>
              </a:rPr>
              <a:t>X</a:t>
            </a:r>
          </a:p>
        </p:txBody>
      </p:sp>
      <p:sp>
        <p:nvSpPr>
          <p:cNvPr id="23" name="Ellipse 205"/>
          <p:cNvSpPr/>
          <p:nvPr/>
        </p:nvSpPr>
        <p:spPr bwMode="gray">
          <a:xfrm>
            <a:off x="6911354" y="3322034"/>
            <a:ext cx="336000" cy="336000"/>
          </a:xfrm>
          <a:prstGeom prst="ellipse">
            <a:avLst/>
          </a:prstGeom>
          <a:solidFill>
            <a:schemeClr val="accent1"/>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400" b="1" cap="all" dirty="0" smtClean="0">
                <a:solidFill>
                  <a:srgbClr val="FFFFFF"/>
                </a:solidFill>
              </a:rPr>
              <a:t>X</a:t>
            </a:r>
          </a:p>
        </p:txBody>
      </p:sp>
      <p:sp>
        <p:nvSpPr>
          <p:cNvPr id="20" name="Espace réservé du texte 5"/>
          <p:cNvSpPr>
            <a:spLocks noGrp="1"/>
          </p:cNvSpPr>
          <p:nvPr>
            <p:ph type="body" sz="quarter" idx="4294967295"/>
          </p:nvPr>
        </p:nvSpPr>
        <p:spPr>
          <a:xfrm>
            <a:off x="900000" y="7253060"/>
            <a:ext cx="4321288" cy="117020"/>
          </a:xfrm>
          <a:prstGeom prst="rect">
            <a:avLst/>
          </a:prstGeom>
        </p:spPr>
        <p:txBody>
          <a:bodyPr vert="horz" wrap="square" lIns="0" tIns="0" rIns="0" bIns="0" rtlCol="0" anchor="b">
            <a:spAutoFit/>
          </a:bodyPr>
          <a:lstStyle/>
          <a:p>
            <a:pPr marL="475200" indent="-475200">
              <a:lnSpc>
                <a:spcPts val="900"/>
              </a:lnSpc>
              <a:spcBef>
                <a:spcPts val="0"/>
              </a:spcBef>
              <a:buNone/>
              <a:tabLst>
                <a:tab pos="288000" algn="l"/>
              </a:tabLst>
            </a:pPr>
            <a:r>
              <a:rPr lang="en-US" altLang="zh-CN" sz="900" b="0" dirty="0">
                <a:solidFill>
                  <a:schemeClr val="accent2"/>
                </a:solidFill>
              </a:rPr>
              <a:t>Source: Advancy analysis</a:t>
            </a:r>
            <a:endParaRPr lang="en-US" sz="900" b="0" dirty="0">
              <a:solidFill>
                <a:schemeClr val="accent2"/>
              </a:solidFill>
            </a:endParaRPr>
          </a:p>
        </p:txBody>
      </p:sp>
    </p:spTree>
    <p:extLst>
      <p:ext uri="{BB962C8B-B14F-4D97-AF65-F5344CB8AC3E}">
        <p14:creationId xmlns:p14="http://schemas.microsoft.com/office/powerpoint/2010/main" val="16405681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extLst>
              <p:ext uri="{D42A27DB-BD31-4B8C-83A1-F6EECF244321}">
                <p14:modId xmlns:p14="http://schemas.microsoft.com/office/powerpoint/2010/main" val="18321318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7383" name="think-cell Slide" r:id="rId4" imgW="370" imgH="371" progId="TCLayout.ActiveDocument.1">
                  <p:embed/>
                </p:oleObj>
              </mc:Choice>
              <mc:Fallback>
                <p:oleObj name="think-cell Slide" r:id="rId4" imgW="370" imgH="371"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ext Placeholder 1"/>
          <p:cNvSpPr>
            <a:spLocks noGrp="1"/>
          </p:cNvSpPr>
          <p:nvPr>
            <p:ph type="body" sz="quarter" idx="10"/>
          </p:nvPr>
        </p:nvSpPr>
        <p:spPr/>
        <p:txBody>
          <a:bodyPr/>
          <a:lstStyle/>
          <a:p>
            <a:r>
              <a:rPr lang="en-US" dirty="0" smtClean="0"/>
              <a:t>Case study – data filed description </a:t>
            </a:r>
            <a:endParaRPr lang="en-US" dirty="0"/>
          </a:p>
        </p:txBody>
      </p:sp>
      <p:sp>
        <p:nvSpPr>
          <p:cNvPr id="3" name="Footer Placeholder 2"/>
          <p:cNvSpPr>
            <a:spLocks noGrp="1"/>
          </p:cNvSpPr>
          <p:nvPr>
            <p:ph type="ftr" sz="quarter" idx="12"/>
          </p:nvPr>
        </p:nvSpPr>
        <p:spPr/>
        <p:txBody>
          <a:bodyPr/>
          <a:lstStyle/>
          <a:p>
            <a:endParaRPr lang="en-GB" noProof="0" dirty="0"/>
          </a:p>
        </p:txBody>
      </p:sp>
      <p:sp>
        <p:nvSpPr>
          <p:cNvPr id="4" name="Title 3"/>
          <p:cNvSpPr>
            <a:spLocks noGrp="1"/>
          </p:cNvSpPr>
          <p:nvPr>
            <p:ph type="title"/>
          </p:nvPr>
        </p:nvSpPr>
        <p:spPr>
          <a:xfrm>
            <a:off x="898524" y="554399"/>
            <a:ext cx="9250043" cy="487313"/>
          </a:xfrm>
        </p:spPr>
        <p:txBody>
          <a:bodyPr/>
          <a:lstStyle/>
          <a:p>
            <a:r>
              <a:rPr lang="en-US" dirty="0" smtClean="0"/>
              <a:t>Multiply data set are included for Sephora performance analysis, including fundamental store info, sales performance and filed visiting data  </a:t>
            </a:r>
            <a:endParaRPr lang="en-US" dirty="0"/>
          </a:p>
        </p:txBody>
      </p:sp>
      <p:sp>
        <p:nvSpPr>
          <p:cNvPr id="6" name="Rectangle 3"/>
          <p:cNvSpPr>
            <a:spLocks noChangeArrowheads="1"/>
          </p:cNvSpPr>
          <p:nvPr/>
        </p:nvSpPr>
        <p:spPr bwMode="gray">
          <a:xfrm>
            <a:off x="899355" y="1748513"/>
            <a:ext cx="4320388"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BACKGROUND – data set explanation </a:t>
            </a:r>
            <a:endParaRPr lang="en-GB" sz="1200" cap="all" dirty="0">
              <a:solidFill>
                <a:srgbClr val="7F7F7F"/>
              </a:solidFill>
            </a:endParaRPr>
          </a:p>
        </p:txBody>
      </p:sp>
      <p:sp>
        <p:nvSpPr>
          <p:cNvPr id="7" name="Rectangle 6"/>
          <p:cNvSpPr/>
          <p:nvPr/>
        </p:nvSpPr>
        <p:spPr>
          <a:xfrm>
            <a:off x="2512224" y="2131086"/>
            <a:ext cx="7019740" cy="1246495"/>
          </a:xfrm>
          <a:prstGeom prst="rect">
            <a:avLst/>
          </a:prstGeom>
        </p:spPr>
        <p:txBody>
          <a:bodyPr wrap="square">
            <a:spAutoFit/>
          </a:bodyPr>
          <a:lstStyle/>
          <a:p>
            <a:pPr marL="358650" lvl="1" indent="-180000" fontAlgn="base">
              <a:lnSpc>
                <a:spcPts val="1300"/>
              </a:lnSpc>
              <a:spcBef>
                <a:spcPts val="600"/>
              </a:spcBef>
              <a:buClr>
                <a:srgbClr val="699FC0"/>
              </a:buClr>
              <a:buSzPct val="100000"/>
              <a:buFont typeface="Wingdings" panose="05000000000000000000" pitchFamily="2" charset="2"/>
              <a:buChar char="§"/>
              <a:defRPr/>
            </a:pPr>
            <a:r>
              <a:rPr lang="en-US" sz="1200" b="1" dirty="0"/>
              <a:t>Physical info: </a:t>
            </a:r>
            <a:r>
              <a:rPr lang="en-US" sz="1200" dirty="0"/>
              <a:t>Opened year, store space(</a:t>
            </a:r>
            <a:r>
              <a:rPr lang="en-US" sz="1200" dirty="0" err="1"/>
              <a:t>Sqm</a:t>
            </a:r>
            <a:r>
              <a:rPr lang="en-US" sz="1200" dirty="0"/>
              <a:t>), distance from the nearest Sephora store, distance from </a:t>
            </a:r>
            <a:r>
              <a:rPr lang="en-US" sz="1200" dirty="0" smtClean="0"/>
              <a:t>downtown, city of the store</a:t>
            </a:r>
            <a:endParaRPr lang="en-US" sz="1200" dirty="0"/>
          </a:p>
          <a:p>
            <a:pPr marL="358650" lvl="1" indent="-180000" fontAlgn="base">
              <a:lnSpc>
                <a:spcPts val="1300"/>
              </a:lnSpc>
              <a:spcBef>
                <a:spcPts val="600"/>
              </a:spcBef>
              <a:buClr>
                <a:srgbClr val="699FC0"/>
              </a:buClr>
              <a:buSzPct val="100000"/>
              <a:buFont typeface="Wingdings" panose="05000000000000000000" pitchFamily="2" charset="2"/>
              <a:buChar char="§"/>
              <a:defRPr/>
            </a:pPr>
            <a:r>
              <a:rPr lang="en-US" sz="1200" b="1" dirty="0"/>
              <a:t>Product stock and display: </a:t>
            </a:r>
            <a:r>
              <a:rPr lang="en-US" sz="1200" dirty="0"/>
              <a:t>number of product type and quantity of products by category or </a:t>
            </a:r>
            <a:r>
              <a:rPr lang="en-US" sz="1200" dirty="0" smtClean="0"/>
              <a:t>brand </a:t>
            </a:r>
            <a:r>
              <a:rPr lang="en-US" altLang="zh-CN" sz="1200" dirty="0" smtClean="0"/>
              <a:t>both in stock and display</a:t>
            </a:r>
            <a:endParaRPr lang="en-US" sz="1200" dirty="0"/>
          </a:p>
          <a:p>
            <a:pPr marL="358650" lvl="1" indent="-180000" fontAlgn="base">
              <a:lnSpc>
                <a:spcPts val="1300"/>
              </a:lnSpc>
              <a:spcBef>
                <a:spcPts val="600"/>
              </a:spcBef>
              <a:buClr>
                <a:srgbClr val="699FC0"/>
              </a:buClr>
              <a:buSzPct val="100000"/>
              <a:buFont typeface="Wingdings" panose="05000000000000000000" pitchFamily="2" charset="2"/>
              <a:buChar char="§"/>
              <a:defRPr/>
            </a:pPr>
            <a:r>
              <a:rPr lang="en-US" sz="1200" b="1" dirty="0"/>
              <a:t>BA profile: </a:t>
            </a:r>
            <a:r>
              <a:rPr lang="en-US" sz="1200" dirty="0"/>
              <a:t>Total HC(headcount), traffic/HC, </a:t>
            </a:r>
            <a:r>
              <a:rPr lang="en-US" sz="1200" dirty="0" err="1"/>
              <a:t>Sqm</a:t>
            </a:r>
            <a:r>
              <a:rPr lang="en-US" sz="1200" dirty="0"/>
              <a:t>/HC, number(percentage) of BA for each level, change rate of BA</a:t>
            </a:r>
          </a:p>
        </p:txBody>
      </p:sp>
      <p:sp>
        <p:nvSpPr>
          <p:cNvPr id="8" name="Rectangle 7"/>
          <p:cNvSpPr/>
          <p:nvPr/>
        </p:nvSpPr>
        <p:spPr bwMode="gray">
          <a:xfrm>
            <a:off x="1105174" y="2131086"/>
            <a:ext cx="1282791" cy="1246188"/>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cap="all" dirty="0" smtClean="0">
                <a:solidFill>
                  <a:srgbClr val="FFFFFF"/>
                </a:solidFill>
              </a:rPr>
              <a:t>Store fundamental info </a:t>
            </a:r>
          </a:p>
        </p:txBody>
      </p:sp>
      <p:sp>
        <p:nvSpPr>
          <p:cNvPr id="9" name="Rectangle 8"/>
          <p:cNvSpPr/>
          <p:nvPr/>
        </p:nvSpPr>
        <p:spPr bwMode="gray">
          <a:xfrm>
            <a:off x="1105174" y="3656610"/>
            <a:ext cx="1282791" cy="1477963"/>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cap="all" dirty="0" smtClean="0">
                <a:solidFill>
                  <a:srgbClr val="FFFFFF"/>
                </a:solidFill>
              </a:rPr>
              <a:t>Store sales performance</a:t>
            </a:r>
          </a:p>
        </p:txBody>
      </p:sp>
      <p:sp>
        <p:nvSpPr>
          <p:cNvPr id="10" name="Rectangle 9"/>
          <p:cNvSpPr/>
          <p:nvPr/>
        </p:nvSpPr>
        <p:spPr bwMode="gray">
          <a:xfrm>
            <a:off x="1105174" y="5413909"/>
            <a:ext cx="1282791" cy="1153550"/>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cap="all" dirty="0" smtClean="0">
                <a:solidFill>
                  <a:srgbClr val="FFFFFF"/>
                </a:solidFill>
              </a:rPr>
              <a:t>Store filed visit score </a:t>
            </a:r>
          </a:p>
        </p:txBody>
      </p:sp>
      <p:sp>
        <p:nvSpPr>
          <p:cNvPr id="11" name="Rectangle 10"/>
          <p:cNvSpPr/>
          <p:nvPr/>
        </p:nvSpPr>
        <p:spPr>
          <a:xfrm>
            <a:off x="2513699" y="5413909"/>
            <a:ext cx="7019925" cy="1154113"/>
          </a:xfrm>
          <a:prstGeom prst="rect">
            <a:avLst/>
          </a:prstGeom>
        </p:spPr>
        <p:txBody>
          <a:bodyPr wrap="square">
            <a:noAutofit/>
          </a:bodyPr>
          <a:lstStyle/>
          <a:p>
            <a:pPr marL="358650" lvl="1" indent="-180000" fontAlgn="base">
              <a:lnSpc>
                <a:spcPts val="1300"/>
              </a:lnSpc>
              <a:spcBef>
                <a:spcPts val="600"/>
              </a:spcBef>
              <a:buClr>
                <a:srgbClr val="699FC0"/>
              </a:buClr>
              <a:buSzPct val="100000"/>
              <a:buFont typeface="Wingdings" panose="05000000000000000000" pitchFamily="2" charset="2"/>
              <a:buChar char="§"/>
              <a:defRPr/>
            </a:pPr>
            <a:r>
              <a:rPr lang="en-US" sz="1200" b="1" dirty="0"/>
              <a:t>Store location </a:t>
            </a:r>
            <a:endParaRPr lang="en-US" sz="1200" b="1" dirty="0" smtClean="0"/>
          </a:p>
          <a:p>
            <a:pPr marL="358650" lvl="1" indent="-180000" fontAlgn="base">
              <a:lnSpc>
                <a:spcPts val="1300"/>
              </a:lnSpc>
              <a:spcBef>
                <a:spcPts val="600"/>
              </a:spcBef>
              <a:buClr>
                <a:srgbClr val="699FC0"/>
              </a:buClr>
              <a:buSzPct val="100000"/>
              <a:buFont typeface="Wingdings" panose="05000000000000000000" pitchFamily="2" charset="2"/>
              <a:buChar char="§"/>
              <a:defRPr/>
            </a:pPr>
            <a:r>
              <a:rPr lang="en-US" altLang="zh-CN" sz="1200" b="1" dirty="0" smtClean="0"/>
              <a:t>Store</a:t>
            </a:r>
            <a:r>
              <a:rPr lang="en-US" sz="1200" b="1" dirty="0" smtClean="0"/>
              <a:t> promotion</a:t>
            </a:r>
          </a:p>
          <a:p>
            <a:pPr marL="358650" lvl="1" indent="-180000" fontAlgn="base">
              <a:lnSpc>
                <a:spcPts val="1300"/>
              </a:lnSpc>
              <a:spcBef>
                <a:spcPts val="600"/>
              </a:spcBef>
              <a:buClr>
                <a:srgbClr val="699FC0"/>
              </a:buClr>
              <a:buSzPct val="100000"/>
              <a:buFont typeface="Wingdings" panose="05000000000000000000" pitchFamily="2" charset="2"/>
              <a:buChar char="§"/>
              <a:defRPr/>
            </a:pPr>
            <a:r>
              <a:rPr lang="en-US" sz="1200" b="1" dirty="0" smtClean="0"/>
              <a:t>In </a:t>
            </a:r>
            <a:r>
              <a:rPr lang="en-US" sz="1200" b="1" dirty="0"/>
              <a:t>store experience: </a:t>
            </a:r>
            <a:r>
              <a:rPr lang="en-US" sz="1200" dirty="0"/>
              <a:t>display, environment, shopping experience, product trail, Omni </a:t>
            </a:r>
            <a:r>
              <a:rPr lang="en-US" sz="1200" dirty="0" smtClean="0"/>
              <a:t>channel</a:t>
            </a:r>
          </a:p>
          <a:p>
            <a:pPr marL="358650" lvl="1" indent="-180000" fontAlgn="base">
              <a:lnSpc>
                <a:spcPts val="1300"/>
              </a:lnSpc>
              <a:spcBef>
                <a:spcPts val="600"/>
              </a:spcBef>
              <a:buClr>
                <a:srgbClr val="699FC0"/>
              </a:buClr>
              <a:buSzPct val="100000"/>
              <a:buFont typeface="Wingdings" panose="05000000000000000000" pitchFamily="2" charset="2"/>
              <a:buChar char="§"/>
              <a:defRPr/>
            </a:pPr>
            <a:r>
              <a:rPr lang="en-US" altLang="zh-CN" sz="1200" b="1" dirty="0" smtClean="0"/>
              <a:t>Post purchase</a:t>
            </a:r>
            <a:r>
              <a:rPr lang="en-US" altLang="zh-CN" sz="1200" dirty="0" smtClean="0"/>
              <a:t>: CRM </a:t>
            </a:r>
            <a:r>
              <a:rPr lang="en-US" sz="1200" dirty="0" smtClean="0"/>
              <a:t> </a:t>
            </a:r>
            <a:endParaRPr lang="en-US" sz="1200" dirty="0"/>
          </a:p>
          <a:p>
            <a:pPr marL="358650" lvl="1" indent="-180000" fontAlgn="base">
              <a:lnSpc>
                <a:spcPts val="1300"/>
              </a:lnSpc>
              <a:spcBef>
                <a:spcPts val="600"/>
              </a:spcBef>
              <a:buClr>
                <a:srgbClr val="699FC0"/>
              </a:buClr>
              <a:buSzPct val="100000"/>
              <a:buFont typeface="Wingdings" panose="05000000000000000000" pitchFamily="2" charset="2"/>
              <a:buChar char="§"/>
              <a:defRPr/>
            </a:pPr>
            <a:r>
              <a:rPr lang="en-US" sz="1200" b="1" dirty="0"/>
              <a:t>BA: </a:t>
            </a:r>
            <a:r>
              <a:rPr lang="en-US" sz="1200" dirty="0"/>
              <a:t>beauty service, BA attitude, BA professionalism</a:t>
            </a:r>
          </a:p>
        </p:txBody>
      </p:sp>
      <p:sp>
        <p:nvSpPr>
          <p:cNvPr id="12" name="Rectangle 11"/>
          <p:cNvSpPr/>
          <p:nvPr/>
        </p:nvSpPr>
        <p:spPr>
          <a:xfrm>
            <a:off x="2512038" y="3657081"/>
            <a:ext cx="7019925" cy="1477328"/>
          </a:xfrm>
          <a:prstGeom prst="rect">
            <a:avLst/>
          </a:prstGeom>
        </p:spPr>
        <p:txBody>
          <a:bodyPr wrap="square">
            <a:noAutofit/>
          </a:bodyPr>
          <a:lstStyle/>
          <a:p>
            <a:pPr marL="358650" lvl="1" indent="-180000" fontAlgn="base">
              <a:lnSpc>
                <a:spcPts val="1300"/>
              </a:lnSpc>
              <a:spcBef>
                <a:spcPts val="600"/>
              </a:spcBef>
              <a:buClr>
                <a:srgbClr val="699FC0"/>
              </a:buClr>
              <a:buSzPct val="100000"/>
              <a:buFont typeface="Wingdings" panose="05000000000000000000" pitchFamily="2" charset="2"/>
              <a:buChar char="§"/>
              <a:defRPr/>
            </a:pPr>
            <a:r>
              <a:rPr lang="en-US" sz="1200" b="1" dirty="0"/>
              <a:t>Sales formula </a:t>
            </a:r>
            <a:r>
              <a:rPr lang="en-US" sz="1200" dirty="0"/>
              <a:t>:Traffic, TR(Turn rate, TR=Transaction/Traffic), AB(Average basket, AB</a:t>
            </a:r>
            <a:r>
              <a:rPr lang="en-US" altLang="zh-CN" sz="1200" dirty="0"/>
              <a:t>=</a:t>
            </a:r>
            <a:r>
              <a:rPr lang="en-US" sz="1200" dirty="0"/>
              <a:t>AI</a:t>
            </a:r>
            <a:r>
              <a:rPr lang="zh-CN" altLang="en-US" sz="1200" dirty="0"/>
              <a:t>*</a:t>
            </a:r>
            <a:r>
              <a:rPr lang="en-US" sz="1200" dirty="0"/>
              <a:t>PPI) </a:t>
            </a:r>
          </a:p>
          <a:p>
            <a:pPr marL="358650" lvl="1" indent="-180000" fontAlgn="base">
              <a:lnSpc>
                <a:spcPts val="1300"/>
              </a:lnSpc>
              <a:spcBef>
                <a:spcPts val="600"/>
              </a:spcBef>
              <a:buClr>
                <a:srgbClr val="699FC0"/>
              </a:buClr>
              <a:buSzPct val="100000"/>
              <a:buFont typeface="Wingdings" panose="05000000000000000000" pitchFamily="2" charset="2"/>
              <a:buChar char="§"/>
              <a:defRPr/>
            </a:pPr>
            <a:r>
              <a:rPr lang="en-US" sz="1200" b="1" dirty="0"/>
              <a:t>Member profile fore each store</a:t>
            </a:r>
            <a:r>
              <a:rPr lang="en-US" sz="1200" dirty="0"/>
              <a:t>: </a:t>
            </a:r>
          </a:p>
          <a:p>
            <a:pPr marL="504825" lvl="2" indent="-142875" fontAlgn="base">
              <a:lnSpc>
                <a:spcPts val="1300"/>
              </a:lnSpc>
              <a:spcBef>
                <a:spcPts val="600"/>
              </a:spcBef>
              <a:buClr>
                <a:schemeClr val="accent3"/>
              </a:buClr>
              <a:buSzPct val="100000"/>
              <a:buFont typeface="Calibri" panose="020F0502020204030204" pitchFamily="34" charset="0"/>
              <a:buChar char="-"/>
              <a:defRPr/>
            </a:pPr>
            <a:r>
              <a:rPr lang="en-US" sz="1200" b="1" dirty="0"/>
              <a:t>Total value by card type </a:t>
            </a:r>
            <a:r>
              <a:rPr lang="en-US" sz="1200" dirty="0"/>
              <a:t>: sales, number of purchased member and transactions</a:t>
            </a:r>
          </a:p>
          <a:p>
            <a:pPr marL="504825" lvl="2" indent="-142875" fontAlgn="base">
              <a:lnSpc>
                <a:spcPts val="1300"/>
              </a:lnSpc>
              <a:spcBef>
                <a:spcPts val="600"/>
              </a:spcBef>
              <a:buClr>
                <a:schemeClr val="accent3"/>
              </a:buClr>
              <a:buSzPct val="100000"/>
              <a:buFont typeface="Calibri" panose="020F0502020204030204" pitchFamily="34" charset="0"/>
              <a:buChar char="-"/>
              <a:defRPr/>
            </a:pPr>
            <a:r>
              <a:rPr lang="en-US" sz="1200" b="1" dirty="0"/>
              <a:t>Percent of total by card type </a:t>
            </a:r>
            <a:r>
              <a:rPr lang="en-US" sz="1200" dirty="0"/>
              <a:t>: sales, number of purchased member and transactions</a:t>
            </a:r>
          </a:p>
          <a:p>
            <a:pPr marL="504825" lvl="2" indent="-142875" fontAlgn="base">
              <a:lnSpc>
                <a:spcPts val="1300"/>
              </a:lnSpc>
              <a:spcBef>
                <a:spcPts val="600"/>
              </a:spcBef>
              <a:buClr>
                <a:schemeClr val="accent3"/>
              </a:buClr>
              <a:buSzPct val="100000"/>
              <a:buFont typeface="Calibri" panose="020F0502020204030204" pitchFamily="34" charset="0"/>
              <a:buChar char="-"/>
              <a:defRPr/>
            </a:pPr>
            <a:r>
              <a:rPr lang="en-US" sz="1200" b="1" dirty="0"/>
              <a:t>Value per member by card type</a:t>
            </a:r>
            <a:r>
              <a:rPr lang="en-US" sz="1200" dirty="0"/>
              <a:t>: sales, purchased transactions, AB</a:t>
            </a:r>
          </a:p>
          <a:p>
            <a:pPr marL="358650" lvl="1" indent="-180000" fontAlgn="base">
              <a:lnSpc>
                <a:spcPts val="1300"/>
              </a:lnSpc>
              <a:spcBef>
                <a:spcPts val="600"/>
              </a:spcBef>
              <a:buClr>
                <a:srgbClr val="699FC0"/>
              </a:buClr>
              <a:buSzPct val="100000"/>
              <a:buFont typeface="Wingdings" panose="05000000000000000000" pitchFamily="2" charset="2"/>
              <a:buChar char="§"/>
              <a:defRPr/>
            </a:pPr>
            <a:r>
              <a:rPr lang="en-US" sz="1200" b="1" dirty="0"/>
              <a:t>Product profile</a:t>
            </a:r>
            <a:r>
              <a:rPr lang="en-US" sz="1200" dirty="0"/>
              <a:t>: sales by product category and brand</a:t>
            </a:r>
          </a:p>
        </p:txBody>
      </p:sp>
      <p:sp>
        <p:nvSpPr>
          <p:cNvPr id="14" name="Espace réservé du texte 5"/>
          <p:cNvSpPr>
            <a:spLocks noGrp="1"/>
          </p:cNvSpPr>
          <p:nvPr>
            <p:ph type="body" sz="quarter" idx="4294967295"/>
          </p:nvPr>
        </p:nvSpPr>
        <p:spPr>
          <a:xfrm>
            <a:off x="900000" y="7253060"/>
            <a:ext cx="4321288" cy="117020"/>
          </a:xfrm>
          <a:prstGeom prst="rect">
            <a:avLst/>
          </a:prstGeom>
        </p:spPr>
        <p:txBody>
          <a:bodyPr vert="horz" wrap="square" lIns="0" tIns="0" rIns="0" bIns="0" rtlCol="0" anchor="b">
            <a:spAutoFit/>
          </a:bodyPr>
          <a:lstStyle/>
          <a:p>
            <a:pPr marL="475200" indent="-475200">
              <a:lnSpc>
                <a:spcPts val="900"/>
              </a:lnSpc>
              <a:spcBef>
                <a:spcPts val="0"/>
              </a:spcBef>
              <a:buNone/>
              <a:tabLst>
                <a:tab pos="288000" algn="l"/>
              </a:tabLst>
            </a:pPr>
            <a:r>
              <a:rPr lang="en-US" altLang="zh-CN" sz="900" b="0" dirty="0">
                <a:solidFill>
                  <a:schemeClr val="accent2"/>
                </a:solidFill>
              </a:rPr>
              <a:t>Source: Advancy analysis</a:t>
            </a:r>
            <a:endParaRPr lang="en-US" sz="900" b="0" dirty="0">
              <a:solidFill>
                <a:schemeClr val="accent2"/>
              </a:solidFill>
            </a:endParaRPr>
          </a:p>
        </p:txBody>
      </p:sp>
    </p:spTree>
    <p:extLst>
      <p:ext uri="{BB962C8B-B14F-4D97-AF65-F5344CB8AC3E}">
        <p14:creationId xmlns:p14="http://schemas.microsoft.com/office/powerpoint/2010/main" val="32448443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 5" hidden="1"/>
          <p:cNvGraphicFramePr>
            <a:graphicFrameLocks noChangeAspect="1"/>
          </p:cNvGraphicFramePr>
          <p:nvPr>
            <p:custDataLst>
              <p:tags r:id="rId2"/>
            </p:custDataLst>
            <p:extLst>
              <p:ext uri="{D42A27DB-BD31-4B8C-83A1-F6EECF244321}">
                <p14:modId xmlns:p14="http://schemas.microsoft.com/office/powerpoint/2010/main" val="346507685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6173" name="think-cell Slide" r:id="rId15" imgW="270" imgH="270" progId="TCLayout.ActiveDocument.1">
                  <p:embed/>
                </p:oleObj>
              </mc:Choice>
              <mc:Fallback>
                <p:oleObj name="think-cell Slide" r:id="rId15" imgW="270" imgH="270" progId="TCLayout.ActiveDocument.1">
                  <p:embed/>
                  <p:pic>
                    <p:nvPicPr>
                      <p:cNvPr id="6" name="Objet 5" hidden="1"/>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3"/>
          </a:solidFill>
          <a:ln w="9525" algn="ctr">
            <a:noFill/>
            <a:miter lim="800000"/>
            <a:headEnd type="none" w="lg" len="lg"/>
            <a:tailEnd type="none" w="lg" len="lg"/>
          </a:ln>
          <a:effectLst/>
        </p:spPr>
        <p:txBody>
          <a:bodyPr vert="horz" wrap="none" lIns="0" tIns="0" rIns="0" bIns="0" numCol="1" spcCol="0" rtlCol="0" anchor="ctr" anchorCtr="0">
            <a:noAutofit/>
          </a:bodyPr>
          <a:lstStyle/>
          <a:p>
            <a:pPr algn="ctr" defTabSz="1018824">
              <a:spcBef>
                <a:spcPct val="0"/>
              </a:spcBef>
              <a:spcAft>
                <a:spcPct val="0"/>
              </a:spcAft>
              <a:buClr>
                <a:srgbClr val="699FC0"/>
              </a:buClr>
              <a:buSzPct val="100000"/>
            </a:pPr>
            <a:endParaRPr lang="en-US" sz="1400" cap="all" dirty="0">
              <a:solidFill>
                <a:srgbClr val="FFFFFF"/>
              </a:solidFill>
              <a:latin typeface="Calibri" panose="020F0502020204030204" pitchFamily="34" charset="0"/>
              <a:sym typeface="Calibri" panose="020F0502020204030204" pitchFamily="34" charset="0"/>
            </a:endParaRPr>
          </a:p>
        </p:txBody>
      </p:sp>
      <p:sp>
        <p:nvSpPr>
          <p:cNvPr id="2" name="Titre 1"/>
          <p:cNvSpPr>
            <a:spLocks noGrp="1"/>
          </p:cNvSpPr>
          <p:nvPr>
            <p:ph type="title"/>
          </p:nvPr>
        </p:nvSpPr>
        <p:spPr>
          <a:xfrm>
            <a:off x="898524" y="554399"/>
            <a:ext cx="9250043" cy="243656"/>
          </a:xfrm>
        </p:spPr>
        <p:txBody>
          <a:bodyPr/>
          <a:lstStyle/>
          <a:p>
            <a:r>
              <a:rPr lang="en-US" dirty="0"/>
              <a:t>Agenda</a:t>
            </a:r>
          </a:p>
        </p:txBody>
      </p:sp>
      <p:sp>
        <p:nvSpPr>
          <p:cNvPr id="147" name="Espace réservé du texte 3"/>
          <p:cNvSpPr>
            <a:spLocks noGrp="1"/>
          </p:cNvSpPr>
          <p:nvPr>
            <p:custDataLst>
              <p:tags r:id="rId4"/>
            </p:custDataLst>
          </p:nvPr>
        </p:nvSpPr>
        <p:spPr bwMode="gray">
          <a:xfrm>
            <a:off x="898525" y="1957388"/>
            <a:ext cx="9250363" cy="355600"/>
          </a:xfrm>
          <a:prstGeom prst="rect">
            <a:avLst/>
          </a:prstGeom>
          <a:solidFill>
            <a:srgbClr val="003855"/>
          </a:solidFill>
          <a:ln w="9525">
            <a:noFill/>
          </a:ln>
          <a:extLs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dirty="0" smtClean="0">
                <a:solidFill>
                  <a:schemeClr val="bg1"/>
                </a:solidFill>
              </a:rPr>
              <a:t>DIAGNOSTIC ANALYSIS</a:t>
            </a:r>
            <a:endParaRPr lang="en-US" sz="1300" cap="all" dirty="0">
              <a:solidFill>
                <a:schemeClr val="bg1"/>
              </a:solidFill>
            </a:endParaRPr>
          </a:p>
        </p:txBody>
      </p:sp>
      <p:sp>
        <p:nvSpPr>
          <p:cNvPr id="128" name="Espace réservé du texte 3">
            <a:hlinkClick r:id="rId17" action="ppaction://hlinksldjump"/>
          </p:cNvPr>
          <p:cNvSpPr>
            <a:spLocks noGrp="1"/>
          </p:cNvSpPr>
          <p:nvPr>
            <p:custDataLst>
              <p:tags r:id="rId5"/>
            </p:custDataLst>
          </p:nvPr>
        </p:nvSpPr>
        <p:spPr bwMode="gray">
          <a:xfrm>
            <a:off x="898525" y="2312988"/>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9850"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dirty="0" smtClean="0"/>
              <a:t>DESCRIPTIVE STATISTICS</a:t>
            </a:r>
            <a:endParaRPr lang="en-US" sz="1300" cap="all" dirty="0"/>
          </a:p>
        </p:txBody>
      </p:sp>
      <p:sp>
        <p:nvSpPr>
          <p:cNvPr id="129" name="Espace réservé du texte 3">
            <a:hlinkClick r:id="rId18" action="ppaction://hlinksldjump"/>
          </p:cNvPr>
          <p:cNvSpPr>
            <a:spLocks noGrp="1"/>
          </p:cNvSpPr>
          <p:nvPr>
            <p:custDataLst>
              <p:tags r:id="rId6"/>
            </p:custDataLst>
          </p:nvPr>
        </p:nvSpPr>
        <p:spPr bwMode="gray">
          <a:xfrm>
            <a:off x="898525" y="2667000"/>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dirty="0" smtClean="0"/>
              <a:t>HYPOTHESIS TEST</a:t>
            </a:r>
            <a:endParaRPr lang="en-US" sz="1300" cap="all" dirty="0"/>
          </a:p>
        </p:txBody>
      </p:sp>
      <p:sp>
        <p:nvSpPr>
          <p:cNvPr id="146" name="Espace réservé du texte 3">
            <a:hlinkClick r:id="rId19" action="ppaction://hlinksldjump"/>
          </p:cNvPr>
          <p:cNvSpPr>
            <a:spLocks noGrp="1"/>
          </p:cNvSpPr>
          <p:nvPr>
            <p:custDataLst>
              <p:tags r:id="rId7"/>
            </p:custDataLst>
          </p:nvPr>
        </p:nvSpPr>
        <p:spPr bwMode="gray">
          <a:xfrm>
            <a:off x="898525" y="3022600"/>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698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RELATIONSHIP ANALYSIS</a:t>
            </a:r>
            <a:endParaRPr lang="en-US" sz="1300" b="0" cap="all" dirty="0"/>
          </a:p>
        </p:txBody>
      </p:sp>
      <p:sp>
        <p:nvSpPr>
          <p:cNvPr id="143" name="Espace réservé du texte 3">
            <a:hlinkClick r:id="rId20" action="ppaction://hlinksldjump"/>
          </p:cNvPr>
          <p:cNvSpPr>
            <a:spLocks noGrp="1"/>
          </p:cNvSpPr>
          <p:nvPr>
            <p:custDataLst>
              <p:tags r:id="rId8"/>
            </p:custDataLst>
          </p:nvPr>
        </p:nvSpPr>
        <p:spPr bwMode="gray">
          <a:xfrm>
            <a:off x="898525" y="33766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EXPLORATORY ANALYSIS</a:t>
            </a:r>
          </a:p>
        </p:txBody>
      </p:sp>
      <p:sp>
        <p:nvSpPr>
          <p:cNvPr id="131" name="Espace réservé du texte 3">
            <a:hlinkClick r:id="rId21" action="ppaction://hlinksldjump"/>
          </p:cNvPr>
          <p:cNvSpPr>
            <a:spLocks noGrp="1"/>
          </p:cNvSpPr>
          <p:nvPr>
            <p:custDataLst>
              <p:tags r:id="rId9"/>
            </p:custDataLst>
          </p:nvPr>
        </p:nvSpPr>
        <p:spPr bwMode="gray">
          <a:xfrm>
            <a:off x="898525" y="37322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PREDICTIVE ANALYSIS</a:t>
            </a:r>
            <a:endParaRPr lang="en-US" sz="1300" b="0" cap="all" dirty="0"/>
          </a:p>
        </p:txBody>
      </p:sp>
      <p:sp>
        <p:nvSpPr>
          <p:cNvPr id="144" name="Espace réservé du texte 3">
            <a:hlinkClick r:id="rId22" action="ppaction://hlinksldjump"/>
          </p:cNvPr>
          <p:cNvSpPr>
            <a:spLocks noGrp="1"/>
          </p:cNvSpPr>
          <p:nvPr>
            <p:custDataLst>
              <p:tags r:id="rId10"/>
            </p:custDataLst>
          </p:nvPr>
        </p:nvSpPr>
        <p:spPr bwMode="gray">
          <a:xfrm>
            <a:off x="898525" y="4087813"/>
            <a:ext cx="9250363" cy="3302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5088" rIns="0" bIns="66675"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300" b="0" cap="all" dirty="0" smtClean="0"/>
              <a:t>Sephora case study</a:t>
            </a:r>
            <a:endParaRPr lang="en-US" sz="1300" b="0" cap="all" dirty="0"/>
          </a:p>
        </p:txBody>
      </p:sp>
      <p:sp>
        <p:nvSpPr>
          <p:cNvPr id="23" name="Espace réservé du texte 3">
            <a:hlinkClick r:id="rId23" action="ppaction://hlinksldjump"/>
          </p:cNvPr>
          <p:cNvSpPr>
            <a:spLocks noGrp="1"/>
          </p:cNvSpPr>
          <p:nvPr>
            <p:custDataLst>
              <p:tags r:id="rId11"/>
            </p:custDataLst>
          </p:nvPr>
        </p:nvSpPr>
        <p:spPr bwMode="gray">
          <a:xfrm>
            <a:off x="898525" y="4418013"/>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698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KEY </a:t>
            </a:r>
            <a:r>
              <a:rPr lang="en-US" sz="1400" b="0" dirty="0" smtClean="0"/>
              <a:t>TIPS </a:t>
            </a:r>
            <a:r>
              <a:rPr lang="en-US" sz="1400" b="0" dirty="0" smtClean="0"/>
              <a:t>FOR DATA ANALYSIS</a:t>
            </a:r>
            <a:endParaRPr lang="en-US" sz="1300" b="0" cap="all" dirty="0"/>
          </a:p>
        </p:txBody>
      </p:sp>
      <p:sp>
        <p:nvSpPr>
          <p:cNvPr id="134" name="Espace réservé du texte 3">
            <a:hlinkClick r:id="rId24" action="ppaction://hlinksldjump"/>
          </p:cNvPr>
          <p:cNvSpPr>
            <a:spLocks noGrp="1"/>
          </p:cNvSpPr>
          <p:nvPr>
            <p:custDataLst>
              <p:tags r:id="rId12"/>
            </p:custDataLst>
          </p:nvPr>
        </p:nvSpPr>
        <p:spPr bwMode="gray">
          <a:xfrm>
            <a:off x="898525" y="4772025"/>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Appendix</a:t>
            </a:r>
            <a:endParaRPr lang="en-US" sz="1300" b="0" cap="all" dirty="0"/>
          </a:p>
        </p:txBody>
      </p:sp>
      <p:sp>
        <p:nvSpPr>
          <p:cNvPr id="44" name="Espace réservé du texte 5"/>
          <p:cNvSpPr>
            <a:spLocks noGrp="1"/>
          </p:cNvSpPr>
          <p:nvPr>
            <p:ph type="body" sz="quarter" idx="4294967295"/>
          </p:nvPr>
        </p:nvSpPr>
        <p:spPr>
          <a:xfrm>
            <a:off x="900000" y="7253060"/>
            <a:ext cx="4321288" cy="117020"/>
          </a:xfrm>
          <a:prstGeom prst="rect">
            <a:avLst/>
          </a:prstGeom>
        </p:spPr>
        <p:txBody>
          <a:bodyPr vert="horz" wrap="square" lIns="0" tIns="0" rIns="0" bIns="0" rtlCol="0" anchor="b">
            <a:spAutoFit/>
          </a:bodyPr>
          <a:lstStyle/>
          <a:p>
            <a:pPr marL="475200" indent="-475200">
              <a:lnSpc>
                <a:spcPts val="900"/>
              </a:lnSpc>
              <a:spcBef>
                <a:spcPts val="0"/>
              </a:spcBef>
              <a:buNone/>
              <a:tabLst>
                <a:tab pos="288000" algn="l"/>
              </a:tabLst>
            </a:pPr>
            <a:r>
              <a:rPr lang="en-US" altLang="zh-CN" sz="900" b="0" smtClean="0">
                <a:solidFill>
                  <a:schemeClr val="accent2"/>
                </a:solidFill>
              </a:rPr>
              <a:t>Source: Advancy analysis</a:t>
            </a:r>
            <a:endParaRPr lang="en-US" sz="900" b="0" dirty="0">
              <a:solidFill>
                <a:schemeClr val="accent2"/>
              </a:solidFill>
            </a:endParaRPr>
          </a:p>
        </p:txBody>
      </p:sp>
    </p:spTree>
    <p:extLst>
      <p:ext uri="{BB962C8B-B14F-4D97-AF65-F5344CB8AC3E}">
        <p14:creationId xmlns:p14="http://schemas.microsoft.com/office/powerpoint/2010/main" val="18524660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Descriptive </a:t>
            </a:r>
            <a:r>
              <a:rPr lang="en-GB" dirty="0" smtClean="0"/>
              <a:t>data of Sephora member transaction </a:t>
            </a:r>
            <a:endParaRPr lang="en-US" dirty="0"/>
          </a:p>
        </p:txBody>
      </p:sp>
      <p:sp>
        <p:nvSpPr>
          <p:cNvPr id="3" name="Footer Placeholder 2"/>
          <p:cNvSpPr>
            <a:spLocks noGrp="1"/>
          </p:cNvSpPr>
          <p:nvPr>
            <p:ph type="ftr" sz="quarter" idx="12"/>
          </p:nvPr>
        </p:nvSpPr>
        <p:spPr/>
        <p:txBody>
          <a:bodyPr/>
          <a:lstStyle/>
          <a:p>
            <a:endParaRPr lang="en-GB" noProof="0" dirty="0"/>
          </a:p>
        </p:txBody>
      </p:sp>
      <p:sp>
        <p:nvSpPr>
          <p:cNvPr id="4" name="Title 3"/>
          <p:cNvSpPr>
            <a:spLocks noGrp="1"/>
          </p:cNvSpPr>
          <p:nvPr>
            <p:ph type="title"/>
          </p:nvPr>
        </p:nvSpPr>
        <p:spPr/>
        <p:txBody>
          <a:bodyPr/>
          <a:lstStyle/>
          <a:p>
            <a:r>
              <a:rPr lang="en-US" dirty="0" smtClean="0"/>
              <a:t>Descriptive statistics gives a quick summary of the Sephora transaction database </a:t>
            </a:r>
            <a:endParaRPr lang="en-US" dirty="0"/>
          </a:p>
        </p:txBody>
      </p:sp>
      <p:pic>
        <p:nvPicPr>
          <p:cNvPr id="6" name="Picture 5"/>
          <p:cNvPicPr>
            <a:picLocks noChangeAspect="1"/>
          </p:cNvPicPr>
          <p:nvPr/>
        </p:nvPicPr>
        <p:blipFill>
          <a:blip r:embed="rId2"/>
          <a:stretch>
            <a:fillRect/>
          </a:stretch>
        </p:blipFill>
        <p:spPr>
          <a:xfrm>
            <a:off x="1868411" y="2029933"/>
            <a:ext cx="7315354" cy="3473536"/>
          </a:xfrm>
          <a:prstGeom prst="rect">
            <a:avLst/>
          </a:prstGeom>
        </p:spPr>
      </p:pic>
      <p:sp>
        <p:nvSpPr>
          <p:cNvPr id="8" name="Rectangle 3"/>
          <p:cNvSpPr>
            <a:spLocks noChangeArrowheads="1"/>
          </p:cNvSpPr>
          <p:nvPr/>
        </p:nvSpPr>
        <p:spPr bwMode="gray">
          <a:xfrm>
            <a:off x="899355" y="1748513"/>
            <a:ext cx="9252742"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Descriptive data summary of member transaction</a:t>
            </a:r>
            <a:endParaRPr lang="en-GB" sz="1200" cap="all" dirty="0">
              <a:solidFill>
                <a:srgbClr val="7F7F7F"/>
              </a:solidFill>
            </a:endParaRPr>
          </a:p>
        </p:txBody>
      </p:sp>
      <p:grpSp>
        <p:nvGrpSpPr>
          <p:cNvPr id="9" name="Group 8"/>
          <p:cNvGrpSpPr/>
          <p:nvPr/>
        </p:nvGrpSpPr>
        <p:grpSpPr>
          <a:xfrm>
            <a:off x="899359" y="1967669"/>
            <a:ext cx="9252738" cy="4680268"/>
            <a:chOff x="901700" y="1967667"/>
            <a:chExt cx="9252000" cy="4680271"/>
          </a:xfrm>
        </p:grpSpPr>
        <p:cxnSp>
          <p:nvCxnSpPr>
            <p:cNvPr id="10" name="Straight Connector 9"/>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1373513" y="5565732"/>
            <a:ext cx="8437380" cy="938719"/>
          </a:xfrm>
          <a:prstGeom prst="rect">
            <a:avLst/>
          </a:prstGeom>
          <a:solidFill>
            <a:schemeClr val="accent6"/>
          </a:solidFill>
        </p:spPr>
        <p:txBody>
          <a:bodyPr wrap="square">
            <a:spAutoFit/>
          </a:bodyPr>
          <a:lstStyle/>
          <a:p>
            <a:pPr marL="180000" lvl="1" indent="-180000" defTabSz="1018824">
              <a:lnSpc>
                <a:spcPts val="1300"/>
              </a:lnSpc>
              <a:spcBef>
                <a:spcPts val="600"/>
              </a:spcBef>
              <a:buClr>
                <a:srgbClr val="699FC0"/>
              </a:buClr>
              <a:buSzPct val="100000"/>
              <a:buFont typeface="Wingdings 3"/>
              <a:buChar char="}"/>
              <a:defRPr/>
            </a:pPr>
            <a:r>
              <a:rPr lang="en-US" sz="1200" dirty="0" smtClean="0"/>
              <a:t>Among the 8.5Mn positive transactions, ~90% are below 1300 AB and ~50% </a:t>
            </a:r>
            <a:r>
              <a:rPr lang="en-US" altLang="zh-CN" sz="1200" dirty="0" smtClean="0"/>
              <a:t>are below 400 AB</a:t>
            </a:r>
          </a:p>
          <a:p>
            <a:pPr marL="180000" lvl="1" indent="-180000" defTabSz="1018824">
              <a:lnSpc>
                <a:spcPts val="1300"/>
              </a:lnSpc>
              <a:spcBef>
                <a:spcPts val="600"/>
              </a:spcBef>
              <a:buClr>
                <a:srgbClr val="699FC0"/>
              </a:buClr>
              <a:buSzPct val="100000"/>
              <a:buFont typeface="Wingdings 3"/>
              <a:buChar char="}"/>
              <a:defRPr/>
            </a:pPr>
            <a:r>
              <a:rPr lang="en-US" sz="1200" dirty="0" smtClean="0"/>
              <a:t>For the each range AB of transactions, the group 0-99 and 300-399 are quite different</a:t>
            </a:r>
          </a:p>
          <a:p>
            <a:pPr marL="360000" lvl="1" indent="-180000" defTabSz="1018824">
              <a:lnSpc>
                <a:spcPts val="1300"/>
              </a:lnSpc>
              <a:spcBef>
                <a:spcPts val="400"/>
              </a:spcBef>
              <a:buClr>
                <a:srgbClr val="699FC0"/>
              </a:buClr>
              <a:buSzPct val="100000"/>
              <a:buFont typeface="Wingdings" panose="05000000000000000000" pitchFamily="2" charset="2"/>
              <a:buChar char="§"/>
              <a:defRPr/>
            </a:pPr>
            <a:r>
              <a:rPr lang="en-US" sz="1200" dirty="0"/>
              <a:t>0-99, more transactions are above the mean, median &gt; mean, 25% and 75% quantiles are higher</a:t>
            </a:r>
          </a:p>
          <a:p>
            <a:pPr marL="360000" lvl="1" indent="-180000" defTabSz="1018824">
              <a:lnSpc>
                <a:spcPts val="1300"/>
              </a:lnSpc>
              <a:spcBef>
                <a:spcPts val="400"/>
              </a:spcBef>
              <a:buClr>
                <a:srgbClr val="699FC0"/>
              </a:buClr>
              <a:buSzPct val="100000"/>
              <a:buFont typeface="Wingdings" panose="05000000000000000000" pitchFamily="2" charset="2"/>
              <a:buChar char="§"/>
              <a:defRPr/>
            </a:pPr>
            <a:r>
              <a:rPr lang="en-US" sz="1200" dirty="0"/>
              <a:t>300-399, more transactions are below the mean, </a:t>
            </a:r>
            <a:r>
              <a:rPr lang="en-US" altLang="zh-CN" sz="1200" dirty="0"/>
              <a:t>median&lt; mean,</a:t>
            </a:r>
            <a:r>
              <a:rPr lang="en-US" sz="1200" dirty="0"/>
              <a:t> 25% and 75 quantiles are lower</a:t>
            </a:r>
          </a:p>
        </p:txBody>
      </p:sp>
      <p:sp>
        <p:nvSpPr>
          <p:cNvPr id="13" name="Rectangle 12"/>
          <p:cNvSpPr/>
          <p:nvPr/>
        </p:nvSpPr>
        <p:spPr bwMode="gray">
          <a:xfrm>
            <a:off x="6984892" y="3050817"/>
            <a:ext cx="1581592" cy="169741"/>
          </a:xfrm>
          <a:prstGeom prst="rect">
            <a:avLst/>
          </a:prstGeom>
          <a:noFill/>
          <a:ln w="9525" algn="ctr">
            <a:solidFill>
              <a:srgbClr val="FF0000"/>
            </a:solid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14" name="Rectangle 13"/>
          <p:cNvSpPr/>
          <p:nvPr/>
        </p:nvSpPr>
        <p:spPr bwMode="gray">
          <a:xfrm>
            <a:off x="6984892" y="2494536"/>
            <a:ext cx="1581592" cy="169741"/>
          </a:xfrm>
          <a:prstGeom prst="rect">
            <a:avLst/>
          </a:prstGeom>
          <a:noFill/>
          <a:ln w="9525" algn="ctr">
            <a:solidFill>
              <a:srgbClr val="FF0000"/>
            </a:solid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15" name="Rectangle 14"/>
          <p:cNvSpPr/>
          <p:nvPr/>
        </p:nvSpPr>
        <p:spPr bwMode="gray">
          <a:xfrm>
            <a:off x="4214490" y="2502907"/>
            <a:ext cx="419387" cy="2289099"/>
          </a:xfrm>
          <a:prstGeom prst="rect">
            <a:avLst/>
          </a:prstGeom>
          <a:noFill/>
          <a:ln w="9525" algn="ctr">
            <a:solidFill>
              <a:srgbClr val="FF0000"/>
            </a:solid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16" name="Rectangle 15"/>
          <p:cNvSpPr/>
          <p:nvPr/>
        </p:nvSpPr>
        <p:spPr bwMode="gray">
          <a:xfrm>
            <a:off x="923925" y="75119"/>
            <a:ext cx="1377480" cy="300744"/>
          </a:xfrm>
          <a:prstGeom prst="rect">
            <a:avLst/>
          </a:prstGeom>
          <a:solidFill>
            <a:schemeClr val="tx1"/>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400" b="1" dirty="0">
                <a:solidFill>
                  <a:srgbClr val="FFFFFF"/>
                </a:solidFill>
              </a:rPr>
              <a:t> S</a:t>
            </a:r>
            <a:r>
              <a:rPr lang="en-US" sz="1400" b="1" dirty="0" smtClean="0">
                <a:solidFill>
                  <a:srgbClr val="FFFFFF"/>
                </a:solidFill>
              </a:rPr>
              <a:t>tatistics</a:t>
            </a:r>
          </a:p>
        </p:txBody>
      </p:sp>
      <p:sp>
        <p:nvSpPr>
          <p:cNvPr id="18" name="Text Placeholder 4"/>
          <p:cNvSpPr>
            <a:spLocks noGrp="1"/>
          </p:cNvSpPr>
          <p:nvPr>
            <p:ph type="body" sz="quarter" idx="13"/>
          </p:nvPr>
        </p:nvSpPr>
        <p:spPr>
          <a:xfrm>
            <a:off x="900000" y="7253060"/>
            <a:ext cx="4321288" cy="117020"/>
          </a:xfrm>
        </p:spPr>
        <p:txBody>
          <a:bodyPr/>
          <a:lstStyle/>
          <a:p>
            <a:r>
              <a:rPr lang="en-US" altLang="zh-CN" dirty="0"/>
              <a:t>Source: Sephora data, </a:t>
            </a:r>
            <a:r>
              <a:rPr lang="en-US" altLang="zh-CN" dirty="0" err="1"/>
              <a:t>Advancy</a:t>
            </a:r>
            <a:r>
              <a:rPr lang="en-US" altLang="zh-CN" dirty="0"/>
              <a:t> analysis</a:t>
            </a:r>
            <a:endParaRPr lang="en-US" dirty="0"/>
          </a:p>
        </p:txBody>
      </p:sp>
    </p:spTree>
    <p:extLst>
      <p:ext uri="{BB962C8B-B14F-4D97-AF65-F5344CB8AC3E}">
        <p14:creationId xmlns:p14="http://schemas.microsoft.com/office/powerpoint/2010/main" val="11343243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Box plot of Sephora member info </a:t>
            </a:r>
            <a:endParaRPr lang="en-US" dirty="0"/>
          </a:p>
        </p:txBody>
      </p:sp>
      <p:sp>
        <p:nvSpPr>
          <p:cNvPr id="3" name="Footer Placeholder 2"/>
          <p:cNvSpPr>
            <a:spLocks noGrp="1"/>
          </p:cNvSpPr>
          <p:nvPr>
            <p:ph type="ftr" sz="quarter" idx="12"/>
          </p:nvPr>
        </p:nvSpPr>
        <p:spPr/>
        <p:txBody>
          <a:bodyPr/>
          <a:lstStyle/>
          <a:p>
            <a:endParaRPr lang="en-GB" noProof="0" dirty="0"/>
          </a:p>
        </p:txBody>
      </p:sp>
      <p:sp>
        <p:nvSpPr>
          <p:cNvPr id="4" name="Title 3"/>
          <p:cNvSpPr>
            <a:spLocks noGrp="1"/>
          </p:cNvSpPr>
          <p:nvPr>
            <p:ph type="title"/>
          </p:nvPr>
        </p:nvSpPr>
        <p:spPr>
          <a:xfrm>
            <a:off x="898524" y="554399"/>
            <a:ext cx="9250043" cy="487313"/>
          </a:xfrm>
        </p:spPr>
        <p:txBody>
          <a:bodyPr/>
          <a:lstStyle/>
          <a:p>
            <a:r>
              <a:rPr lang="en-US" dirty="0" smtClean="0"/>
              <a:t>The box plot shows that there are more outliers among white and black members, which should be pay attention to when do the member analysis </a:t>
            </a:r>
            <a:endParaRPr lang="en-US" dirty="0"/>
          </a:p>
        </p:txBody>
      </p:sp>
      <p:pic>
        <p:nvPicPr>
          <p:cNvPr id="6" name="Picture 5"/>
          <p:cNvPicPr>
            <a:picLocks noChangeAspect="1"/>
          </p:cNvPicPr>
          <p:nvPr/>
        </p:nvPicPr>
        <p:blipFill>
          <a:blip r:embed="rId2"/>
          <a:stretch>
            <a:fillRect/>
          </a:stretch>
        </p:blipFill>
        <p:spPr>
          <a:xfrm>
            <a:off x="1647862" y="2034478"/>
            <a:ext cx="7540670" cy="3488992"/>
          </a:xfrm>
          <a:prstGeom prst="rect">
            <a:avLst/>
          </a:prstGeom>
        </p:spPr>
      </p:pic>
      <p:cxnSp>
        <p:nvCxnSpPr>
          <p:cNvPr id="8" name="Straight Arrow Connector 7"/>
          <p:cNvCxnSpPr/>
          <p:nvPr/>
        </p:nvCxnSpPr>
        <p:spPr>
          <a:xfrm>
            <a:off x="3311038" y="2187671"/>
            <a:ext cx="2981" cy="2315577"/>
          </a:xfrm>
          <a:prstGeom prst="straightConnector1">
            <a:avLst/>
          </a:prstGeom>
          <a:ln w="6350" cap="sq">
            <a:solidFill>
              <a:srgbClr val="FF0000"/>
            </a:solidFill>
            <a:beve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933545" y="2197058"/>
            <a:ext cx="1" cy="420570"/>
          </a:xfrm>
          <a:prstGeom prst="straightConnector1">
            <a:avLst/>
          </a:prstGeom>
          <a:ln w="6350" cap="sq">
            <a:solidFill>
              <a:srgbClr val="FF0000"/>
            </a:solidFill>
            <a:beve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515987" y="2336648"/>
            <a:ext cx="2776" cy="2517235"/>
          </a:xfrm>
          <a:prstGeom prst="straightConnector1">
            <a:avLst/>
          </a:prstGeom>
          <a:ln w="6350" cap="sq">
            <a:solidFill>
              <a:srgbClr val="FF0000"/>
            </a:solidFill>
            <a:beve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7835915" y="2187671"/>
            <a:ext cx="2" cy="2666212"/>
          </a:xfrm>
          <a:prstGeom prst="straightConnector1">
            <a:avLst/>
          </a:prstGeom>
          <a:ln w="6350" cap="sq">
            <a:solidFill>
              <a:srgbClr val="FF0000"/>
            </a:solidFill>
            <a:beve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6515987" y="5027988"/>
            <a:ext cx="1" cy="126057"/>
          </a:xfrm>
          <a:prstGeom prst="straightConnector1">
            <a:avLst/>
          </a:prstGeom>
          <a:ln w="6350" cap="sq">
            <a:solidFill>
              <a:srgbClr val="FF0000"/>
            </a:solidFill>
            <a:beve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835914" y="5070387"/>
            <a:ext cx="1" cy="126057"/>
          </a:xfrm>
          <a:prstGeom prst="straightConnector1">
            <a:avLst/>
          </a:prstGeom>
          <a:ln w="6350" cap="sq">
            <a:solidFill>
              <a:srgbClr val="FF0000"/>
            </a:solidFill>
            <a:beve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8744606" y="2645738"/>
            <a:ext cx="1" cy="420570"/>
          </a:xfrm>
          <a:prstGeom prst="straightConnector1">
            <a:avLst/>
          </a:prstGeom>
          <a:ln w="6350" cap="sq">
            <a:solidFill>
              <a:srgbClr val="FF0000"/>
            </a:solidFill>
            <a:beve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741326" y="2758638"/>
            <a:ext cx="543459" cy="259045"/>
          </a:xfrm>
          <a:prstGeom prst="rect">
            <a:avLst/>
          </a:prstGeom>
        </p:spPr>
        <p:txBody>
          <a:bodyPr wrap="square">
            <a:spAutoFit/>
          </a:bodyPr>
          <a:lstStyle/>
          <a:p>
            <a:pPr marL="0" lvl="1" defTabSz="1018824">
              <a:lnSpc>
                <a:spcPts val="1300"/>
              </a:lnSpc>
              <a:spcBef>
                <a:spcPts val="600"/>
              </a:spcBef>
              <a:buClr>
                <a:srgbClr val="699FC0"/>
              </a:buClr>
              <a:buSzPct val="100000"/>
            </a:pPr>
            <a:r>
              <a:rPr lang="en-US" sz="1000" dirty="0"/>
              <a:t>Outlier</a:t>
            </a:r>
          </a:p>
        </p:txBody>
      </p:sp>
      <p:sp>
        <p:nvSpPr>
          <p:cNvPr id="22" name="Rectangle 3"/>
          <p:cNvSpPr>
            <a:spLocks noChangeArrowheads="1"/>
          </p:cNvSpPr>
          <p:nvPr/>
        </p:nvSpPr>
        <p:spPr bwMode="gray">
          <a:xfrm>
            <a:off x="899355" y="1748513"/>
            <a:ext cx="9252742"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Annual spend by card type</a:t>
            </a:r>
            <a:endParaRPr lang="en-GB" sz="1200" cap="all" dirty="0">
              <a:solidFill>
                <a:srgbClr val="7F7F7F"/>
              </a:solidFill>
            </a:endParaRPr>
          </a:p>
        </p:txBody>
      </p:sp>
      <p:grpSp>
        <p:nvGrpSpPr>
          <p:cNvPr id="23" name="Group 22"/>
          <p:cNvGrpSpPr/>
          <p:nvPr/>
        </p:nvGrpSpPr>
        <p:grpSpPr>
          <a:xfrm>
            <a:off x="899359" y="1967669"/>
            <a:ext cx="9252738" cy="4680268"/>
            <a:chOff x="901700" y="1967667"/>
            <a:chExt cx="9252000" cy="4680271"/>
          </a:xfrm>
        </p:grpSpPr>
        <p:cxnSp>
          <p:nvCxnSpPr>
            <p:cNvPr id="24" name="Straight Connector 23"/>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a:xfrm>
            <a:off x="1373513" y="5569286"/>
            <a:ext cx="8011119" cy="938719"/>
          </a:xfrm>
          <a:prstGeom prst="rect">
            <a:avLst/>
          </a:prstGeom>
          <a:solidFill>
            <a:schemeClr val="accent6"/>
          </a:solidFill>
        </p:spPr>
        <p:txBody>
          <a:bodyPr wrap="square">
            <a:spAutoFit/>
          </a:bodyPr>
          <a:lstStyle/>
          <a:p>
            <a:pPr marL="180000" lvl="1" indent="-180000" defTabSz="1018824">
              <a:lnSpc>
                <a:spcPts val="1300"/>
              </a:lnSpc>
              <a:spcBef>
                <a:spcPts val="600"/>
              </a:spcBef>
              <a:buClr>
                <a:srgbClr val="699FC0"/>
              </a:buClr>
              <a:buSzPct val="100000"/>
              <a:buFont typeface="Wingdings 3"/>
              <a:buChar char="}"/>
              <a:defRPr/>
            </a:pPr>
            <a:r>
              <a:rPr lang="en-US" sz="1200" dirty="0" smtClean="0"/>
              <a:t>In terms of the annual spend for each card type</a:t>
            </a:r>
          </a:p>
          <a:p>
            <a:pPr marL="360000" lvl="1" indent="-180000" defTabSz="1018824">
              <a:lnSpc>
                <a:spcPts val="1300"/>
              </a:lnSpc>
              <a:spcBef>
                <a:spcPts val="400"/>
              </a:spcBef>
              <a:buClr>
                <a:srgbClr val="699FC0"/>
              </a:buClr>
              <a:buSzPct val="100000"/>
              <a:buFont typeface="Wingdings" panose="05000000000000000000" pitchFamily="2" charset="2"/>
              <a:buChar char="§"/>
              <a:defRPr/>
            </a:pPr>
            <a:r>
              <a:rPr lang="en-US" sz="1200" dirty="0"/>
              <a:t>There are significant level of  outliers among white and black members</a:t>
            </a:r>
          </a:p>
          <a:p>
            <a:pPr marL="360000" lvl="1" indent="-180000" defTabSz="1018824">
              <a:lnSpc>
                <a:spcPts val="1300"/>
              </a:lnSpc>
              <a:spcBef>
                <a:spcPts val="400"/>
              </a:spcBef>
              <a:buClr>
                <a:srgbClr val="699FC0"/>
              </a:buClr>
              <a:buSzPct val="100000"/>
              <a:buFont typeface="Wingdings" panose="05000000000000000000" pitchFamily="2" charset="2"/>
              <a:buChar char="§"/>
              <a:defRPr/>
            </a:pPr>
            <a:r>
              <a:rPr lang="en-US" sz="1200" dirty="0"/>
              <a:t>The gold and black members are more likely to purchase more as (Q3-Q2&gt; Q2-Q1)</a:t>
            </a:r>
          </a:p>
          <a:p>
            <a:pPr marL="180000" lvl="1" indent="-180000" defTabSz="1018824">
              <a:lnSpc>
                <a:spcPts val="1300"/>
              </a:lnSpc>
              <a:spcBef>
                <a:spcPts val="600"/>
              </a:spcBef>
              <a:buClr>
                <a:srgbClr val="699FC0"/>
              </a:buClr>
              <a:buSzPct val="100000"/>
              <a:buFont typeface="Wingdings 3"/>
              <a:buChar char="}"/>
              <a:defRPr/>
            </a:pPr>
            <a:r>
              <a:rPr lang="en-US" sz="1200" dirty="0" smtClean="0"/>
              <a:t>some </a:t>
            </a:r>
            <a:r>
              <a:rPr lang="en-US" sz="1200" dirty="0"/>
              <a:t>outliers of the </a:t>
            </a:r>
            <a:r>
              <a:rPr lang="en-US" sz="1200" dirty="0" smtClean="0"/>
              <a:t>white or black </a:t>
            </a:r>
            <a:r>
              <a:rPr lang="en-US" sz="1200" dirty="0"/>
              <a:t>member</a:t>
            </a:r>
            <a:r>
              <a:rPr lang="en-US" altLang="zh-CN" sz="1200" dirty="0"/>
              <a:t>s</a:t>
            </a:r>
            <a:r>
              <a:rPr lang="en-US" sz="1200" dirty="0"/>
              <a:t> are company employees, which should be removed for member analysis</a:t>
            </a:r>
            <a:endParaRPr lang="en-US" sz="1200" dirty="0" smtClean="0"/>
          </a:p>
        </p:txBody>
      </p:sp>
      <p:sp>
        <p:nvSpPr>
          <p:cNvPr id="26" name="Rectangle 25"/>
          <p:cNvSpPr/>
          <p:nvPr/>
        </p:nvSpPr>
        <p:spPr bwMode="gray">
          <a:xfrm>
            <a:off x="923925" y="75119"/>
            <a:ext cx="1377480" cy="300744"/>
          </a:xfrm>
          <a:prstGeom prst="rect">
            <a:avLst/>
          </a:prstGeom>
          <a:solidFill>
            <a:schemeClr val="tx1"/>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400" b="1" dirty="0">
                <a:solidFill>
                  <a:srgbClr val="FFFFFF"/>
                </a:solidFill>
              </a:rPr>
              <a:t> S</a:t>
            </a:r>
            <a:r>
              <a:rPr lang="en-US" sz="1400" b="1" dirty="0" smtClean="0">
                <a:solidFill>
                  <a:srgbClr val="FFFFFF"/>
                </a:solidFill>
              </a:rPr>
              <a:t>tatistics</a:t>
            </a:r>
          </a:p>
        </p:txBody>
      </p:sp>
      <p:sp>
        <p:nvSpPr>
          <p:cNvPr id="27" name="Text Placeholder 4"/>
          <p:cNvSpPr>
            <a:spLocks noGrp="1"/>
          </p:cNvSpPr>
          <p:nvPr>
            <p:ph type="body" sz="quarter" idx="13"/>
          </p:nvPr>
        </p:nvSpPr>
        <p:spPr>
          <a:xfrm>
            <a:off x="900000" y="7253060"/>
            <a:ext cx="4321288" cy="117020"/>
          </a:xfrm>
        </p:spPr>
        <p:txBody>
          <a:bodyPr/>
          <a:lstStyle/>
          <a:p>
            <a:r>
              <a:rPr lang="en-US" altLang="zh-CN" dirty="0"/>
              <a:t>Source: Sephora data, </a:t>
            </a:r>
            <a:r>
              <a:rPr lang="en-US" altLang="zh-CN" dirty="0" err="1"/>
              <a:t>Advancy</a:t>
            </a:r>
            <a:r>
              <a:rPr lang="en-US" altLang="zh-CN" dirty="0"/>
              <a:t> analysis</a:t>
            </a:r>
            <a:endParaRPr lang="en-US" dirty="0"/>
          </a:p>
        </p:txBody>
      </p:sp>
    </p:spTree>
    <p:extLst>
      <p:ext uri="{BB962C8B-B14F-4D97-AF65-F5344CB8AC3E}">
        <p14:creationId xmlns:p14="http://schemas.microsoft.com/office/powerpoint/2010/main" val="32310358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9873" name="think-cell Slide" r:id="rId4" imgW="370" imgH="371" progId="TCLayout.ActiveDocument.1">
                  <p:embed/>
                </p:oleObj>
              </mc:Choice>
              <mc:Fallback>
                <p:oleObj name="think-cell Slide" r:id="rId4" imgW="370" imgH="371" progId="TCLayout.ActiveDocument.1">
                  <p:embed/>
                  <p:pic>
                    <p:nvPicPr>
                      <p:cNvPr id="15" name="Object 14"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4" name="Picture 13"/>
          <p:cNvPicPr>
            <a:picLocks noChangeAspect="1"/>
          </p:cNvPicPr>
          <p:nvPr/>
        </p:nvPicPr>
        <p:blipFill>
          <a:blip r:embed="rId6"/>
          <a:stretch>
            <a:fillRect/>
          </a:stretch>
        </p:blipFill>
        <p:spPr>
          <a:xfrm>
            <a:off x="1642502" y="2133961"/>
            <a:ext cx="7343368" cy="3324072"/>
          </a:xfrm>
          <a:prstGeom prst="rect">
            <a:avLst/>
          </a:prstGeom>
        </p:spPr>
      </p:pic>
      <p:sp>
        <p:nvSpPr>
          <p:cNvPr id="2" name="Text Placeholder 1"/>
          <p:cNvSpPr>
            <a:spLocks noGrp="1"/>
          </p:cNvSpPr>
          <p:nvPr>
            <p:ph type="body" sz="quarter" idx="10"/>
          </p:nvPr>
        </p:nvSpPr>
        <p:spPr/>
        <p:txBody>
          <a:bodyPr/>
          <a:lstStyle/>
          <a:p>
            <a:r>
              <a:rPr lang="en-US" dirty="0" smtClean="0"/>
              <a:t>Density plot of Sephora store sales</a:t>
            </a:r>
            <a:endParaRPr lang="en-US" dirty="0"/>
          </a:p>
        </p:txBody>
      </p:sp>
      <p:sp>
        <p:nvSpPr>
          <p:cNvPr id="3" name="Footer Placeholder 2"/>
          <p:cNvSpPr>
            <a:spLocks noGrp="1"/>
          </p:cNvSpPr>
          <p:nvPr>
            <p:ph type="ftr" sz="quarter" idx="12"/>
          </p:nvPr>
        </p:nvSpPr>
        <p:spPr/>
        <p:txBody>
          <a:bodyPr/>
          <a:lstStyle/>
          <a:p>
            <a:endParaRPr lang="en-GB" noProof="0" dirty="0"/>
          </a:p>
        </p:txBody>
      </p:sp>
      <p:sp>
        <p:nvSpPr>
          <p:cNvPr id="4" name="Title 3"/>
          <p:cNvSpPr>
            <a:spLocks noGrp="1"/>
          </p:cNvSpPr>
          <p:nvPr>
            <p:ph type="title"/>
          </p:nvPr>
        </p:nvSpPr>
        <p:spPr>
          <a:xfrm>
            <a:off x="898524" y="554399"/>
            <a:ext cx="9250043" cy="487313"/>
          </a:xfrm>
        </p:spPr>
        <p:txBody>
          <a:bodyPr/>
          <a:lstStyle/>
          <a:p>
            <a:r>
              <a:rPr lang="en-US" dirty="0" smtClean="0"/>
              <a:t>The positive skewness of Sephora store sales shows that some stores are highly outperforming in the right tail  </a:t>
            </a:r>
            <a:endParaRPr lang="en-US" dirty="0"/>
          </a:p>
        </p:txBody>
      </p:sp>
      <p:sp>
        <p:nvSpPr>
          <p:cNvPr id="8" name="Rectangle 7"/>
          <p:cNvSpPr/>
          <p:nvPr/>
        </p:nvSpPr>
        <p:spPr>
          <a:xfrm>
            <a:off x="5742909" y="2962511"/>
            <a:ext cx="1342996" cy="502702"/>
          </a:xfrm>
          <a:prstGeom prst="rect">
            <a:avLst/>
          </a:prstGeom>
        </p:spPr>
        <p:txBody>
          <a:bodyPr wrap="none">
            <a:spAutoFit/>
          </a:bodyPr>
          <a:lstStyle/>
          <a:p>
            <a:pPr marL="0" lvl="1" defTabSz="1018824">
              <a:lnSpc>
                <a:spcPts val="1300"/>
              </a:lnSpc>
              <a:spcBef>
                <a:spcPts val="600"/>
              </a:spcBef>
              <a:buClr>
                <a:srgbClr val="699FC0"/>
              </a:buClr>
              <a:buSzPct val="100000"/>
            </a:pPr>
            <a:r>
              <a:rPr lang="en-US" sz="1200" dirty="0" smtClean="0"/>
              <a:t>P</a:t>
            </a:r>
            <a:r>
              <a:rPr lang="en-US" altLang="zh-CN" sz="1200" dirty="0" smtClean="0"/>
              <a:t>ositive</a:t>
            </a:r>
            <a:r>
              <a:rPr lang="en-US" altLang="zh-CN" sz="1200" dirty="0"/>
              <a:t> </a:t>
            </a:r>
            <a:r>
              <a:rPr lang="en-US" altLang="zh-CN" sz="1200" dirty="0" smtClean="0"/>
              <a:t>Skewness </a:t>
            </a:r>
          </a:p>
          <a:p>
            <a:pPr marL="0" lvl="1" defTabSz="1018824">
              <a:lnSpc>
                <a:spcPts val="1300"/>
              </a:lnSpc>
              <a:spcBef>
                <a:spcPts val="600"/>
              </a:spcBef>
              <a:buClr>
                <a:srgbClr val="699FC0"/>
              </a:buClr>
              <a:buSzPct val="100000"/>
            </a:pPr>
            <a:r>
              <a:rPr lang="en-US" sz="1200" dirty="0" smtClean="0"/>
              <a:t>Positive Kurtosis</a:t>
            </a:r>
            <a:endParaRPr lang="en-US" sz="1200" dirty="0"/>
          </a:p>
        </p:txBody>
      </p:sp>
      <p:sp>
        <p:nvSpPr>
          <p:cNvPr id="10" name="Rectangle 3"/>
          <p:cNvSpPr>
            <a:spLocks noChangeArrowheads="1"/>
          </p:cNvSpPr>
          <p:nvPr/>
        </p:nvSpPr>
        <p:spPr bwMode="gray">
          <a:xfrm>
            <a:off x="899355" y="1748513"/>
            <a:ext cx="9252742"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altLang="zh-CN" sz="1200" b="1" cap="all" dirty="0" smtClean="0">
                <a:solidFill>
                  <a:srgbClr val="000000"/>
                </a:solidFill>
              </a:rPr>
              <a:t>Density</a:t>
            </a:r>
            <a:r>
              <a:rPr lang="en-US" altLang="zh-CN" sz="1200" b="1" cap="all" dirty="0" smtClean="0">
                <a:solidFill>
                  <a:srgbClr val="000000"/>
                </a:solidFill>
              </a:rPr>
              <a:t> plot of  yearly sales per store</a:t>
            </a:r>
            <a:endParaRPr lang="en-GB" sz="1200" cap="all" dirty="0">
              <a:solidFill>
                <a:srgbClr val="7F7F7F"/>
              </a:solidFill>
            </a:endParaRPr>
          </a:p>
        </p:txBody>
      </p:sp>
      <p:grpSp>
        <p:nvGrpSpPr>
          <p:cNvPr id="11" name="Group 10"/>
          <p:cNvGrpSpPr/>
          <p:nvPr/>
        </p:nvGrpSpPr>
        <p:grpSpPr>
          <a:xfrm>
            <a:off x="899359" y="1967669"/>
            <a:ext cx="9252738" cy="4680268"/>
            <a:chOff x="901700" y="1967667"/>
            <a:chExt cx="9252000" cy="4680271"/>
          </a:xfrm>
        </p:grpSpPr>
        <p:cxnSp>
          <p:nvCxnSpPr>
            <p:cNvPr id="12" name="Straight Connector 11"/>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1307398" y="5598388"/>
            <a:ext cx="8437380" cy="695062"/>
          </a:xfrm>
          <a:prstGeom prst="rect">
            <a:avLst/>
          </a:prstGeom>
          <a:solidFill>
            <a:schemeClr val="accent6"/>
          </a:solidFill>
        </p:spPr>
        <p:txBody>
          <a:bodyPr wrap="square">
            <a:spAutoFit/>
          </a:bodyPr>
          <a:lstStyle/>
          <a:p>
            <a:pPr marL="180000" lvl="1" indent="-180000" defTabSz="1018824">
              <a:lnSpc>
                <a:spcPts val="1300"/>
              </a:lnSpc>
              <a:spcBef>
                <a:spcPts val="600"/>
              </a:spcBef>
              <a:buClr>
                <a:srgbClr val="699FC0"/>
              </a:buClr>
              <a:buSzPct val="100000"/>
              <a:buFont typeface="Wingdings 3"/>
              <a:buChar char="}"/>
              <a:defRPr/>
            </a:pPr>
            <a:r>
              <a:rPr lang="en-US" sz="1200" b="1" dirty="0" smtClean="0"/>
              <a:t>Positive skewness: </a:t>
            </a:r>
            <a:r>
              <a:rPr lang="en-US" sz="1200" dirty="0"/>
              <a:t>f</a:t>
            </a:r>
            <a:r>
              <a:rPr lang="en-US" sz="1200" dirty="0" smtClean="0"/>
              <a:t>rom the distribution of total sales per Sephora stores, </a:t>
            </a:r>
          </a:p>
          <a:p>
            <a:pPr marL="360000" lvl="1" indent="-180000" defTabSz="1018824">
              <a:lnSpc>
                <a:spcPts val="1300"/>
              </a:lnSpc>
              <a:spcBef>
                <a:spcPts val="400"/>
              </a:spcBef>
              <a:buClr>
                <a:srgbClr val="699FC0"/>
              </a:buClr>
              <a:buSzPct val="100000"/>
              <a:buFont typeface="Wingdings" panose="05000000000000000000" pitchFamily="2" charset="2"/>
              <a:buChar char="§"/>
              <a:defRPr/>
            </a:pPr>
            <a:r>
              <a:rPr lang="en-US" sz="1200" dirty="0"/>
              <a:t>Most stores are in the similar performance level, with 4-46Mn RBM sales </a:t>
            </a:r>
          </a:p>
          <a:p>
            <a:pPr marL="360000" lvl="1" indent="-180000" defTabSz="1018824">
              <a:lnSpc>
                <a:spcPts val="1300"/>
              </a:lnSpc>
              <a:spcBef>
                <a:spcPts val="400"/>
              </a:spcBef>
              <a:buClr>
                <a:srgbClr val="699FC0"/>
              </a:buClr>
              <a:buSzPct val="100000"/>
              <a:buFont typeface="Wingdings" panose="05000000000000000000" pitchFamily="2" charset="2"/>
              <a:buChar char="§"/>
              <a:defRPr/>
            </a:pPr>
            <a:r>
              <a:rPr lang="en-US" sz="1200" dirty="0"/>
              <a:t>Some are highly outperforming. It might be interesting to deep dive the stores in the right tails.   </a:t>
            </a:r>
          </a:p>
        </p:txBody>
      </p:sp>
      <p:sp>
        <p:nvSpPr>
          <p:cNvPr id="17" name="Rectangle 16"/>
          <p:cNvSpPr/>
          <p:nvPr/>
        </p:nvSpPr>
        <p:spPr bwMode="gray">
          <a:xfrm>
            <a:off x="6194546" y="4376752"/>
            <a:ext cx="2605695" cy="779639"/>
          </a:xfrm>
          <a:prstGeom prst="rect">
            <a:avLst/>
          </a:prstGeom>
          <a:noFill/>
          <a:ln w="9525" algn="ctr">
            <a:solidFill>
              <a:srgbClr val="FF0000"/>
            </a:solid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18" name="Rectangle 17"/>
          <p:cNvSpPr/>
          <p:nvPr/>
        </p:nvSpPr>
        <p:spPr bwMode="gray">
          <a:xfrm>
            <a:off x="2385689" y="2284647"/>
            <a:ext cx="3808857" cy="2871744"/>
          </a:xfrm>
          <a:prstGeom prst="rect">
            <a:avLst/>
          </a:prstGeom>
          <a:noFill/>
          <a:ln w="9525" algn="ctr">
            <a:solidFill>
              <a:srgbClr val="FF0000"/>
            </a:solid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19" name="Rectangle 18"/>
          <p:cNvSpPr/>
          <p:nvPr/>
        </p:nvSpPr>
        <p:spPr bwMode="gray">
          <a:xfrm>
            <a:off x="923925" y="75119"/>
            <a:ext cx="1377480" cy="300744"/>
          </a:xfrm>
          <a:prstGeom prst="rect">
            <a:avLst/>
          </a:prstGeom>
          <a:solidFill>
            <a:schemeClr val="tx1"/>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400" b="1" dirty="0">
                <a:solidFill>
                  <a:srgbClr val="FFFFFF"/>
                </a:solidFill>
              </a:rPr>
              <a:t> S</a:t>
            </a:r>
            <a:r>
              <a:rPr lang="en-US" sz="1400" b="1" dirty="0" smtClean="0">
                <a:solidFill>
                  <a:srgbClr val="FFFFFF"/>
                </a:solidFill>
              </a:rPr>
              <a:t>tatistics</a:t>
            </a:r>
          </a:p>
        </p:txBody>
      </p:sp>
      <p:sp>
        <p:nvSpPr>
          <p:cNvPr id="20" name="Text Placeholder 4"/>
          <p:cNvSpPr>
            <a:spLocks noGrp="1"/>
          </p:cNvSpPr>
          <p:nvPr>
            <p:ph type="body" sz="quarter" idx="13"/>
          </p:nvPr>
        </p:nvSpPr>
        <p:spPr>
          <a:xfrm>
            <a:off x="900000" y="7253060"/>
            <a:ext cx="4321288" cy="117020"/>
          </a:xfrm>
        </p:spPr>
        <p:txBody>
          <a:bodyPr/>
          <a:lstStyle/>
          <a:p>
            <a:r>
              <a:rPr lang="en-US" altLang="zh-CN" dirty="0"/>
              <a:t>Source: Sephora data, </a:t>
            </a:r>
            <a:r>
              <a:rPr lang="en-US" altLang="zh-CN" dirty="0" err="1"/>
              <a:t>Advancy</a:t>
            </a:r>
            <a:r>
              <a:rPr lang="en-US" altLang="zh-CN" dirty="0"/>
              <a:t> analysis</a:t>
            </a:r>
            <a:endParaRPr lang="en-US" dirty="0"/>
          </a:p>
        </p:txBody>
      </p:sp>
    </p:spTree>
    <p:extLst>
      <p:ext uri="{BB962C8B-B14F-4D97-AF65-F5344CB8AC3E}">
        <p14:creationId xmlns:p14="http://schemas.microsoft.com/office/powerpoint/2010/main" val="19290486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8604" name="think-cell Slide" r:id="rId149" imgW="216" imgH="216" progId="TCLayout.ActiveDocument.1">
                  <p:embed/>
                </p:oleObj>
              </mc:Choice>
              <mc:Fallback>
                <p:oleObj name="think-cell Slide" r:id="rId149" imgW="216" imgH="216" progId="TCLayout.ActiveDocument.1">
                  <p:embed/>
                  <p:pic>
                    <p:nvPicPr>
                      <p:cNvPr id="4" name="Objet 3" hidden="1"/>
                      <p:cNvPicPr/>
                      <p:nvPr/>
                    </p:nvPicPr>
                    <p:blipFill>
                      <a:blip r:embed="rId150"/>
                      <a:stretch>
                        <a:fillRect/>
                      </a:stretch>
                    </p:blipFill>
                    <p:spPr>
                      <a:xfrm>
                        <a:off x="1588" y="1588"/>
                        <a:ext cx="1587" cy="1587"/>
                      </a:xfrm>
                      <a:prstGeom prst="rect">
                        <a:avLst/>
                      </a:prstGeom>
                    </p:spPr>
                  </p:pic>
                </p:oleObj>
              </mc:Fallback>
            </mc:AlternateContent>
          </a:graphicData>
        </a:graphic>
      </p:graphicFrame>
      <p:sp>
        <p:nvSpPr>
          <p:cNvPr id="10" name="Rectangle 9" hidden="1"/>
          <p:cNvSpPr/>
          <p:nvPr>
            <p:custDataLst>
              <p:tags r:id="rId3"/>
            </p:custDataLst>
          </p:nvPr>
        </p:nvSpPr>
        <p:spPr bwMode="auto">
          <a:xfrm>
            <a:off x="0" y="0"/>
            <a:ext cx="158750" cy="158750"/>
          </a:xfrm>
          <a:prstGeom prst="rect">
            <a:avLst/>
          </a:prstGeom>
          <a:solidFill>
            <a:schemeClr val="accent3"/>
          </a:solidFill>
          <a:ln w="9525" algn="ctr">
            <a:noFill/>
            <a:miter lim="800000"/>
            <a:headEnd type="none" w="lg" len="lg"/>
            <a:tailEnd type="none" w="lg" len="lg"/>
          </a:ln>
          <a:effectLst/>
        </p:spPr>
        <p:txBody>
          <a:bodyPr vert="horz" wrap="none" lIns="0" tIns="0" rIns="0" bIns="0" numCol="1" spcCol="0" rtlCol="0" anchor="ctr" anchorCtr="0">
            <a:noAutofit/>
          </a:bodyPr>
          <a:lstStyle/>
          <a:p>
            <a:pPr algn="ctr" defTabSz="1018824">
              <a:lnSpc>
                <a:spcPct val="90000"/>
              </a:lnSpc>
              <a:spcBef>
                <a:spcPct val="0"/>
              </a:spcBef>
              <a:spcAft>
                <a:spcPct val="0"/>
              </a:spcAft>
              <a:buClr>
                <a:srgbClr val="699FC0"/>
              </a:buClr>
              <a:buSzPct val="100000"/>
            </a:pPr>
            <a:endParaRPr lang="en-US" sz="1400" b="1" cap="all" dirty="0" err="1" smtClean="0">
              <a:solidFill>
                <a:srgbClr val="FFFFFF"/>
              </a:solidFill>
              <a:latin typeface="Calibri" panose="020F0502020204030204" pitchFamily="34" charset="0"/>
              <a:sym typeface="Calibri" panose="020F0502020204030204" pitchFamily="34" charset="0"/>
            </a:endParaRPr>
          </a:p>
        </p:txBody>
      </p:sp>
      <p:sp>
        <p:nvSpPr>
          <p:cNvPr id="8" name="Text Placeholder 7"/>
          <p:cNvSpPr>
            <a:spLocks noGrp="1"/>
          </p:cNvSpPr>
          <p:nvPr>
            <p:ph type="body" sz="quarter" idx="10"/>
          </p:nvPr>
        </p:nvSpPr>
        <p:spPr/>
        <p:txBody>
          <a:bodyPr/>
          <a:lstStyle/>
          <a:p>
            <a:r>
              <a:rPr lang="en-US" altLang="zh-CN" dirty="0" smtClean="0"/>
              <a:t>Case study – statistical summary for city performance </a:t>
            </a:r>
            <a:endParaRPr lang="en-US" altLang="zh-CN" dirty="0"/>
          </a:p>
        </p:txBody>
      </p:sp>
      <p:sp>
        <p:nvSpPr>
          <p:cNvPr id="6" name="Title 5"/>
          <p:cNvSpPr>
            <a:spLocks noGrp="1"/>
          </p:cNvSpPr>
          <p:nvPr>
            <p:ph type="title"/>
          </p:nvPr>
        </p:nvSpPr>
        <p:spPr>
          <a:xfrm>
            <a:off x="898524" y="554399"/>
            <a:ext cx="9250043" cy="487313"/>
          </a:xfrm>
        </p:spPr>
        <p:txBody>
          <a:bodyPr/>
          <a:lstStyle/>
          <a:p>
            <a:r>
              <a:rPr lang="en-US" dirty="0" smtClean="0"/>
              <a:t>Guangzhou has the best performance driven by TR and AB level; performance are comparable across cities apart from Hangzhou’s abnormal high traffic</a:t>
            </a:r>
            <a:endParaRPr lang="en-US" dirty="0"/>
          </a:p>
        </p:txBody>
      </p:sp>
      <p:sp>
        <p:nvSpPr>
          <p:cNvPr id="11" name="Text Placeholder 10"/>
          <p:cNvSpPr>
            <a:spLocks noGrp="1"/>
          </p:cNvSpPr>
          <p:nvPr>
            <p:ph type="body" sz="quarter" idx="13"/>
          </p:nvPr>
        </p:nvSpPr>
        <p:spPr>
          <a:xfrm>
            <a:off x="911122" y="7260261"/>
            <a:ext cx="6584958" cy="117020"/>
          </a:xfrm>
          <a:noFill/>
        </p:spPr>
        <p:txBody>
          <a:bodyPr/>
          <a:lstStyle/>
          <a:p>
            <a:r>
              <a:rPr lang="en-US" dirty="0" smtClean="0"/>
              <a:t>Source</a:t>
            </a:r>
            <a:r>
              <a:rPr lang="en-US" dirty="0"/>
              <a:t>: </a:t>
            </a:r>
            <a:r>
              <a:rPr lang="en-US" dirty="0" smtClean="0"/>
              <a:t>Sephora data, </a:t>
            </a:r>
            <a:r>
              <a:rPr lang="en-US" dirty="0"/>
              <a:t>Advancy analysis</a:t>
            </a:r>
          </a:p>
        </p:txBody>
      </p:sp>
      <p:grpSp>
        <p:nvGrpSpPr>
          <p:cNvPr id="60" name="Group 59"/>
          <p:cNvGrpSpPr/>
          <p:nvPr/>
        </p:nvGrpSpPr>
        <p:grpSpPr>
          <a:xfrm>
            <a:off x="6210300" y="2192194"/>
            <a:ext cx="1111250" cy="215756"/>
            <a:chOff x="6044248" y="2224655"/>
            <a:chExt cx="1111250" cy="215756"/>
          </a:xfrm>
        </p:grpSpPr>
        <p:sp>
          <p:nvSpPr>
            <p:cNvPr id="48" name="Rectangle 3"/>
            <p:cNvSpPr>
              <a:spLocks noChangeArrowheads="1"/>
            </p:cNvSpPr>
            <p:nvPr/>
          </p:nvSpPr>
          <p:spPr bwMode="gray">
            <a:xfrm>
              <a:off x="6044248" y="2224655"/>
              <a:ext cx="1111250" cy="215756"/>
            </a:xfrm>
            <a:prstGeom prst="rect">
              <a:avLst/>
            </a:prstGeom>
            <a:noFill/>
            <a:ln w="9525" algn="ctr">
              <a:noFill/>
              <a:miter lim="800000"/>
              <a:headEnd type="none" w="lg" len="lg"/>
              <a:tailEnd type="none" w="lg" len="lg"/>
            </a:ln>
            <a:effectLst/>
          </p:spPr>
          <p:txBody>
            <a:bodyPr wrap="square" lIns="0" tIns="36000" rIns="0" bIns="36000" anchor="b">
              <a:noAutofit/>
            </a:bodyPr>
            <a:lstStyle/>
            <a:p>
              <a:pPr lvl="0">
                <a:lnSpc>
                  <a:spcPts val="1100"/>
                </a:lnSpc>
              </a:pPr>
              <a:r>
                <a:rPr lang="en-US" sz="1200" b="1" cap="all" dirty="0" err="1" smtClean="0">
                  <a:solidFill>
                    <a:srgbClr val="000000"/>
                  </a:solidFill>
                </a:rPr>
                <a:t>aB</a:t>
              </a:r>
              <a:r>
                <a:rPr lang="en-US" sz="1200" b="1" cap="all" dirty="0" smtClean="0">
                  <a:solidFill>
                    <a:srgbClr val="000000"/>
                  </a:solidFill>
                </a:rPr>
                <a:t> | </a:t>
              </a:r>
              <a:r>
                <a:rPr lang="en-US" sz="1200" cap="all" dirty="0" smtClean="0">
                  <a:solidFill>
                    <a:srgbClr val="7F7F7F"/>
                  </a:solidFill>
                </a:rPr>
                <a:t>RMB spent per TICKET</a:t>
              </a:r>
              <a:endParaRPr lang="en-US" sz="1200" cap="all" dirty="0">
                <a:solidFill>
                  <a:srgbClr val="7F7F7F"/>
                </a:solidFill>
              </a:endParaRPr>
            </a:p>
          </p:txBody>
        </p:sp>
        <p:cxnSp>
          <p:nvCxnSpPr>
            <p:cNvPr id="7" name="Straight Connector 6"/>
            <p:cNvCxnSpPr/>
            <p:nvPr/>
          </p:nvCxnSpPr>
          <p:spPr>
            <a:xfrm>
              <a:off x="6044248" y="2439369"/>
              <a:ext cx="1074738"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4664145" y="2195369"/>
            <a:ext cx="1111250" cy="213767"/>
            <a:chOff x="4298949" y="2226644"/>
            <a:chExt cx="1111250" cy="213767"/>
          </a:xfrm>
        </p:grpSpPr>
        <p:sp>
          <p:nvSpPr>
            <p:cNvPr id="81" name="Rectangle 3"/>
            <p:cNvSpPr>
              <a:spLocks noChangeArrowheads="1"/>
            </p:cNvSpPr>
            <p:nvPr/>
          </p:nvSpPr>
          <p:spPr bwMode="gray">
            <a:xfrm>
              <a:off x="4298949" y="2226644"/>
              <a:ext cx="1111250" cy="213767"/>
            </a:xfrm>
            <a:prstGeom prst="rect">
              <a:avLst/>
            </a:prstGeom>
            <a:noFill/>
            <a:ln w="9525" algn="ctr">
              <a:noFill/>
              <a:miter lim="800000"/>
              <a:headEnd type="none" w="lg" len="lg"/>
              <a:tailEnd type="none" w="lg" len="lg"/>
            </a:ln>
            <a:effectLst/>
          </p:spPr>
          <p:txBody>
            <a:bodyPr wrap="square" lIns="0" tIns="36000" rIns="0" bIns="36000" anchor="b">
              <a:noAutofit/>
            </a:bodyPr>
            <a:lstStyle/>
            <a:p>
              <a:pPr lvl="0">
                <a:lnSpc>
                  <a:spcPts val="1100"/>
                </a:lnSpc>
              </a:pPr>
              <a:r>
                <a:rPr lang="en-US" altLang="zh-CN" sz="1200" b="1" cap="all" dirty="0" smtClean="0">
                  <a:solidFill>
                    <a:srgbClr val="000000"/>
                  </a:solidFill>
                </a:rPr>
                <a:t>TR | </a:t>
              </a:r>
              <a:r>
                <a:rPr lang="en-US" altLang="zh-CN" sz="1200" cap="all" dirty="0" smtClean="0">
                  <a:solidFill>
                    <a:srgbClr val="7F7F7F"/>
                  </a:solidFill>
                </a:rPr>
                <a:t>% conversion</a:t>
              </a:r>
              <a:endParaRPr lang="en-US" altLang="zh-CN" sz="1200" cap="all" dirty="0">
                <a:solidFill>
                  <a:srgbClr val="7F7F7F"/>
                </a:solidFill>
              </a:endParaRPr>
            </a:p>
          </p:txBody>
        </p:sp>
        <p:cxnSp>
          <p:nvCxnSpPr>
            <p:cNvPr id="83" name="Straight Connector 6"/>
            <p:cNvCxnSpPr/>
            <p:nvPr/>
          </p:nvCxnSpPr>
          <p:spPr>
            <a:xfrm>
              <a:off x="4298949" y="2439369"/>
              <a:ext cx="1074738"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graphicFrame>
        <p:nvGraphicFramePr>
          <p:cNvPr id="2" name="Objet 1"/>
          <p:cNvGraphicFramePr>
            <a:graphicFrameLocks/>
          </p:cNvGraphicFramePr>
          <p:nvPr>
            <p:custDataLst>
              <p:tags r:id="rId4"/>
            </p:custDataLst>
            <p:extLst/>
          </p:nvPr>
        </p:nvGraphicFramePr>
        <p:xfrm>
          <a:off x="1638300" y="2489200"/>
          <a:ext cx="1378028" cy="3543300"/>
        </p:xfrm>
        <a:graphic>
          <a:graphicData uri="http://schemas.openxmlformats.org/presentationml/2006/ole">
            <mc:AlternateContent xmlns:mc="http://schemas.openxmlformats.org/markup-compatibility/2006">
              <mc:Choice xmlns:v="urn:schemas-microsoft-com:vml" Requires="v">
                <p:oleObj spid="_x0000_s228605" name="Graphique" r:id="rId151" imgW="1379200" imgH="3543176" progId="MSGraph.Chart.8">
                  <p:embed followColorScheme="full"/>
                </p:oleObj>
              </mc:Choice>
              <mc:Fallback>
                <p:oleObj name="Graphique" r:id="rId151" imgW="1379200" imgH="3543176" progId="MSGraph.Chart.8">
                  <p:embed followColorScheme="full"/>
                  <p:pic>
                    <p:nvPicPr>
                      <p:cNvPr id="2" name="Objet 1"/>
                      <p:cNvPicPr/>
                      <p:nvPr/>
                    </p:nvPicPr>
                    <p:blipFill>
                      <a:blip r:embed="rId152"/>
                      <a:stretch>
                        <a:fillRect/>
                      </a:stretch>
                    </p:blipFill>
                    <p:spPr>
                      <a:xfrm>
                        <a:off x="1638300" y="2489200"/>
                        <a:ext cx="1378028" cy="3543300"/>
                      </a:xfrm>
                      <a:prstGeom prst="rect">
                        <a:avLst/>
                      </a:prstGeom>
                    </p:spPr>
                  </p:pic>
                </p:oleObj>
              </mc:Fallback>
            </mc:AlternateContent>
          </a:graphicData>
        </a:graphic>
      </p:graphicFrame>
      <p:cxnSp>
        <p:nvCxnSpPr>
          <p:cNvPr id="31" name="Connecteur droit 30"/>
          <p:cNvCxnSpPr/>
          <p:nvPr>
            <p:custDataLst>
              <p:tags r:id="rId5"/>
            </p:custDataLst>
          </p:nvPr>
        </p:nvCxnSpPr>
        <p:spPr bwMode="gray">
          <a:xfrm>
            <a:off x="1755775" y="5803900"/>
            <a:ext cx="2889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custDataLst>
              <p:tags r:id="rId6"/>
            </p:custDataLst>
          </p:nvPr>
        </p:nvCxnSpPr>
        <p:spPr bwMode="gray">
          <a:xfrm>
            <a:off x="2044700" y="5492750"/>
            <a:ext cx="0" cy="31115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custDataLst>
              <p:tags r:id="rId7"/>
            </p:custDataLst>
          </p:nvPr>
        </p:nvCxnSpPr>
        <p:spPr bwMode="gray">
          <a:xfrm>
            <a:off x="1755775" y="5492750"/>
            <a:ext cx="2889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custDataLst>
              <p:tags r:id="rId8"/>
            </p:custDataLst>
          </p:nvPr>
        </p:nvCxnSpPr>
        <p:spPr bwMode="gray">
          <a:xfrm>
            <a:off x="1755775" y="4940300"/>
            <a:ext cx="3016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custDataLst>
              <p:tags r:id="rId9"/>
            </p:custDataLst>
          </p:nvPr>
        </p:nvCxnSpPr>
        <p:spPr bwMode="gray">
          <a:xfrm>
            <a:off x="1755775" y="5245100"/>
            <a:ext cx="3016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custDataLst>
              <p:tags r:id="rId10"/>
            </p:custDataLst>
          </p:nvPr>
        </p:nvCxnSpPr>
        <p:spPr bwMode="gray">
          <a:xfrm>
            <a:off x="2057400" y="4940300"/>
            <a:ext cx="0" cy="30480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custDataLst>
              <p:tags r:id="rId11"/>
            </p:custDataLst>
          </p:nvPr>
        </p:nvCxnSpPr>
        <p:spPr bwMode="gray">
          <a:xfrm>
            <a:off x="2082800" y="4381500"/>
            <a:ext cx="0" cy="31115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custDataLst>
              <p:tags r:id="rId12"/>
            </p:custDataLst>
          </p:nvPr>
        </p:nvCxnSpPr>
        <p:spPr bwMode="gray">
          <a:xfrm>
            <a:off x="1755775" y="4692650"/>
            <a:ext cx="3270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custDataLst>
              <p:tags r:id="rId13"/>
            </p:custDataLst>
          </p:nvPr>
        </p:nvCxnSpPr>
        <p:spPr bwMode="gray">
          <a:xfrm>
            <a:off x="1755775" y="4381500"/>
            <a:ext cx="3270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custDataLst>
              <p:tags r:id="rId14"/>
            </p:custDataLst>
          </p:nvPr>
        </p:nvCxnSpPr>
        <p:spPr bwMode="gray">
          <a:xfrm>
            <a:off x="1755775" y="4133850"/>
            <a:ext cx="33337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custDataLst>
              <p:tags r:id="rId15"/>
            </p:custDataLst>
          </p:nvPr>
        </p:nvCxnSpPr>
        <p:spPr bwMode="gray">
          <a:xfrm>
            <a:off x="1755775" y="3822700"/>
            <a:ext cx="33337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custDataLst>
              <p:tags r:id="rId16"/>
            </p:custDataLst>
          </p:nvPr>
        </p:nvCxnSpPr>
        <p:spPr bwMode="gray">
          <a:xfrm>
            <a:off x="2089150" y="3822700"/>
            <a:ext cx="0" cy="31115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custDataLst>
              <p:tags r:id="rId17"/>
            </p:custDataLst>
          </p:nvPr>
        </p:nvCxnSpPr>
        <p:spPr bwMode="gray">
          <a:xfrm>
            <a:off x="1755775" y="3575050"/>
            <a:ext cx="3651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custDataLst>
              <p:tags r:id="rId18"/>
            </p:custDataLst>
          </p:nvPr>
        </p:nvCxnSpPr>
        <p:spPr bwMode="gray">
          <a:xfrm>
            <a:off x="1755775" y="3270250"/>
            <a:ext cx="3651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custDataLst>
              <p:tags r:id="rId19"/>
            </p:custDataLst>
          </p:nvPr>
        </p:nvCxnSpPr>
        <p:spPr bwMode="gray">
          <a:xfrm>
            <a:off x="2120900" y="3270250"/>
            <a:ext cx="0" cy="30480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Connecteur droit 2"/>
          <p:cNvCxnSpPr/>
          <p:nvPr>
            <p:custDataLst>
              <p:tags r:id="rId20"/>
            </p:custDataLst>
          </p:nvPr>
        </p:nvCxnSpPr>
        <p:spPr bwMode="gray">
          <a:xfrm>
            <a:off x="2336800" y="2711450"/>
            <a:ext cx="0" cy="31115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custDataLst>
              <p:tags r:id="rId21"/>
            </p:custDataLst>
          </p:nvPr>
        </p:nvCxnSpPr>
        <p:spPr bwMode="gray">
          <a:xfrm>
            <a:off x="1755775" y="3022600"/>
            <a:ext cx="5810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Connecteur droit 4"/>
          <p:cNvCxnSpPr/>
          <p:nvPr>
            <p:custDataLst>
              <p:tags r:id="rId22"/>
            </p:custDataLst>
          </p:nvPr>
        </p:nvCxnSpPr>
        <p:spPr bwMode="gray">
          <a:xfrm>
            <a:off x="1755775" y="2711450"/>
            <a:ext cx="5810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custDataLst>
              <p:tags r:id="rId23"/>
            </p:custDataLst>
          </p:nvPr>
        </p:nvCxnSpPr>
        <p:spPr bwMode="gray">
          <a:xfrm flipV="1">
            <a:off x="2752725" y="2867025"/>
            <a:ext cx="0" cy="278130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210" name="Right Arrow 209"/>
          <p:cNvSpPr/>
          <p:nvPr>
            <p:custDataLst>
              <p:tags r:id="rId24"/>
            </p:custDataLst>
          </p:nvPr>
        </p:nvSpPr>
        <p:spPr bwMode="auto">
          <a:xfrm rot="16200000">
            <a:off x="2025650" y="5969000"/>
            <a:ext cx="128588" cy="152400"/>
          </a:xfrm>
          <a:prstGeom prst="rightArrow">
            <a:avLst>
              <a:gd name="adj1" fmla="val 100000"/>
              <a:gd name="adj2" fmla="val 100000"/>
            </a:avLst>
          </a:prstGeom>
          <a:solidFill>
            <a:srgbClr val="7F7F7F"/>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cxnSp>
        <p:nvCxnSpPr>
          <p:cNvPr id="215" name="Straight Connector 214"/>
          <p:cNvCxnSpPr/>
          <p:nvPr>
            <p:custDataLst>
              <p:tags r:id="rId25"/>
            </p:custDataLst>
          </p:nvPr>
        </p:nvCxnSpPr>
        <p:spPr bwMode="gray">
          <a:xfrm>
            <a:off x="2089150" y="5740400"/>
            <a:ext cx="0" cy="190500"/>
          </a:xfrm>
          <a:prstGeom prst="line">
            <a:avLst/>
          </a:prstGeom>
          <a:ln w="6350" cap="sq">
            <a:solidFill>
              <a:srgbClr val="7F7F7F"/>
            </a:solidFill>
            <a:prstDash val="lgDash"/>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custDataLst>
              <p:tags r:id="rId26"/>
            </p:custDataLst>
          </p:nvPr>
        </p:nvCxnSpPr>
        <p:spPr bwMode="gray">
          <a:xfrm>
            <a:off x="2089150" y="5184775"/>
            <a:ext cx="0" cy="373063"/>
          </a:xfrm>
          <a:prstGeom prst="line">
            <a:avLst/>
          </a:prstGeom>
          <a:ln w="6350" cap="sq">
            <a:solidFill>
              <a:srgbClr val="7F7F7F"/>
            </a:solidFill>
            <a:prstDash val="lgDash"/>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custDataLst>
              <p:tags r:id="rId27"/>
            </p:custDataLst>
          </p:nvPr>
        </p:nvCxnSpPr>
        <p:spPr bwMode="gray">
          <a:xfrm flipH="1">
            <a:off x="2600325" y="2867025"/>
            <a:ext cx="152400" cy="0"/>
          </a:xfrm>
          <a:prstGeom prst="line">
            <a:avLst/>
          </a:prstGeom>
          <a:ln w="6350" cap="sq">
            <a:solidFill>
              <a:srgbClr val="7F7F7F"/>
            </a:solidFill>
            <a:beve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custDataLst>
              <p:tags r:id="rId28"/>
            </p:custDataLst>
          </p:nvPr>
        </p:nvCxnSpPr>
        <p:spPr bwMode="gray">
          <a:xfrm>
            <a:off x="2308225" y="5648325"/>
            <a:ext cx="444500"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custDataLst>
              <p:tags r:id="rId29"/>
            </p:custDataLst>
          </p:nvPr>
        </p:nvCxnSpPr>
        <p:spPr bwMode="gray">
          <a:xfrm>
            <a:off x="2089150" y="2590800"/>
            <a:ext cx="0" cy="2411413"/>
          </a:xfrm>
          <a:prstGeom prst="line">
            <a:avLst/>
          </a:prstGeom>
          <a:ln w="6350" cap="sq">
            <a:solidFill>
              <a:srgbClr val="7F7F7F"/>
            </a:solidFill>
            <a:prstDash val="lgDash"/>
            <a:bevel/>
            <a:headEnd type="none"/>
            <a:tailEnd type="none"/>
          </a:ln>
        </p:spPr>
        <p:style>
          <a:lnRef idx="1">
            <a:schemeClr val="accent1"/>
          </a:lnRef>
          <a:fillRef idx="0">
            <a:schemeClr val="accent1"/>
          </a:fillRef>
          <a:effectRef idx="0">
            <a:schemeClr val="accent1"/>
          </a:effectRef>
          <a:fontRef idx="minor">
            <a:schemeClr val="tx1"/>
          </a:fontRef>
        </p:style>
      </p:cxnSp>
      <p:sp>
        <p:nvSpPr>
          <p:cNvPr id="217" name="Text Placeholder 2"/>
          <p:cNvSpPr>
            <a:spLocks noGrp="1"/>
          </p:cNvSpPr>
          <p:nvPr>
            <p:custDataLst>
              <p:tags r:id="rId30"/>
            </p:custDataLst>
          </p:nvPr>
        </p:nvSpPr>
        <p:spPr bwMode="gray">
          <a:xfrm>
            <a:off x="2070100" y="5557838"/>
            <a:ext cx="200025"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nSpc>
                <a:spcPct val="100000"/>
              </a:lnSpc>
              <a:spcBef>
                <a:spcPct val="0"/>
              </a:spcBef>
              <a:spcAft>
                <a:spcPct val="0"/>
              </a:spcAft>
              <a:buNone/>
            </a:pPr>
            <a:fld id="{5C5F49DD-F851-4A42-ACD2-CABBB0B32710}" type="datetime'''''''25'''''''''''''''''''''''''">
              <a:rPr lang="en-US" altLang="en-US" b="1">
                <a:sym typeface="+mn-lt"/>
              </a:rPr>
              <a:pPr marL="0" lvl="1" indent="0">
                <a:lnSpc>
                  <a:spcPct val="100000"/>
                </a:lnSpc>
                <a:spcBef>
                  <a:spcPct val="0"/>
                </a:spcBef>
                <a:spcAft>
                  <a:spcPct val="0"/>
                </a:spcAft>
                <a:buNone/>
              </a:pPr>
              <a:t>25</a:t>
            </a:fld>
            <a:endParaRPr lang="en-US" b="1" noProof="0" dirty="0">
              <a:sym typeface="+mn-lt"/>
            </a:endParaRPr>
          </a:p>
        </p:txBody>
      </p:sp>
      <p:sp>
        <p:nvSpPr>
          <p:cNvPr id="209" name="Text Placeholder 2"/>
          <p:cNvSpPr>
            <a:spLocks noGrp="1"/>
          </p:cNvSpPr>
          <p:nvPr>
            <p:custDataLst>
              <p:tags r:id="rId31"/>
            </p:custDataLst>
          </p:nvPr>
        </p:nvSpPr>
        <p:spPr bwMode="auto">
          <a:xfrm>
            <a:off x="1865313" y="6161088"/>
            <a:ext cx="447675"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gn="ctr">
              <a:lnSpc>
                <a:spcPct val="100000"/>
              </a:lnSpc>
              <a:spcBef>
                <a:spcPct val="0"/>
              </a:spcBef>
              <a:spcAft>
                <a:spcPct val="0"/>
              </a:spcAft>
              <a:buNone/>
            </a:pPr>
            <a:r>
              <a:rPr lang="en-US" altLang="en-US" b="1" dirty="0" smtClean="0">
                <a:latin typeface="Calibri" panose="020F0502020204030204" pitchFamily="34" charset="0"/>
                <a:sym typeface="Calibri" panose="020F0502020204030204" pitchFamily="34" charset="0"/>
              </a:rPr>
              <a:t>Ø </a:t>
            </a:r>
            <a:r>
              <a:rPr lang="en-US" b="1" dirty="0" smtClean="0"/>
              <a:t>29.5 </a:t>
            </a:r>
            <a:endParaRPr lang="en-US" b="1" noProof="0" dirty="0">
              <a:latin typeface="Calibri" panose="020F0502020204030204" pitchFamily="34" charset="0"/>
              <a:sym typeface="Calibri" panose="020F0502020204030204" pitchFamily="34" charset="0"/>
            </a:endParaRPr>
          </a:p>
        </p:txBody>
      </p:sp>
      <p:sp>
        <p:nvSpPr>
          <p:cNvPr id="216" name="Text Placeholder 2"/>
          <p:cNvSpPr>
            <a:spLocks noGrp="1"/>
          </p:cNvSpPr>
          <p:nvPr>
            <p:custDataLst>
              <p:tags r:id="rId32"/>
            </p:custDataLst>
          </p:nvPr>
        </p:nvSpPr>
        <p:spPr bwMode="auto">
          <a:xfrm>
            <a:off x="1036638" y="5557838"/>
            <a:ext cx="64611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gn="r">
              <a:lnSpc>
                <a:spcPct val="100000"/>
              </a:lnSpc>
              <a:spcBef>
                <a:spcPct val="0"/>
              </a:spcBef>
              <a:spcAft>
                <a:spcPct val="0"/>
              </a:spcAft>
              <a:buNone/>
            </a:pPr>
            <a:fld id="{7A34C402-D7C0-4309-AE55-F399F29DD938}" type="datetime'''Ch''''''''e''''''''''''''n''''gd''''''''''u'''''''">
              <a:rPr lang="en-US" altLang="en-US" b="1"/>
              <a:pPr/>
              <a:t>Chengdu</a:t>
            </a:fld>
            <a:endParaRPr lang="en-US" b="1" noProof="0" dirty="0">
              <a:latin typeface="Calibri" panose="020F0502020204030204" pitchFamily="34" charset="0"/>
              <a:sym typeface="Calibri" panose="020F0502020204030204" pitchFamily="34" charset="0"/>
            </a:endParaRPr>
          </a:p>
        </p:txBody>
      </p:sp>
      <p:sp>
        <p:nvSpPr>
          <p:cNvPr id="206" name="Text Placeholder 2"/>
          <p:cNvSpPr>
            <a:spLocks noGrp="1"/>
          </p:cNvSpPr>
          <p:nvPr>
            <p:custDataLst>
              <p:tags r:id="rId33"/>
            </p:custDataLst>
          </p:nvPr>
        </p:nvSpPr>
        <p:spPr bwMode="gray">
          <a:xfrm>
            <a:off x="2362200" y="2776538"/>
            <a:ext cx="200025"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nSpc>
                <a:spcPct val="100000"/>
              </a:lnSpc>
              <a:spcBef>
                <a:spcPct val="0"/>
              </a:spcBef>
              <a:spcAft>
                <a:spcPct val="0"/>
              </a:spcAft>
              <a:buNone/>
            </a:pPr>
            <a:fld id="{363A7724-1FA3-4E5B-8607-26E3A9E69753}" type="datetime'''5''''0'''''''''''''''''''''''''''''''''''''''''''''''''''''">
              <a:rPr lang="en-US" altLang="en-US" b="1">
                <a:sym typeface="+mn-lt"/>
              </a:rPr>
              <a:pPr marL="0" lvl="1" indent="0">
                <a:lnSpc>
                  <a:spcPct val="100000"/>
                </a:lnSpc>
                <a:spcBef>
                  <a:spcPct val="0"/>
                </a:spcBef>
                <a:spcAft>
                  <a:spcPct val="0"/>
                </a:spcAft>
                <a:buNone/>
              </a:pPr>
              <a:t>50</a:t>
            </a:fld>
            <a:endParaRPr lang="en-US" b="1" noProof="0" dirty="0">
              <a:sym typeface="+mn-lt"/>
            </a:endParaRPr>
          </a:p>
        </p:txBody>
      </p:sp>
      <p:sp>
        <p:nvSpPr>
          <p:cNvPr id="214" name="Text Placeholder 2"/>
          <p:cNvSpPr>
            <a:spLocks noGrp="1"/>
          </p:cNvSpPr>
          <p:nvPr>
            <p:custDataLst>
              <p:tags r:id="rId34"/>
            </p:custDataLst>
          </p:nvPr>
        </p:nvSpPr>
        <p:spPr bwMode="gray">
          <a:xfrm>
            <a:off x="2146300" y="3332163"/>
            <a:ext cx="200025"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nSpc>
                <a:spcPct val="100000"/>
              </a:lnSpc>
              <a:spcBef>
                <a:spcPct val="0"/>
              </a:spcBef>
              <a:spcAft>
                <a:spcPct val="0"/>
              </a:spcAft>
              <a:buNone/>
            </a:pPr>
            <a:fld id="{1D0B54B5-F64B-457E-8775-47B5659F6D9E}" type="datetime'''''''''''''''''''''''''3''''''''''''''''''''''''''''2'">
              <a:rPr lang="en-US" altLang="en-US">
                <a:sym typeface="+mn-lt"/>
              </a:rPr>
              <a:pPr marL="0" lvl="1" indent="0">
                <a:lnSpc>
                  <a:spcPct val="100000"/>
                </a:lnSpc>
                <a:spcBef>
                  <a:spcPct val="0"/>
                </a:spcBef>
                <a:spcAft>
                  <a:spcPct val="0"/>
                </a:spcAft>
                <a:buNone/>
              </a:pPr>
              <a:t>32</a:t>
            </a:fld>
            <a:endParaRPr lang="en-US" noProof="0" dirty="0">
              <a:sym typeface="+mn-lt"/>
            </a:endParaRPr>
          </a:p>
        </p:txBody>
      </p:sp>
      <p:sp>
        <p:nvSpPr>
          <p:cNvPr id="102" name="Espace réservé du texte 341"/>
          <p:cNvSpPr>
            <a:spLocks noGrp="1"/>
          </p:cNvSpPr>
          <p:nvPr>
            <p:custDataLst>
              <p:tags r:id="rId35"/>
            </p:custDataLst>
          </p:nvPr>
        </p:nvSpPr>
        <p:spPr bwMode="gray">
          <a:xfrm>
            <a:off x="2114550" y="3887788"/>
            <a:ext cx="200025" cy="182563"/>
          </a:xfrm>
          <a:prstGeom prst="rect">
            <a:avLst/>
          </a:prstGeom>
          <a:noFill/>
          <a:extLst>
            <a:ext uri="{909E8E84-426E-40DD-AFC4-6F175D3DCCD1}">
              <a14:hiddenFill xmlns:a14="http://schemas.microsoft.com/office/drawing/2010/main">
                <a:solidFill>
                  <a:scrgbClr r="0" g="0" b="0"/>
                </a:solidFill>
              </a14:hiddenFill>
            </a:ext>
          </a:extLst>
        </p:spPr>
        <p:txBody>
          <a:bodyPr wrap="none" lIns="22225" tIns="0" rIns="22225" bIns="0" anchor="ctr" anchorCtr="0">
            <a:noAutofit/>
          </a:bodyPr>
          <a:lstStyle>
            <a:lvl1pPr marL="180000" indent="-180000" algn="just"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just"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just"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just"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just"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indent="0" algn="l">
              <a:lnSpc>
                <a:spcPct val="100000"/>
              </a:lnSpc>
              <a:spcBef>
                <a:spcPct val="0"/>
              </a:spcBef>
              <a:spcAft>
                <a:spcPct val="0"/>
              </a:spcAft>
              <a:buNone/>
            </a:pPr>
            <a:fld id="{78B2B471-61B5-48E5-BD04-AB2E5E7F077C}" type="datetime'''''''''''''''''''2''''''''''''''''''''9'">
              <a:rPr lang="en-US" altLang="en-US" b="0" smtClean="0"/>
              <a:pPr/>
              <a:t>29</a:t>
            </a:fld>
            <a:endParaRPr lang="en-US" b="0" dirty="0">
              <a:sym typeface="+mn-lt"/>
            </a:endParaRPr>
          </a:p>
        </p:txBody>
      </p:sp>
      <p:sp>
        <p:nvSpPr>
          <p:cNvPr id="268" name="Text Placeholder 2"/>
          <p:cNvSpPr>
            <a:spLocks noGrp="1"/>
          </p:cNvSpPr>
          <p:nvPr>
            <p:custDataLst>
              <p:tags r:id="rId36"/>
            </p:custDataLst>
          </p:nvPr>
        </p:nvSpPr>
        <p:spPr bwMode="auto">
          <a:xfrm>
            <a:off x="2470150" y="4121150"/>
            <a:ext cx="566738" cy="273050"/>
          </a:xfrm>
          <a:prstGeom prst="ellipse">
            <a:avLst/>
          </a:prstGeom>
          <a:solidFill>
            <a:schemeClr val="bg1"/>
          </a:solidFill>
          <a:ln w="6350">
            <a:solidFill>
              <a:srgbClr val="7F7F7F"/>
            </a:solidFill>
          </a:ln>
        </p:spPr>
        <p:txBody>
          <a:bodyPr vert="horz" wrap="none" lIns="0" tIns="0" rIns="0"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gn="ctr">
              <a:lnSpc>
                <a:spcPct val="90000"/>
              </a:lnSpc>
              <a:spcBef>
                <a:spcPct val="0"/>
              </a:spcBef>
              <a:spcAft>
                <a:spcPct val="0"/>
              </a:spcAft>
              <a:buNone/>
            </a:pPr>
            <a:fld id="{D95F5D36-E348-4B44-9373-84482CD49A86}" type="datetime'''''''''''''+''''''''''''''''''''''9''8''''''%'''''''''">
              <a:rPr lang="en-US" altLang="en-US" sz="1400" b="1">
                <a:solidFill>
                  <a:srgbClr val="00B050"/>
                </a:solidFill>
              </a:rPr>
              <a:pPr/>
              <a:t>+98%</a:t>
            </a:fld>
            <a:endParaRPr lang="en-US" sz="1400" b="1" noProof="0" dirty="0">
              <a:solidFill>
                <a:srgbClr val="00B050"/>
              </a:solidFill>
              <a:latin typeface="Calibri" panose="020F0502020204030204" pitchFamily="34" charset="0"/>
              <a:sym typeface="Calibri" panose="020F0502020204030204" pitchFamily="34" charset="0"/>
            </a:endParaRPr>
          </a:p>
        </p:txBody>
      </p:sp>
      <p:sp>
        <p:nvSpPr>
          <p:cNvPr id="145" name="Text Placeholder 2"/>
          <p:cNvSpPr>
            <a:spLocks noGrp="1"/>
          </p:cNvSpPr>
          <p:nvPr>
            <p:custDataLst>
              <p:tags r:id="rId37"/>
            </p:custDataLst>
          </p:nvPr>
        </p:nvSpPr>
        <p:spPr bwMode="auto">
          <a:xfrm>
            <a:off x="995363" y="4446588"/>
            <a:ext cx="687388"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gn="r">
              <a:lnSpc>
                <a:spcPct val="100000"/>
              </a:lnSpc>
              <a:spcBef>
                <a:spcPct val="0"/>
              </a:spcBef>
              <a:spcAft>
                <a:spcPct val="0"/>
              </a:spcAft>
              <a:buNone/>
            </a:pPr>
            <a:fld id="{C52F3C5B-A18F-493B-8161-A607F320A577}" type="datetime'''S''''''''''''ha''''''''''''n''''g''''h''''''a''''''i'''''''">
              <a:rPr lang="en-US" altLang="en-US" b="1"/>
              <a:pPr/>
              <a:t>Shanghai</a:t>
            </a:fld>
            <a:endParaRPr lang="en-US" b="1" noProof="0" dirty="0">
              <a:latin typeface="Calibri" panose="020F0502020204030204" pitchFamily="34" charset="0"/>
              <a:sym typeface="Calibri" panose="020F0502020204030204" pitchFamily="34" charset="0"/>
            </a:endParaRPr>
          </a:p>
        </p:txBody>
      </p:sp>
      <p:sp>
        <p:nvSpPr>
          <p:cNvPr id="205" name="Text Placeholder 2"/>
          <p:cNvSpPr>
            <a:spLocks noGrp="1"/>
          </p:cNvSpPr>
          <p:nvPr>
            <p:custDataLst>
              <p:tags r:id="rId38"/>
            </p:custDataLst>
          </p:nvPr>
        </p:nvSpPr>
        <p:spPr bwMode="auto">
          <a:xfrm>
            <a:off x="828675" y="2776538"/>
            <a:ext cx="854075"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gn="r">
              <a:lnSpc>
                <a:spcPct val="100000"/>
              </a:lnSpc>
              <a:spcBef>
                <a:spcPct val="0"/>
              </a:spcBef>
              <a:spcAft>
                <a:spcPct val="0"/>
              </a:spcAft>
              <a:buNone/>
            </a:pPr>
            <a:fld id="{7B907E24-09EF-4052-8B73-A5A0106C2504}" type="datetime'''''''G''''''u''''''an''''gz''''''''h''''o''''''''''u'''''''">
              <a:rPr lang="en-US" altLang="en-US" b="1"/>
              <a:pPr/>
              <a:t>Guangzhou</a:t>
            </a:fld>
            <a:endParaRPr lang="en-US" b="1" noProof="0" dirty="0">
              <a:latin typeface="Calibri" panose="020F0502020204030204" pitchFamily="34" charset="0"/>
              <a:sym typeface="Calibri" panose="020F0502020204030204" pitchFamily="34" charset="0"/>
            </a:endParaRPr>
          </a:p>
        </p:txBody>
      </p:sp>
      <p:sp>
        <p:nvSpPr>
          <p:cNvPr id="213" name="Text Placeholder 2"/>
          <p:cNvSpPr>
            <a:spLocks noGrp="1"/>
          </p:cNvSpPr>
          <p:nvPr>
            <p:custDataLst>
              <p:tags r:id="rId39"/>
            </p:custDataLst>
          </p:nvPr>
        </p:nvSpPr>
        <p:spPr bwMode="auto">
          <a:xfrm>
            <a:off x="923925" y="3332163"/>
            <a:ext cx="758825"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gn="r">
              <a:lnSpc>
                <a:spcPct val="100000"/>
              </a:lnSpc>
              <a:spcBef>
                <a:spcPct val="0"/>
              </a:spcBef>
              <a:spcAft>
                <a:spcPct val="0"/>
              </a:spcAft>
              <a:buNone/>
            </a:pPr>
            <a:fld id="{6C5EAABE-DC27-4AD8-BC3F-A2A6E0957AD0}" type="datetime'H''''an''g''''''''''''''''z''''''''''''''''h''''o''''''u'''''">
              <a:rPr lang="en-US" altLang="en-US" b="1"/>
              <a:pPr/>
              <a:t>Hangzhou</a:t>
            </a:fld>
            <a:endParaRPr lang="en-US" b="1" noProof="0" dirty="0">
              <a:latin typeface="Calibri" panose="020F0502020204030204" pitchFamily="34" charset="0"/>
              <a:sym typeface="Calibri" panose="020F0502020204030204" pitchFamily="34" charset="0"/>
            </a:endParaRPr>
          </a:p>
        </p:txBody>
      </p:sp>
      <p:sp>
        <p:nvSpPr>
          <p:cNvPr id="140" name="Text Placeholder 2"/>
          <p:cNvSpPr>
            <a:spLocks noGrp="1"/>
          </p:cNvSpPr>
          <p:nvPr>
            <p:custDataLst>
              <p:tags r:id="rId40"/>
            </p:custDataLst>
          </p:nvPr>
        </p:nvSpPr>
        <p:spPr bwMode="auto">
          <a:xfrm>
            <a:off x="1192213" y="3887788"/>
            <a:ext cx="490538"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gn="r">
              <a:lnSpc>
                <a:spcPct val="100000"/>
              </a:lnSpc>
              <a:spcBef>
                <a:spcPct val="0"/>
              </a:spcBef>
              <a:spcAft>
                <a:spcPct val="0"/>
              </a:spcAft>
              <a:buNone/>
            </a:pPr>
            <a:fld id="{951E3400-D12A-4694-9391-6A9FA8FE46A2}" type="datetime'''''B''e''''''''''i''''''''''j''''''''''''''''''i''ng'">
              <a:rPr lang="en-US" altLang="en-US" b="1"/>
              <a:pPr/>
              <a:t>Beijing</a:t>
            </a:fld>
            <a:endParaRPr lang="en-US" b="1" noProof="0" dirty="0">
              <a:latin typeface="Calibri" panose="020F0502020204030204" pitchFamily="34" charset="0"/>
              <a:sym typeface="Calibri" panose="020F0502020204030204" pitchFamily="34" charset="0"/>
            </a:endParaRPr>
          </a:p>
        </p:txBody>
      </p:sp>
      <p:sp>
        <p:nvSpPr>
          <p:cNvPr id="85" name="Text Placeholder 2"/>
          <p:cNvSpPr>
            <a:spLocks noGrp="1"/>
          </p:cNvSpPr>
          <p:nvPr>
            <p:custDataLst>
              <p:tags r:id="rId41"/>
            </p:custDataLst>
          </p:nvPr>
        </p:nvSpPr>
        <p:spPr bwMode="gray">
          <a:xfrm>
            <a:off x="2108200" y="4446588"/>
            <a:ext cx="200025"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nSpc>
                <a:spcPct val="100000"/>
              </a:lnSpc>
              <a:spcBef>
                <a:spcPct val="0"/>
              </a:spcBef>
              <a:spcAft>
                <a:spcPct val="0"/>
              </a:spcAft>
              <a:buNone/>
            </a:pPr>
            <a:fld id="{4A5FDAD6-75BD-4E12-88C7-FFA1275D16FE}" type="datetime'''''''''''''''''''28'''''''''''''''''''''''">
              <a:rPr lang="en-US" altLang="en-US"/>
              <a:pPr/>
              <a:t>28</a:t>
            </a:fld>
            <a:endParaRPr lang="en-US" noProof="0" dirty="0">
              <a:sym typeface="+mn-lt"/>
            </a:endParaRPr>
          </a:p>
        </p:txBody>
      </p:sp>
      <p:sp>
        <p:nvSpPr>
          <p:cNvPr id="86" name="Text Placeholder 2"/>
          <p:cNvSpPr>
            <a:spLocks noGrp="1"/>
          </p:cNvSpPr>
          <p:nvPr>
            <p:custDataLst>
              <p:tags r:id="rId42"/>
            </p:custDataLst>
          </p:nvPr>
        </p:nvSpPr>
        <p:spPr bwMode="gray">
          <a:xfrm>
            <a:off x="2082800" y="5002213"/>
            <a:ext cx="200025"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nSpc>
                <a:spcPct val="100000"/>
              </a:lnSpc>
              <a:spcBef>
                <a:spcPct val="0"/>
              </a:spcBef>
              <a:spcAft>
                <a:spcPct val="0"/>
              </a:spcAft>
              <a:buNone/>
            </a:pPr>
            <a:fld id="{9905F162-FEE4-4585-84A2-498F0ADE8F01}" type="datetime'''''''''''''''2''''''''''''''''''''''''6'''''''''">
              <a:rPr lang="en-US" altLang="en-US"/>
              <a:pPr/>
              <a:t>26</a:t>
            </a:fld>
            <a:endParaRPr lang="en-US" noProof="0" dirty="0">
              <a:sym typeface="+mn-lt"/>
            </a:endParaRPr>
          </a:p>
        </p:txBody>
      </p:sp>
      <p:sp>
        <p:nvSpPr>
          <p:cNvPr id="146" name="Text Placeholder 2"/>
          <p:cNvSpPr>
            <a:spLocks noGrp="1"/>
          </p:cNvSpPr>
          <p:nvPr>
            <p:custDataLst>
              <p:tags r:id="rId43"/>
            </p:custDataLst>
          </p:nvPr>
        </p:nvSpPr>
        <p:spPr bwMode="auto">
          <a:xfrm>
            <a:off x="995363" y="5002213"/>
            <a:ext cx="687388"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gn="r">
              <a:lnSpc>
                <a:spcPct val="100000"/>
              </a:lnSpc>
              <a:spcBef>
                <a:spcPct val="0"/>
              </a:spcBef>
              <a:spcAft>
                <a:spcPct val="0"/>
              </a:spcAft>
              <a:buNone/>
            </a:pPr>
            <a:fld id="{149B2B83-B009-4DDC-901A-DC6489EDC625}" type="datetime'''''S''''''''h''''''''e''''''n''''z''''''''h''''e''''''''n'">
              <a:rPr lang="en-US" altLang="en-US" b="1"/>
              <a:pPr/>
              <a:t>Shenzhen</a:t>
            </a:fld>
            <a:endParaRPr lang="en-US" b="1" noProof="0" dirty="0">
              <a:latin typeface="Calibri" panose="020F0502020204030204" pitchFamily="34" charset="0"/>
              <a:sym typeface="Calibri" panose="020F0502020204030204" pitchFamily="34" charset="0"/>
            </a:endParaRPr>
          </a:p>
        </p:txBody>
      </p:sp>
      <p:graphicFrame>
        <p:nvGraphicFramePr>
          <p:cNvPr id="32" name="Objet 31"/>
          <p:cNvGraphicFramePr>
            <a:graphicFrameLocks/>
          </p:cNvGraphicFramePr>
          <p:nvPr>
            <p:custDataLst>
              <p:tags r:id="rId44"/>
            </p:custDataLst>
            <p:extLst/>
          </p:nvPr>
        </p:nvGraphicFramePr>
        <p:xfrm>
          <a:off x="3086100" y="2489200"/>
          <a:ext cx="1378028" cy="3543300"/>
        </p:xfrm>
        <a:graphic>
          <a:graphicData uri="http://schemas.openxmlformats.org/presentationml/2006/ole">
            <mc:AlternateContent xmlns:mc="http://schemas.openxmlformats.org/markup-compatibility/2006">
              <mc:Choice xmlns:v="urn:schemas-microsoft-com:vml" Requires="v">
                <p:oleObj spid="_x0000_s228606" name="Graphique" r:id="rId153" imgW="1379200" imgH="3543176" progId="MSGraph.Chart.8">
                  <p:embed followColorScheme="full"/>
                </p:oleObj>
              </mc:Choice>
              <mc:Fallback>
                <p:oleObj name="Graphique" r:id="rId153" imgW="1379200" imgH="3543176" progId="MSGraph.Chart.8">
                  <p:embed followColorScheme="full"/>
                  <p:pic>
                    <p:nvPicPr>
                      <p:cNvPr id="32" name="Objet 31"/>
                      <p:cNvPicPr/>
                      <p:nvPr/>
                    </p:nvPicPr>
                    <p:blipFill>
                      <a:blip r:embed="rId154"/>
                      <a:stretch>
                        <a:fillRect/>
                      </a:stretch>
                    </p:blipFill>
                    <p:spPr>
                      <a:xfrm>
                        <a:off x="3086100" y="2489200"/>
                        <a:ext cx="1378028" cy="3543300"/>
                      </a:xfrm>
                      <a:prstGeom prst="rect">
                        <a:avLst/>
                      </a:prstGeom>
                    </p:spPr>
                  </p:pic>
                </p:oleObj>
              </mc:Fallback>
            </mc:AlternateContent>
          </a:graphicData>
        </a:graphic>
      </p:graphicFrame>
      <p:cxnSp>
        <p:nvCxnSpPr>
          <p:cNvPr id="50" name="Connecteur droit 49"/>
          <p:cNvCxnSpPr/>
          <p:nvPr>
            <p:custDataLst>
              <p:tags r:id="rId45"/>
            </p:custDataLst>
          </p:nvPr>
        </p:nvCxnSpPr>
        <p:spPr bwMode="gray">
          <a:xfrm>
            <a:off x="3190875" y="5492750"/>
            <a:ext cx="2889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p:cNvCxnSpPr/>
          <p:nvPr>
            <p:custDataLst>
              <p:tags r:id="rId46"/>
            </p:custDataLst>
          </p:nvPr>
        </p:nvCxnSpPr>
        <p:spPr bwMode="gray">
          <a:xfrm>
            <a:off x="3190875" y="5803900"/>
            <a:ext cx="2889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Connecteur droit 48"/>
          <p:cNvCxnSpPr/>
          <p:nvPr>
            <p:custDataLst>
              <p:tags r:id="rId47"/>
            </p:custDataLst>
          </p:nvPr>
        </p:nvCxnSpPr>
        <p:spPr bwMode="gray">
          <a:xfrm>
            <a:off x="3479800" y="5492750"/>
            <a:ext cx="0" cy="31115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custDataLst>
              <p:tags r:id="rId48"/>
            </p:custDataLst>
          </p:nvPr>
        </p:nvCxnSpPr>
        <p:spPr bwMode="gray">
          <a:xfrm>
            <a:off x="3190875" y="4940300"/>
            <a:ext cx="23177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custDataLst>
              <p:tags r:id="rId49"/>
            </p:custDataLst>
          </p:nvPr>
        </p:nvCxnSpPr>
        <p:spPr bwMode="gray">
          <a:xfrm>
            <a:off x="3422650" y="4940300"/>
            <a:ext cx="0" cy="30480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custDataLst>
              <p:tags r:id="rId50"/>
            </p:custDataLst>
          </p:nvPr>
        </p:nvCxnSpPr>
        <p:spPr bwMode="gray">
          <a:xfrm>
            <a:off x="3190875" y="5245100"/>
            <a:ext cx="23177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custDataLst>
              <p:tags r:id="rId51"/>
            </p:custDataLst>
          </p:nvPr>
        </p:nvCxnSpPr>
        <p:spPr bwMode="gray">
          <a:xfrm>
            <a:off x="3190875" y="4692650"/>
            <a:ext cx="24447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custDataLst>
              <p:tags r:id="rId52"/>
            </p:custDataLst>
          </p:nvPr>
        </p:nvCxnSpPr>
        <p:spPr bwMode="gray">
          <a:xfrm>
            <a:off x="3190875" y="4381500"/>
            <a:ext cx="24447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custDataLst>
              <p:tags r:id="rId53"/>
            </p:custDataLst>
          </p:nvPr>
        </p:nvCxnSpPr>
        <p:spPr bwMode="gray">
          <a:xfrm>
            <a:off x="3435350" y="4381500"/>
            <a:ext cx="0" cy="31115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custDataLst>
              <p:tags r:id="rId54"/>
            </p:custDataLst>
          </p:nvPr>
        </p:nvCxnSpPr>
        <p:spPr bwMode="gray">
          <a:xfrm>
            <a:off x="3190875" y="3822700"/>
            <a:ext cx="34607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custDataLst>
              <p:tags r:id="rId55"/>
            </p:custDataLst>
          </p:nvPr>
        </p:nvCxnSpPr>
        <p:spPr bwMode="gray">
          <a:xfrm>
            <a:off x="3190875" y="4133850"/>
            <a:ext cx="34607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custDataLst>
              <p:tags r:id="rId56"/>
            </p:custDataLst>
          </p:nvPr>
        </p:nvCxnSpPr>
        <p:spPr bwMode="gray">
          <a:xfrm>
            <a:off x="3536950" y="3822700"/>
            <a:ext cx="0" cy="31115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custDataLst>
              <p:tags r:id="rId57"/>
            </p:custDataLst>
          </p:nvPr>
        </p:nvCxnSpPr>
        <p:spPr bwMode="gray">
          <a:xfrm>
            <a:off x="3190875" y="3575050"/>
            <a:ext cx="5937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custDataLst>
              <p:tags r:id="rId58"/>
            </p:custDataLst>
          </p:nvPr>
        </p:nvCxnSpPr>
        <p:spPr bwMode="gray">
          <a:xfrm>
            <a:off x="3190875" y="3270250"/>
            <a:ext cx="5937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custDataLst>
              <p:tags r:id="rId59"/>
            </p:custDataLst>
          </p:nvPr>
        </p:nvCxnSpPr>
        <p:spPr bwMode="gray">
          <a:xfrm>
            <a:off x="3784600" y="3270250"/>
            <a:ext cx="0" cy="30480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custDataLst>
              <p:tags r:id="rId60"/>
            </p:custDataLst>
          </p:nvPr>
        </p:nvCxnSpPr>
        <p:spPr bwMode="gray">
          <a:xfrm>
            <a:off x="3190875" y="2711450"/>
            <a:ext cx="3905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custDataLst>
              <p:tags r:id="rId61"/>
            </p:custDataLst>
          </p:nvPr>
        </p:nvCxnSpPr>
        <p:spPr bwMode="gray">
          <a:xfrm>
            <a:off x="3190875" y="3022600"/>
            <a:ext cx="3905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custDataLst>
              <p:tags r:id="rId62"/>
            </p:custDataLst>
          </p:nvPr>
        </p:nvCxnSpPr>
        <p:spPr bwMode="gray">
          <a:xfrm>
            <a:off x="3581400" y="2711450"/>
            <a:ext cx="0" cy="31115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custDataLst>
              <p:tags r:id="rId63"/>
            </p:custDataLst>
          </p:nvPr>
        </p:nvCxnSpPr>
        <p:spPr bwMode="gray">
          <a:xfrm>
            <a:off x="3505200" y="4629150"/>
            <a:ext cx="0" cy="373063"/>
          </a:xfrm>
          <a:prstGeom prst="line">
            <a:avLst/>
          </a:prstGeom>
          <a:ln w="6350" cap="sq">
            <a:solidFill>
              <a:srgbClr val="7F7F7F"/>
            </a:solidFill>
            <a:prstDash val="lgDash"/>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custDataLst>
              <p:tags r:id="rId64"/>
            </p:custDataLst>
          </p:nvPr>
        </p:nvCxnSpPr>
        <p:spPr bwMode="gray">
          <a:xfrm>
            <a:off x="3505200" y="2590800"/>
            <a:ext cx="0" cy="1855788"/>
          </a:xfrm>
          <a:prstGeom prst="line">
            <a:avLst/>
          </a:prstGeom>
          <a:ln w="6350" cap="sq">
            <a:solidFill>
              <a:srgbClr val="7F7F7F"/>
            </a:solidFill>
            <a:prstDash val="lgDash"/>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custDataLst>
              <p:tags r:id="rId65"/>
            </p:custDataLst>
          </p:nvPr>
        </p:nvCxnSpPr>
        <p:spPr bwMode="gray">
          <a:xfrm>
            <a:off x="3763963" y="5092700"/>
            <a:ext cx="514350" cy="0"/>
          </a:xfrm>
          <a:prstGeom prst="line">
            <a:avLst/>
          </a:prstGeom>
          <a:ln w="6350" cap="sq">
            <a:solidFill>
              <a:srgbClr val="7F7F7F"/>
            </a:solidFill>
            <a:beve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custDataLst>
              <p:tags r:id="rId66"/>
            </p:custDataLst>
          </p:nvPr>
        </p:nvCxnSpPr>
        <p:spPr bwMode="gray">
          <a:xfrm flipH="1">
            <a:off x="4125913" y="3422650"/>
            <a:ext cx="152400" cy="0"/>
          </a:xfrm>
          <a:prstGeom prst="line">
            <a:avLst/>
          </a:prstGeom>
          <a:ln w="6350" cap="sq">
            <a:solidFill>
              <a:srgbClr val="7F7F7F"/>
            </a:solidFill>
            <a:beve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22" name="Right Arrow 221"/>
          <p:cNvSpPr/>
          <p:nvPr>
            <p:custDataLst>
              <p:tags r:id="rId67"/>
            </p:custDataLst>
          </p:nvPr>
        </p:nvSpPr>
        <p:spPr bwMode="auto">
          <a:xfrm rot="16200000">
            <a:off x="3441700" y="5969000"/>
            <a:ext cx="128588" cy="152400"/>
          </a:xfrm>
          <a:prstGeom prst="rightArrow">
            <a:avLst>
              <a:gd name="adj1" fmla="val 100000"/>
              <a:gd name="adj2" fmla="val 100000"/>
            </a:avLst>
          </a:prstGeom>
          <a:solidFill>
            <a:srgbClr val="7F7F7F"/>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cxnSp>
        <p:nvCxnSpPr>
          <p:cNvPr id="17" name="Connecteur droit 16"/>
          <p:cNvCxnSpPr/>
          <p:nvPr>
            <p:custDataLst>
              <p:tags r:id="rId68"/>
            </p:custDataLst>
          </p:nvPr>
        </p:nvCxnSpPr>
        <p:spPr bwMode="gray">
          <a:xfrm flipV="1">
            <a:off x="4278313" y="3422650"/>
            <a:ext cx="0" cy="167005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custDataLst>
              <p:tags r:id="rId69"/>
            </p:custDataLst>
          </p:nvPr>
        </p:nvCxnSpPr>
        <p:spPr bwMode="gray">
          <a:xfrm>
            <a:off x="3505200" y="5740400"/>
            <a:ext cx="0" cy="190500"/>
          </a:xfrm>
          <a:prstGeom prst="line">
            <a:avLst/>
          </a:prstGeom>
          <a:ln w="6350" cap="sq">
            <a:solidFill>
              <a:srgbClr val="7F7F7F"/>
            </a:solidFill>
            <a:prstDash val="lgDash"/>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custDataLst>
              <p:tags r:id="rId70"/>
            </p:custDataLst>
          </p:nvPr>
        </p:nvCxnSpPr>
        <p:spPr bwMode="gray">
          <a:xfrm>
            <a:off x="3505200" y="5184775"/>
            <a:ext cx="0" cy="373063"/>
          </a:xfrm>
          <a:prstGeom prst="line">
            <a:avLst/>
          </a:prstGeom>
          <a:ln w="6350" cap="sq">
            <a:solidFill>
              <a:srgbClr val="7F7F7F"/>
            </a:solidFill>
            <a:prstDash val="lgDash"/>
            <a:bevel/>
            <a:headEnd type="none"/>
            <a:tailEnd type="none"/>
          </a:ln>
        </p:spPr>
        <p:style>
          <a:lnRef idx="1">
            <a:schemeClr val="accent1"/>
          </a:lnRef>
          <a:fillRef idx="0">
            <a:schemeClr val="accent1"/>
          </a:fillRef>
          <a:effectRef idx="0">
            <a:schemeClr val="accent1"/>
          </a:effectRef>
          <a:fontRef idx="minor">
            <a:schemeClr val="tx1"/>
          </a:fontRef>
        </p:style>
      </p:cxnSp>
      <p:sp>
        <p:nvSpPr>
          <p:cNvPr id="219" name="Text Placeholder 2"/>
          <p:cNvSpPr>
            <a:spLocks noGrp="1"/>
          </p:cNvSpPr>
          <p:nvPr>
            <p:custDataLst>
              <p:tags r:id="rId71"/>
            </p:custDataLst>
          </p:nvPr>
        </p:nvSpPr>
        <p:spPr bwMode="gray">
          <a:xfrm>
            <a:off x="3606800" y="2776538"/>
            <a:ext cx="27781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nSpc>
                <a:spcPct val="100000"/>
              </a:lnSpc>
              <a:spcBef>
                <a:spcPct val="0"/>
              </a:spcBef>
              <a:spcAft>
                <a:spcPct val="0"/>
              </a:spcAft>
              <a:buNone/>
            </a:pPr>
            <a:fld id="{F8AAC9FC-AFF2-418F-AD59-E3074AF4AC8E}" type="datetime'3''''''''''''''''''''''''''''80'''''''''''''">
              <a:rPr lang="en-US" altLang="en-US">
                <a:sym typeface="+mn-lt"/>
              </a:rPr>
              <a:pPr marL="0" lvl="1" indent="0">
                <a:lnSpc>
                  <a:spcPct val="100000"/>
                </a:lnSpc>
                <a:spcBef>
                  <a:spcPct val="0"/>
                </a:spcBef>
                <a:spcAft>
                  <a:spcPct val="0"/>
                </a:spcAft>
                <a:buNone/>
              </a:pPr>
              <a:t>380</a:t>
            </a:fld>
            <a:endParaRPr lang="en-US" noProof="0" dirty="0">
              <a:sym typeface="+mn-lt"/>
            </a:endParaRPr>
          </a:p>
        </p:txBody>
      </p:sp>
      <p:sp>
        <p:nvSpPr>
          <p:cNvPr id="221" name="Text Placeholder 2"/>
          <p:cNvSpPr>
            <a:spLocks noGrp="1"/>
          </p:cNvSpPr>
          <p:nvPr>
            <p:custDataLst>
              <p:tags r:id="rId72"/>
            </p:custDataLst>
          </p:nvPr>
        </p:nvSpPr>
        <p:spPr bwMode="auto">
          <a:xfrm>
            <a:off x="3319463" y="6161088"/>
            <a:ext cx="369888"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gn="ctr">
              <a:lnSpc>
                <a:spcPct val="100000"/>
              </a:lnSpc>
              <a:spcBef>
                <a:spcPct val="0"/>
              </a:spcBef>
              <a:spcAft>
                <a:spcPct val="0"/>
              </a:spcAft>
              <a:buNone/>
            </a:pPr>
            <a:r>
              <a:rPr lang="en-US" altLang="en-US" dirty="0" smtClean="0">
                <a:latin typeface="Calibri" panose="020F0502020204030204" pitchFamily="34" charset="0"/>
                <a:sym typeface="Calibri" panose="020F0502020204030204" pitchFamily="34" charset="0"/>
              </a:rPr>
              <a:t>Ø 309</a:t>
            </a:r>
          </a:p>
        </p:txBody>
      </p:sp>
      <p:sp>
        <p:nvSpPr>
          <p:cNvPr id="269" name="Text Placeholder 2"/>
          <p:cNvSpPr>
            <a:spLocks noGrp="1"/>
          </p:cNvSpPr>
          <p:nvPr>
            <p:custDataLst>
              <p:tags r:id="rId73"/>
            </p:custDataLst>
          </p:nvPr>
        </p:nvSpPr>
        <p:spPr bwMode="auto">
          <a:xfrm>
            <a:off x="3932238" y="4121150"/>
            <a:ext cx="693738" cy="273050"/>
          </a:xfrm>
          <a:prstGeom prst="ellipse">
            <a:avLst/>
          </a:prstGeom>
          <a:solidFill>
            <a:schemeClr val="bg1"/>
          </a:solidFill>
          <a:ln w="6350">
            <a:solidFill>
              <a:srgbClr val="7F7F7F"/>
            </a:solidFill>
          </a:ln>
        </p:spPr>
        <p:txBody>
          <a:bodyPr vert="horz" wrap="none" lIns="0" tIns="0" rIns="0"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gn="ctr">
              <a:lnSpc>
                <a:spcPct val="90000"/>
              </a:lnSpc>
              <a:spcBef>
                <a:spcPct val="0"/>
              </a:spcBef>
              <a:spcAft>
                <a:spcPct val="0"/>
              </a:spcAft>
              <a:buNone/>
            </a:pPr>
            <a:fld id="{36175E71-406D-4DC6-ACE5-6676895996F7}" type="datetime'''+''''''''''''''''''1''5''7''''''''''''''''''''''''%'''''''">
              <a:rPr lang="en-US" altLang="en-US" sz="1400" b="1">
                <a:solidFill>
                  <a:srgbClr val="00B050"/>
                </a:solidFill>
              </a:rPr>
              <a:pPr/>
              <a:t>+157%</a:t>
            </a:fld>
            <a:endParaRPr lang="en-US" sz="1400" b="1" noProof="0" dirty="0">
              <a:solidFill>
                <a:srgbClr val="00B050"/>
              </a:solidFill>
              <a:latin typeface="Calibri" panose="020F0502020204030204" pitchFamily="34" charset="0"/>
              <a:sym typeface="Calibri" panose="020F0502020204030204" pitchFamily="34" charset="0"/>
            </a:endParaRPr>
          </a:p>
        </p:txBody>
      </p:sp>
      <p:sp>
        <p:nvSpPr>
          <p:cNvPr id="157" name="Text Placeholder 2"/>
          <p:cNvSpPr>
            <a:spLocks noGrp="1"/>
          </p:cNvSpPr>
          <p:nvPr>
            <p:custDataLst>
              <p:tags r:id="rId74"/>
            </p:custDataLst>
          </p:nvPr>
        </p:nvSpPr>
        <p:spPr bwMode="gray">
          <a:xfrm>
            <a:off x="3505200" y="5557838"/>
            <a:ext cx="27781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nSpc>
                <a:spcPct val="100000"/>
              </a:lnSpc>
              <a:spcBef>
                <a:spcPct val="0"/>
              </a:spcBef>
              <a:spcAft>
                <a:spcPct val="0"/>
              </a:spcAft>
              <a:buNone/>
            </a:pPr>
            <a:fld id="{F00998CB-BF8E-41F8-823B-98C2982CC591}" type="datetime'''''''''''''''''''''''2''''''''7''''''''''''''''''8'''''''''">
              <a:rPr lang="en-US" altLang="en-US"/>
              <a:pPr/>
              <a:t>278</a:t>
            </a:fld>
            <a:endParaRPr lang="en-US" noProof="0" dirty="0">
              <a:sym typeface="+mn-lt"/>
            </a:endParaRPr>
          </a:p>
        </p:txBody>
      </p:sp>
      <p:sp>
        <p:nvSpPr>
          <p:cNvPr id="156" name="Text Placeholder 2"/>
          <p:cNvSpPr>
            <a:spLocks noGrp="1"/>
          </p:cNvSpPr>
          <p:nvPr>
            <p:custDataLst>
              <p:tags r:id="rId75"/>
            </p:custDataLst>
          </p:nvPr>
        </p:nvSpPr>
        <p:spPr bwMode="gray">
          <a:xfrm>
            <a:off x="3448050" y="5002213"/>
            <a:ext cx="27781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nSpc>
                <a:spcPct val="100000"/>
              </a:lnSpc>
              <a:spcBef>
                <a:spcPct val="0"/>
              </a:spcBef>
              <a:spcAft>
                <a:spcPct val="0"/>
              </a:spcAft>
              <a:buNone/>
            </a:pPr>
            <a:fld id="{5206AE46-DA58-4FF3-A80A-BC563025174D}" type="datetime'''''''''''''''2''2''''''''''''''''''''3'''''''">
              <a:rPr lang="en-US" altLang="en-US" b="1"/>
              <a:pPr/>
              <a:t>223</a:t>
            </a:fld>
            <a:endParaRPr lang="en-US" b="1" noProof="0" dirty="0">
              <a:sym typeface="+mn-lt"/>
            </a:endParaRPr>
          </a:p>
        </p:txBody>
      </p:sp>
      <p:sp>
        <p:nvSpPr>
          <p:cNvPr id="123" name="Espace réservé du texte 347"/>
          <p:cNvSpPr>
            <a:spLocks noGrp="1"/>
          </p:cNvSpPr>
          <p:nvPr>
            <p:custDataLst>
              <p:tags r:id="rId76"/>
            </p:custDataLst>
          </p:nvPr>
        </p:nvSpPr>
        <p:spPr bwMode="gray">
          <a:xfrm>
            <a:off x="3460750" y="4446588"/>
            <a:ext cx="277813" cy="182563"/>
          </a:xfrm>
          <a:prstGeom prst="rect">
            <a:avLst/>
          </a:prstGeom>
          <a:noFill/>
          <a:extLst>
            <a:ext uri="{909E8E84-426E-40DD-AFC4-6F175D3DCCD1}">
              <a14:hiddenFill xmlns:a14="http://schemas.microsoft.com/office/drawing/2010/main">
                <a:solidFill>
                  <a:scrgbClr r="0" g="0" b="0"/>
                </a:solidFill>
              </a14:hiddenFill>
            </a:ext>
          </a:extLst>
        </p:spPr>
        <p:txBody>
          <a:bodyPr wrap="none" lIns="22225" tIns="0" rIns="22225" bIns="0" anchor="ctr" anchorCtr="0">
            <a:noAutofit/>
          </a:bodyPr>
          <a:lstStyle>
            <a:lvl1pPr marL="180000" indent="-180000" algn="just"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just"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just"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just"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just"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indent="0" algn="l">
              <a:lnSpc>
                <a:spcPct val="100000"/>
              </a:lnSpc>
              <a:spcBef>
                <a:spcPct val="0"/>
              </a:spcBef>
              <a:spcAft>
                <a:spcPct val="0"/>
              </a:spcAft>
              <a:buNone/>
            </a:pPr>
            <a:fld id="{A9A0E153-2359-4FDF-BDC7-4464694E0B45}" type="datetime'''''''''2''4''0'''''''''''''''''''''''''''">
              <a:rPr lang="en-US" altLang="en-US" b="0"/>
              <a:pPr/>
              <a:t>240</a:t>
            </a:fld>
            <a:endParaRPr lang="en-US" b="0" dirty="0">
              <a:sym typeface="+mn-lt"/>
            </a:endParaRPr>
          </a:p>
        </p:txBody>
      </p:sp>
      <p:sp>
        <p:nvSpPr>
          <p:cNvPr id="238" name="Text Placeholder 2"/>
          <p:cNvSpPr>
            <a:spLocks noGrp="1"/>
          </p:cNvSpPr>
          <p:nvPr>
            <p:custDataLst>
              <p:tags r:id="rId77"/>
            </p:custDataLst>
          </p:nvPr>
        </p:nvSpPr>
        <p:spPr bwMode="gray">
          <a:xfrm>
            <a:off x="3810000" y="3332163"/>
            <a:ext cx="27781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nSpc>
                <a:spcPct val="100000"/>
              </a:lnSpc>
              <a:spcBef>
                <a:spcPct val="0"/>
              </a:spcBef>
              <a:spcAft>
                <a:spcPct val="0"/>
              </a:spcAft>
              <a:buNone/>
            </a:pPr>
            <a:fld id="{02F845BD-1BF6-42D0-AE23-830D7B893548}" type="datetime'5''''''''''''''''7''4'''''''''''">
              <a:rPr lang="en-US" altLang="en-US" b="1">
                <a:sym typeface="+mn-lt"/>
              </a:rPr>
              <a:pPr marL="0" lvl="1" indent="0">
                <a:lnSpc>
                  <a:spcPct val="100000"/>
                </a:lnSpc>
                <a:spcBef>
                  <a:spcPct val="0"/>
                </a:spcBef>
                <a:spcAft>
                  <a:spcPct val="0"/>
                </a:spcAft>
                <a:buNone/>
              </a:pPr>
              <a:t>574</a:t>
            </a:fld>
            <a:endParaRPr lang="en-US" b="1" noProof="0" dirty="0">
              <a:sym typeface="+mn-lt"/>
            </a:endParaRPr>
          </a:p>
        </p:txBody>
      </p:sp>
      <p:sp>
        <p:nvSpPr>
          <p:cNvPr id="121" name="Espace réservé du texte 346"/>
          <p:cNvSpPr>
            <a:spLocks noGrp="1"/>
          </p:cNvSpPr>
          <p:nvPr>
            <p:custDataLst>
              <p:tags r:id="rId78"/>
            </p:custDataLst>
          </p:nvPr>
        </p:nvSpPr>
        <p:spPr bwMode="gray">
          <a:xfrm>
            <a:off x="3562350" y="3887788"/>
            <a:ext cx="277813" cy="182563"/>
          </a:xfrm>
          <a:prstGeom prst="rect">
            <a:avLst/>
          </a:prstGeom>
          <a:noFill/>
          <a:extLst>
            <a:ext uri="{909E8E84-426E-40DD-AFC4-6F175D3DCCD1}">
              <a14:hiddenFill xmlns:a14="http://schemas.microsoft.com/office/drawing/2010/main">
                <a:solidFill>
                  <a:scrgbClr r="0" g="0" b="0"/>
                </a:solidFill>
              </a14:hiddenFill>
            </a:ext>
          </a:extLst>
        </p:spPr>
        <p:txBody>
          <a:bodyPr wrap="none" lIns="22225" tIns="0" rIns="22225" bIns="0" anchor="ctr" anchorCtr="0">
            <a:noAutofit/>
          </a:bodyPr>
          <a:lstStyle>
            <a:lvl1pPr marL="180000" indent="-180000" algn="just"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just"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just"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just"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just"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indent="0" algn="l">
              <a:lnSpc>
                <a:spcPct val="100000"/>
              </a:lnSpc>
              <a:spcBef>
                <a:spcPct val="0"/>
              </a:spcBef>
              <a:spcAft>
                <a:spcPct val="0"/>
              </a:spcAft>
              <a:buNone/>
            </a:pPr>
            <a:fld id="{DF06C0B6-FB37-4C12-B919-4B41C06F52DA}" type="datetime'''''''''''''''''''''''''''33''''''9'''''''''''''''''''''''''">
              <a:rPr lang="en-US" altLang="en-US" b="0" smtClean="0"/>
              <a:pPr/>
              <a:t>339</a:t>
            </a:fld>
            <a:endParaRPr lang="en-US" b="0" dirty="0">
              <a:sym typeface="+mn-lt"/>
            </a:endParaRPr>
          </a:p>
        </p:txBody>
      </p:sp>
      <p:graphicFrame>
        <p:nvGraphicFramePr>
          <p:cNvPr id="52" name="Objet 51"/>
          <p:cNvGraphicFramePr>
            <a:graphicFrameLocks/>
          </p:cNvGraphicFramePr>
          <p:nvPr>
            <p:custDataLst>
              <p:tags r:id="rId79"/>
            </p:custDataLst>
            <p:extLst/>
          </p:nvPr>
        </p:nvGraphicFramePr>
        <p:xfrm>
          <a:off x="4572000" y="2489200"/>
          <a:ext cx="1378028" cy="3543300"/>
        </p:xfrm>
        <a:graphic>
          <a:graphicData uri="http://schemas.openxmlformats.org/presentationml/2006/ole">
            <mc:AlternateContent xmlns:mc="http://schemas.openxmlformats.org/markup-compatibility/2006">
              <mc:Choice xmlns:v="urn:schemas-microsoft-com:vml" Requires="v">
                <p:oleObj spid="_x0000_s228607" name="Graphique" r:id="rId155" imgW="1379200" imgH="3543176" progId="MSGraph.Chart.8">
                  <p:embed followColorScheme="full"/>
                </p:oleObj>
              </mc:Choice>
              <mc:Fallback>
                <p:oleObj name="Graphique" r:id="rId155" imgW="1379200" imgH="3543176" progId="MSGraph.Chart.8">
                  <p:embed followColorScheme="full"/>
                  <p:pic>
                    <p:nvPicPr>
                      <p:cNvPr id="52" name="Objet 51"/>
                      <p:cNvPicPr/>
                      <p:nvPr/>
                    </p:nvPicPr>
                    <p:blipFill>
                      <a:blip r:embed="rId156"/>
                      <a:stretch>
                        <a:fillRect/>
                      </a:stretch>
                    </p:blipFill>
                    <p:spPr>
                      <a:xfrm>
                        <a:off x="4572000" y="2489200"/>
                        <a:ext cx="1378028" cy="3543300"/>
                      </a:xfrm>
                      <a:prstGeom prst="rect">
                        <a:avLst/>
                      </a:prstGeom>
                    </p:spPr>
                  </p:pic>
                </p:oleObj>
              </mc:Fallback>
            </mc:AlternateContent>
          </a:graphicData>
        </a:graphic>
      </p:graphicFrame>
      <p:cxnSp>
        <p:nvCxnSpPr>
          <p:cNvPr id="72" name="Connecteur droit 71"/>
          <p:cNvCxnSpPr/>
          <p:nvPr>
            <p:custDataLst>
              <p:tags r:id="rId80"/>
            </p:custDataLst>
          </p:nvPr>
        </p:nvCxnSpPr>
        <p:spPr bwMode="gray">
          <a:xfrm>
            <a:off x="5149850" y="5492750"/>
            <a:ext cx="0" cy="31115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custDataLst>
              <p:tags r:id="rId81"/>
            </p:custDataLst>
          </p:nvPr>
        </p:nvCxnSpPr>
        <p:spPr bwMode="gray">
          <a:xfrm>
            <a:off x="4676775" y="5492750"/>
            <a:ext cx="47307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Connecteur droit 75"/>
          <p:cNvCxnSpPr/>
          <p:nvPr>
            <p:custDataLst>
              <p:tags r:id="rId82"/>
            </p:custDataLst>
          </p:nvPr>
        </p:nvCxnSpPr>
        <p:spPr bwMode="gray">
          <a:xfrm>
            <a:off x="4676775" y="5803900"/>
            <a:ext cx="47307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Connecteur droit 70"/>
          <p:cNvCxnSpPr/>
          <p:nvPr>
            <p:custDataLst>
              <p:tags r:id="rId83"/>
            </p:custDataLst>
          </p:nvPr>
        </p:nvCxnSpPr>
        <p:spPr bwMode="gray">
          <a:xfrm>
            <a:off x="4676775" y="5245100"/>
            <a:ext cx="5429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custDataLst>
              <p:tags r:id="rId84"/>
            </p:custDataLst>
          </p:nvPr>
        </p:nvCxnSpPr>
        <p:spPr bwMode="gray">
          <a:xfrm>
            <a:off x="5219700" y="4940300"/>
            <a:ext cx="0" cy="30480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custDataLst>
              <p:tags r:id="rId85"/>
            </p:custDataLst>
          </p:nvPr>
        </p:nvCxnSpPr>
        <p:spPr bwMode="gray">
          <a:xfrm>
            <a:off x="4676775" y="4940300"/>
            <a:ext cx="5429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custDataLst>
              <p:tags r:id="rId86"/>
            </p:custDataLst>
          </p:nvPr>
        </p:nvCxnSpPr>
        <p:spPr bwMode="gray">
          <a:xfrm>
            <a:off x="4676775" y="4381500"/>
            <a:ext cx="53657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Connecteur droit 66"/>
          <p:cNvCxnSpPr/>
          <p:nvPr>
            <p:custDataLst>
              <p:tags r:id="rId87"/>
            </p:custDataLst>
          </p:nvPr>
        </p:nvCxnSpPr>
        <p:spPr bwMode="gray">
          <a:xfrm>
            <a:off x="4676775" y="4692650"/>
            <a:ext cx="53657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custDataLst>
              <p:tags r:id="rId88"/>
            </p:custDataLst>
          </p:nvPr>
        </p:nvCxnSpPr>
        <p:spPr bwMode="gray">
          <a:xfrm>
            <a:off x="5213350" y="4381500"/>
            <a:ext cx="0" cy="31115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custDataLst>
              <p:tags r:id="rId89"/>
            </p:custDataLst>
          </p:nvPr>
        </p:nvCxnSpPr>
        <p:spPr bwMode="gray">
          <a:xfrm>
            <a:off x="5156200" y="3822700"/>
            <a:ext cx="0" cy="31115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custDataLst>
              <p:tags r:id="rId90"/>
            </p:custDataLst>
          </p:nvPr>
        </p:nvCxnSpPr>
        <p:spPr bwMode="gray">
          <a:xfrm>
            <a:off x="4676775" y="4133850"/>
            <a:ext cx="4794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custDataLst>
              <p:tags r:id="rId91"/>
            </p:custDataLst>
          </p:nvPr>
        </p:nvCxnSpPr>
        <p:spPr bwMode="gray">
          <a:xfrm>
            <a:off x="4676775" y="3822700"/>
            <a:ext cx="4794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custDataLst>
              <p:tags r:id="rId92"/>
            </p:custDataLst>
          </p:nvPr>
        </p:nvCxnSpPr>
        <p:spPr bwMode="gray">
          <a:xfrm>
            <a:off x="4676775" y="3270250"/>
            <a:ext cx="2889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custDataLst>
              <p:tags r:id="rId93"/>
            </p:custDataLst>
          </p:nvPr>
        </p:nvCxnSpPr>
        <p:spPr bwMode="gray">
          <a:xfrm>
            <a:off x="4965700" y="3270250"/>
            <a:ext cx="0" cy="30480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custDataLst>
              <p:tags r:id="rId94"/>
            </p:custDataLst>
          </p:nvPr>
        </p:nvCxnSpPr>
        <p:spPr bwMode="gray">
          <a:xfrm>
            <a:off x="4676775" y="3575050"/>
            <a:ext cx="2889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custDataLst>
              <p:tags r:id="rId95"/>
            </p:custDataLst>
          </p:nvPr>
        </p:nvCxnSpPr>
        <p:spPr bwMode="gray">
          <a:xfrm>
            <a:off x="4676775" y="3022600"/>
            <a:ext cx="5937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custDataLst>
              <p:tags r:id="rId96"/>
            </p:custDataLst>
          </p:nvPr>
        </p:nvCxnSpPr>
        <p:spPr bwMode="gray">
          <a:xfrm>
            <a:off x="4676775" y="2711450"/>
            <a:ext cx="5937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p:nvPr>
            <p:custDataLst>
              <p:tags r:id="rId97"/>
            </p:custDataLst>
          </p:nvPr>
        </p:nvCxnSpPr>
        <p:spPr bwMode="gray">
          <a:xfrm>
            <a:off x="5270500" y="2711450"/>
            <a:ext cx="0" cy="31115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custDataLst>
              <p:tags r:id="rId98"/>
            </p:custDataLst>
          </p:nvPr>
        </p:nvCxnSpPr>
        <p:spPr bwMode="gray">
          <a:xfrm>
            <a:off x="5162550" y="3514725"/>
            <a:ext cx="0" cy="2416175"/>
          </a:xfrm>
          <a:prstGeom prst="line">
            <a:avLst/>
          </a:prstGeom>
          <a:ln w="6350" cap="sq">
            <a:solidFill>
              <a:srgbClr val="7F7F7F"/>
            </a:solidFill>
            <a:prstDash val="lgDash"/>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custDataLst>
              <p:tags r:id="rId99"/>
            </p:custDataLst>
          </p:nvPr>
        </p:nvCxnSpPr>
        <p:spPr bwMode="gray">
          <a:xfrm flipV="1">
            <a:off x="5797550" y="2867025"/>
            <a:ext cx="0" cy="555625"/>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custDataLst>
              <p:tags r:id="rId100"/>
            </p:custDataLst>
          </p:nvPr>
        </p:nvCxnSpPr>
        <p:spPr bwMode="gray">
          <a:xfrm flipH="1">
            <a:off x="5645150" y="2867025"/>
            <a:ext cx="152400" cy="0"/>
          </a:xfrm>
          <a:prstGeom prst="line">
            <a:avLst/>
          </a:prstGeom>
          <a:ln w="6350" cap="sq">
            <a:solidFill>
              <a:srgbClr val="7F7F7F"/>
            </a:solidFill>
            <a:beve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custDataLst>
              <p:tags r:id="rId101"/>
            </p:custDataLst>
          </p:nvPr>
        </p:nvCxnSpPr>
        <p:spPr bwMode="gray">
          <a:xfrm>
            <a:off x="5262563" y="3422650"/>
            <a:ext cx="534988"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228" name="Right Arrow 227"/>
          <p:cNvSpPr/>
          <p:nvPr>
            <p:custDataLst>
              <p:tags r:id="rId102"/>
            </p:custDataLst>
          </p:nvPr>
        </p:nvSpPr>
        <p:spPr bwMode="auto">
          <a:xfrm rot="16200000">
            <a:off x="5099050" y="5969000"/>
            <a:ext cx="128588" cy="152400"/>
          </a:xfrm>
          <a:prstGeom prst="rightArrow">
            <a:avLst>
              <a:gd name="adj1" fmla="val 100000"/>
              <a:gd name="adj2" fmla="val 100000"/>
            </a:avLst>
          </a:prstGeom>
          <a:solidFill>
            <a:srgbClr val="7F7F7F"/>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cxnSp>
        <p:nvCxnSpPr>
          <p:cNvPr id="229" name="Straight Connector 228"/>
          <p:cNvCxnSpPr/>
          <p:nvPr>
            <p:custDataLst>
              <p:tags r:id="rId103"/>
            </p:custDataLst>
          </p:nvPr>
        </p:nvCxnSpPr>
        <p:spPr bwMode="gray">
          <a:xfrm>
            <a:off x="5162550" y="2590800"/>
            <a:ext cx="0" cy="741363"/>
          </a:xfrm>
          <a:prstGeom prst="line">
            <a:avLst/>
          </a:prstGeom>
          <a:ln w="6350" cap="sq">
            <a:solidFill>
              <a:srgbClr val="7F7F7F"/>
            </a:solidFill>
            <a:prstDash val="lgDash"/>
            <a:bevel/>
            <a:headEnd type="none"/>
            <a:tailEnd type="none"/>
          </a:ln>
        </p:spPr>
        <p:style>
          <a:lnRef idx="1">
            <a:schemeClr val="accent1"/>
          </a:lnRef>
          <a:fillRef idx="0">
            <a:schemeClr val="accent1"/>
          </a:fillRef>
          <a:effectRef idx="0">
            <a:schemeClr val="accent1"/>
          </a:effectRef>
          <a:fontRef idx="minor">
            <a:schemeClr val="tx1"/>
          </a:fontRef>
        </p:style>
      </p:cxnSp>
      <p:sp>
        <p:nvSpPr>
          <p:cNvPr id="161" name="Text Placeholder 2"/>
          <p:cNvSpPr>
            <a:spLocks noGrp="1"/>
          </p:cNvSpPr>
          <p:nvPr>
            <p:custDataLst>
              <p:tags r:id="rId104"/>
            </p:custDataLst>
          </p:nvPr>
        </p:nvSpPr>
        <p:spPr bwMode="gray">
          <a:xfrm>
            <a:off x="5175250" y="5557838"/>
            <a:ext cx="30956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nSpc>
                <a:spcPct val="100000"/>
              </a:lnSpc>
              <a:spcBef>
                <a:spcPct val="0"/>
              </a:spcBef>
              <a:spcAft>
                <a:spcPct val="0"/>
              </a:spcAft>
              <a:buNone/>
            </a:pPr>
            <a:fld id="{FA85D4C9-CFBF-47A2-90A7-F8A1903E87D4}" type="datetime'''''''''1''''''''''''''6%'''''''''''''''''''''''''''''''''''''">
              <a:rPr lang="en-US" altLang="en-US"/>
              <a:pPr/>
              <a:t>16%</a:t>
            </a:fld>
            <a:endParaRPr lang="en-US" noProof="0" dirty="0">
              <a:sym typeface="+mn-lt"/>
            </a:endParaRPr>
          </a:p>
        </p:txBody>
      </p:sp>
      <p:sp>
        <p:nvSpPr>
          <p:cNvPr id="227" name="Text Placeholder 2"/>
          <p:cNvSpPr>
            <a:spLocks noGrp="1"/>
          </p:cNvSpPr>
          <p:nvPr>
            <p:custDataLst>
              <p:tags r:id="rId105"/>
            </p:custDataLst>
          </p:nvPr>
        </p:nvSpPr>
        <p:spPr bwMode="auto">
          <a:xfrm>
            <a:off x="4960938" y="6161088"/>
            <a:ext cx="401638"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gn="ctr">
              <a:lnSpc>
                <a:spcPct val="100000"/>
              </a:lnSpc>
              <a:spcBef>
                <a:spcPct val="0"/>
              </a:spcBef>
              <a:spcAft>
                <a:spcPct val="0"/>
              </a:spcAft>
              <a:buNone/>
            </a:pPr>
            <a:r>
              <a:rPr lang="en-US" altLang="en-US" dirty="0" smtClean="0">
                <a:latin typeface="Calibri" panose="020F0502020204030204" pitchFamily="34" charset="0"/>
                <a:sym typeface="Calibri" panose="020F0502020204030204" pitchFamily="34" charset="0"/>
              </a:rPr>
              <a:t>Ø </a:t>
            </a:r>
            <a:fld id="{623ADD73-2E8B-435F-A5E8-D6276E59EA48}" type="datetime'''''''''''''''''''''''''''''''1''''6''''%'''''''">
              <a:rPr lang="en-US" altLang="en-US"/>
              <a:pPr/>
              <a:t>16%</a:t>
            </a:fld>
            <a:endParaRPr lang="en-US" noProof="0" dirty="0">
              <a:latin typeface="Calibri" panose="020F0502020204030204" pitchFamily="34" charset="0"/>
              <a:sym typeface="Calibri" panose="020F0502020204030204" pitchFamily="34" charset="0"/>
            </a:endParaRPr>
          </a:p>
        </p:txBody>
      </p:sp>
      <p:sp>
        <p:nvSpPr>
          <p:cNvPr id="135" name="Espace réservé du texte 345"/>
          <p:cNvSpPr>
            <a:spLocks noGrp="1"/>
          </p:cNvSpPr>
          <p:nvPr>
            <p:custDataLst>
              <p:tags r:id="rId106"/>
            </p:custDataLst>
          </p:nvPr>
        </p:nvSpPr>
        <p:spPr bwMode="gray">
          <a:xfrm>
            <a:off x="5181600" y="3887788"/>
            <a:ext cx="309563" cy="182563"/>
          </a:xfrm>
          <a:prstGeom prst="rect">
            <a:avLst/>
          </a:prstGeom>
          <a:noFill/>
          <a:extLst>
            <a:ext uri="{909E8E84-426E-40DD-AFC4-6F175D3DCCD1}">
              <a14:hiddenFill xmlns:a14="http://schemas.microsoft.com/office/drawing/2010/main">
                <a:solidFill>
                  <a:scrgbClr r="0" g="0" b="0"/>
                </a:solidFill>
              </a14:hiddenFill>
            </a:ext>
          </a:extLst>
        </p:spPr>
        <p:txBody>
          <a:bodyPr wrap="none" lIns="22225" tIns="0" rIns="22225" bIns="0" anchor="ctr" anchorCtr="0">
            <a:noAutofit/>
          </a:bodyPr>
          <a:lstStyle>
            <a:lvl1pPr marL="180000" indent="-180000" algn="just"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just"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just"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just"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just"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indent="0" algn="l">
              <a:lnSpc>
                <a:spcPct val="100000"/>
              </a:lnSpc>
              <a:spcBef>
                <a:spcPct val="0"/>
              </a:spcBef>
              <a:spcAft>
                <a:spcPct val="0"/>
              </a:spcAft>
              <a:buNone/>
            </a:pPr>
            <a:fld id="{5068A9DD-9DD4-4EE7-8DCB-75B77E0A6A31}" type="datetime'''''''''''1''''''''''''''''''''''''''6''''%'''''''">
              <a:rPr lang="en-US" altLang="en-US" b="0" smtClean="0"/>
              <a:pPr/>
              <a:t>16%</a:t>
            </a:fld>
            <a:endParaRPr lang="en-US" b="0" dirty="0">
              <a:sym typeface="+mn-lt"/>
            </a:endParaRPr>
          </a:p>
        </p:txBody>
      </p:sp>
      <p:sp>
        <p:nvSpPr>
          <p:cNvPr id="270" name="Text Placeholder 2"/>
          <p:cNvSpPr>
            <a:spLocks noGrp="1"/>
          </p:cNvSpPr>
          <p:nvPr>
            <p:custDataLst>
              <p:tags r:id="rId107"/>
            </p:custDataLst>
          </p:nvPr>
        </p:nvSpPr>
        <p:spPr bwMode="auto">
          <a:xfrm>
            <a:off x="5451475" y="3008313"/>
            <a:ext cx="693738" cy="273050"/>
          </a:xfrm>
          <a:prstGeom prst="ellipse">
            <a:avLst/>
          </a:prstGeom>
          <a:solidFill>
            <a:schemeClr val="bg1"/>
          </a:solidFill>
          <a:ln w="6350">
            <a:solidFill>
              <a:srgbClr val="7F7F7F"/>
            </a:solidFill>
          </a:ln>
        </p:spPr>
        <p:txBody>
          <a:bodyPr vert="horz" wrap="none" lIns="0" tIns="0" rIns="0"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gn="ctr">
              <a:lnSpc>
                <a:spcPct val="90000"/>
              </a:lnSpc>
              <a:spcBef>
                <a:spcPct val="0"/>
              </a:spcBef>
              <a:spcAft>
                <a:spcPct val="0"/>
              </a:spcAft>
              <a:buNone/>
            </a:pPr>
            <a:fld id="{BE048839-DDA3-4036-AFB0-22085D9FFF0C}" type="datetime'''''''''''''''+''1''''''''0''''''''5''''%'">
              <a:rPr lang="en-US" altLang="en-US" sz="1400" b="1">
                <a:solidFill>
                  <a:srgbClr val="00B050"/>
                </a:solidFill>
              </a:rPr>
              <a:pPr/>
              <a:t>+105%</a:t>
            </a:fld>
            <a:endParaRPr lang="en-US" sz="1400" b="1" noProof="0" dirty="0">
              <a:solidFill>
                <a:srgbClr val="00B050"/>
              </a:solidFill>
              <a:latin typeface="Calibri" panose="020F0502020204030204" pitchFamily="34" charset="0"/>
              <a:sym typeface="Calibri" panose="020F0502020204030204" pitchFamily="34" charset="0"/>
            </a:endParaRPr>
          </a:p>
        </p:txBody>
      </p:sp>
      <p:sp>
        <p:nvSpPr>
          <p:cNvPr id="240" name="Text Placeholder 2"/>
          <p:cNvSpPr>
            <a:spLocks noGrp="1"/>
          </p:cNvSpPr>
          <p:nvPr>
            <p:custDataLst>
              <p:tags r:id="rId108"/>
            </p:custDataLst>
          </p:nvPr>
        </p:nvSpPr>
        <p:spPr bwMode="gray">
          <a:xfrm>
            <a:off x="4991100" y="3332163"/>
            <a:ext cx="23336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nSpc>
                <a:spcPct val="100000"/>
              </a:lnSpc>
              <a:spcBef>
                <a:spcPct val="0"/>
              </a:spcBef>
              <a:spcAft>
                <a:spcPct val="0"/>
              </a:spcAft>
              <a:buNone/>
            </a:pPr>
            <a:fld id="{B1BE99F2-646C-43C0-969A-9F1CC3352203}" type="datetime'''''''''''''''9''%'''''''''''''''''''''''''">
              <a:rPr lang="en-US" altLang="en-US" b="1">
                <a:sym typeface="+mn-lt"/>
              </a:rPr>
              <a:pPr marL="0" lvl="1" indent="0">
                <a:lnSpc>
                  <a:spcPct val="100000"/>
                </a:lnSpc>
                <a:spcBef>
                  <a:spcPct val="0"/>
                </a:spcBef>
                <a:spcAft>
                  <a:spcPct val="0"/>
                </a:spcAft>
                <a:buNone/>
              </a:pPr>
              <a:t>9%</a:t>
            </a:fld>
            <a:endParaRPr lang="en-US" b="1" noProof="0" dirty="0">
              <a:sym typeface="+mn-lt"/>
            </a:endParaRPr>
          </a:p>
        </p:txBody>
      </p:sp>
      <p:sp>
        <p:nvSpPr>
          <p:cNvPr id="239" name="Text Placeholder 2"/>
          <p:cNvSpPr>
            <a:spLocks noGrp="1"/>
          </p:cNvSpPr>
          <p:nvPr>
            <p:custDataLst>
              <p:tags r:id="rId109"/>
            </p:custDataLst>
          </p:nvPr>
        </p:nvSpPr>
        <p:spPr bwMode="gray">
          <a:xfrm>
            <a:off x="5295900" y="2776538"/>
            <a:ext cx="311150"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nSpc>
                <a:spcPct val="100000"/>
              </a:lnSpc>
              <a:spcBef>
                <a:spcPct val="0"/>
              </a:spcBef>
              <a:spcAft>
                <a:spcPct val="0"/>
              </a:spcAft>
              <a:buNone/>
            </a:pPr>
            <a:fld id="{E06B267C-5E92-4490-8059-C1869D405B62}" type="datetime'''''''''''''''''''''''''''''''1''''9''''%'''''''''''''''">
              <a:rPr lang="en-US" altLang="en-US" b="1">
                <a:sym typeface="+mn-lt"/>
              </a:rPr>
              <a:pPr marL="0" lvl="1" indent="0">
                <a:lnSpc>
                  <a:spcPct val="100000"/>
                </a:lnSpc>
                <a:spcBef>
                  <a:spcPct val="0"/>
                </a:spcBef>
                <a:spcAft>
                  <a:spcPct val="0"/>
                </a:spcAft>
                <a:buNone/>
              </a:pPr>
              <a:t>19%</a:t>
            </a:fld>
            <a:endParaRPr lang="en-US" b="1" noProof="0" dirty="0">
              <a:sym typeface="+mn-lt"/>
            </a:endParaRPr>
          </a:p>
        </p:txBody>
      </p:sp>
      <p:sp>
        <p:nvSpPr>
          <p:cNvPr id="160" name="Text Placeholder 2"/>
          <p:cNvSpPr>
            <a:spLocks noGrp="1"/>
          </p:cNvSpPr>
          <p:nvPr>
            <p:custDataLst>
              <p:tags r:id="rId110"/>
            </p:custDataLst>
          </p:nvPr>
        </p:nvSpPr>
        <p:spPr bwMode="gray">
          <a:xfrm>
            <a:off x="5245100" y="5002213"/>
            <a:ext cx="30956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nSpc>
                <a:spcPct val="100000"/>
              </a:lnSpc>
              <a:spcBef>
                <a:spcPct val="0"/>
              </a:spcBef>
              <a:spcAft>
                <a:spcPct val="0"/>
              </a:spcAft>
              <a:buNone/>
            </a:pPr>
            <a:fld id="{6AFF7B9A-4CC9-4875-A7B1-E154D35B5D39}" type="datetime'''''''''''''''''''''''1''''''''''''8''''''''''''''''''%'''''''">
              <a:rPr lang="en-US" altLang="en-US"/>
              <a:pPr/>
              <a:t>18%</a:t>
            </a:fld>
            <a:endParaRPr lang="en-US" noProof="0" dirty="0">
              <a:sym typeface="+mn-lt"/>
            </a:endParaRPr>
          </a:p>
        </p:txBody>
      </p:sp>
      <p:sp>
        <p:nvSpPr>
          <p:cNvPr id="137" name="Espace réservé du texte 346"/>
          <p:cNvSpPr>
            <a:spLocks noGrp="1"/>
          </p:cNvSpPr>
          <p:nvPr>
            <p:custDataLst>
              <p:tags r:id="rId111"/>
            </p:custDataLst>
          </p:nvPr>
        </p:nvSpPr>
        <p:spPr bwMode="gray">
          <a:xfrm>
            <a:off x="5238750" y="4446588"/>
            <a:ext cx="309563" cy="182563"/>
          </a:xfrm>
          <a:prstGeom prst="rect">
            <a:avLst/>
          </a:prstGeom>
          <a:noFill/>
          <a:extLst>
            <a:ext uri="{909E8E84-426E-40DD-AFC4-6F175D3DCCD1}">
              <a14:hiddenFill xmlns:a14="http://schemas.microsoft.com/office/drawing/2010/main">
                <a:solidFill>
                  <a:scrgbClr r="0" g="0" b="0"/>
                </a:solidFill>
              </a14:hiddenFill>
            </a:ext>
          </a:extLst>
        </p:spPr>
        <p:txBody>
          <a:bodyPr wrap="none" lIns="22225" tIns="0" rIns="22225" bIns="0" anchor="ctr" anchorCtr="0">
            <a:noAutofit/>
          </a:bodyPr>
          <a:lstStyle>
            <a:lvl1pPr marL="180000" indent="-180000" algn="just"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just"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just"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just"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just"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indent="0" algn="l">
              <a:lnSpc>
                <a:spcPct val="100000"/>
              </a:lnSpc>
              <a:spcBef>
                <a:spcPct val="0"/>
              </a:spcBef>
              <a:spcAft>
                <a:spcPct val="0"/>
              </a:spcAft>
              <a:buNone/>
            </a:pPr>
            <a:fld id="{FD4BE70F-3C32-44AC-B238-503E87C14867}" type="datetime'''1''''''7''''%'''''''''''''''''''''''''''''''''''">
              <a:rPr lang="en-US" altLang="en-US" b="0"/>
              <a:pPr/>
              <a:t>17%</a:t>
            </a:fld>
            <a:endParaRPr lang="en-US" b="0" dirty="0">
              <a:sym typeface="+mn-lt"/>
            </a:endParaRPr>
          </a:p>
        </p:txBody>
      </p:sp>
      <p:graphicFrame>
        <p:nvGraphicFramePr>
          <p:cNvPr id="77" name="Objet 76"/>
          <p:cNvGraphicFramePr>
            <a:graphicFrameLocks/>
          </p:cNvGraphicFramePr>
          <p:nvPr>
            <p:custDataLst>
              <p:tags r:id="rId112"/>
            </p:custDataLst>
            <p:extLst/>
          </p:nvPr>
        </p:nvGraphicFramePr>
        <p:xfrm>
          <a:off x="6096000" y="2489200"/>
          <a:ext cx="1378028" cy="3543300"/>
        </p:xfrm>
        <a:graphic>
          <a:graphicData uri="http://schemas.openxmlformats.org/presentationml/2006/ole">
            <mc:AlternateContent xmlns:mc="http://schemas.openxmlformats.org/markup-compatibility/2006">
              <mc:Choice xmlns:v="urn:schemas-microsoft-com:vml" Requires="v">
                <p:oleObj spid="_x0000_s228608" name="Graphique" r:id="rId157" imgW="1379200" imgH="3543176" progId="MSGraph.Chart.8">
                  <p:embed followColorScheme="full"/>
                </p:oleObj>
              </mc:Choice>
              <mc:Fallback>
                <p:oleObj name="Graphique" r:id="rId157" imgW="1379200" imgH="3543176" progId="MSGraph.Chart.8">
                  <p:embed followColorScheme="full"/>
                  <p:pic>
                    <p:nvPicPr>
                      <p:cNvPr id="77" name="Objet 76"/>
                      <p:cNvPicPr/>
                      <p:nvPr/>
                    </p:nvPicPr>
                    <p:blipFill>
                      <a:blip r:embed="rId158"/>
                      <a:stretch>
                        <a:fillRect/>
                      </a:stretch>
                    </p:blipFill>
                    <p:spPr>
                      <a:xfrm>
                        <a:off x="6096000" y="2489200"/>
                        <a:ext cx="1378028" cy="3543300"/>
                      </a:xfrm>
                      <a:prstGeom prst="rect">
                        <a:avLst/>
                      </a:prstGeom>
                    </p:spPr>
                  </p:pic>
                </p:oleObj>
              </mc:Fallback>
            </mc:AlternateContent>
          </a:graphicData>
        </a:graphic>
      </p:graphicFrame>
      <p:cxnSp>
        <p:nvCxnSpPr>
          <p:cNvPr id="99" name="Connecteur droit 98"/>
          <p:cNvCxnSpPr/>
          <p:nvPr>
            <p:custDataLst>
              <p:tags r:id="rId113"/>
            </p:custDataLst>
          </p:nvPr>
        </p:nvCxnSpPr>
        <p:spPr bwMode="gray">
          <a:xfrm>
            <a:off x="6213475" y="5803900"/>
            <a:ext cx="49847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Connecteur droit 96"/>
          <p:cNvCxnSpPr/>
          <p:nvPr>
            <p:custDataLst>
              <p:tags r:id="rId114"/>
            </p:custDataLst>
          </p:nvPr>
        </p:nvCxnSpPr>
        <p:spPr bwMode="gray">
          <a:xfrm>
            <a:off x="6711950" y="5492750"/>
            <a:ext cx="0" cy="31115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Connecteur droit 97"/>
          <p:cNvCxnSpPr/>
          <p:nvPr>
            <p:custDataLst>
              <p:tags r:id="rId115"/>
            </p:custDataLst>
          </p:nvPr>
        </p:nvCxnSpPr>
        <p:spPr bwMode="gray">
          <a:xfrm>
            <a:off x="6213475" y="5492750"/>
            <a:ext cx="49847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Connecteur droit 95"/>
          <p:cNvCxnSpPr/>
          <p:nvPr>
            <p:custDataLst>
              <p:tags r:id="rId116"/>
            </p:custDataLst>
          </p:nvPr>
        </p:nvCxnSpPr>
        <p:spPr bwMode="gray">
          <a:xfrm>
            <a:off x="6213475" y="5245100"/>
            <a:ext cx="56197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Connecteur droit 94"/>
          <p:cNvCxnSpPr/>
          <p:nvPr>
            <p:custDataLst>
              <p:tags r:id="rId117"/>
            </p:custDataLst>
          </p:nvPr>
        </p:nvCxnSpPr>
        <p:spPr bwMode="gray">
          <a:xfrm>
            <a:off x="6213475" y="4940300"/>
            <a:ext cx="56197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Connecteur droit 93"/>
          <p:cNvCxnSpPr/>
          <p:nvPr>
            <p:custDataLst>
              <p:tags r:id="rId118"/>
            </p:custDataLst>
          </p:nvPr>
        </p:nvCxnSpPr>
        <p:spPr bwMode="gray">
          <a:xfrm>
            <a:off x="6775450" y="4940300"/>
            <a:ext cx="0" cy="30480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custDataLst>
              <p:tags r:id="rId119"/>
            </p:custDataLst>
          </p:nvPr>
        </p:nvCxnSpPr>
        <p:spPr bwMode="gray">
          <a:xfrm>
            <a:off x="6788150" y="4381500"/>
            <a:ext cx="0" cy="31115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p:nvPr>
            <p:custDataLst>
              <p:tags r:id="rId120"/>
            </p:custDataLst>
          </p:nvPr>
        </p:nvCxnSpPr>
        <p:spPr bwMode="gray">
          <a:xfrm>
            <a:off x="6213475" y="4692650"/>
            <a:ext cx="57467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Connecteur droit 91"/>
          <p:cNvCxnSpPr/>
          <p:nvPr>
            <p:custDataLst>
              <p:tags r:id="rId121"/>
            </p:custDataLst>
          </p:nvPr>
        </p:nvCxnSpPr>
        <p:spPr bwMode="gray">
          <a:xfrm>
            <a:off x="6213475" y="4381500"/>
            <a:ext cx="57467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eur droit 87"/>
          <p:cNvCxnSpPr/>
          <p:nvPr>
            <p:custDataLst>
              <p:tags r:id="rId122"/>
            </p:custDataLst>
          </p:nvPr>
        </p:nvCxnSpPr>
        <p:spPr bwMode="gray">
          <a:xfrm>
            <a:off x="6686550" y="3822700"/>
            <a:ext cx="0" cy="31115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custDataLst>
              <p:tags r:id="rId123"/>
            </p:custDataLst>
          </p:nvPr>
        </p:nvCxnSpPr>
        <p:spPr bwMode="gray">
          <a:xfrm>
            <a:off x="6213475" y="3822700"/>
            <a:ext cx="47307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custDataLst>
              <p:tags r:id="rId124"/>
            </p:custDataLst>
          </p:nvPr>
        </p:nvCxnSpPr>
        <p:spPr bwMode="gray">
          <a:xfrm>
            <a:off x="6213475" y="4133850"/>
            <a:ext cx="47307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custDataLst>
              <p:tags r:id="rId125"/>
            </p:custDataLst>
          </p:nvPr>
        </p:nvCxnSpPr>
        <p:spPr bwMode="gray">
          <a:xfrm>
            <a:off x="6213475" y="3270250"/>
            <a:ext cx="4921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custDataLst>
              <p:tags r:id="rId126"/>
            </p:custDataLst>
          </p:nvPr>
        </p:nvCxnSpPr>
        <p:spPr bwMode="gray">
          <a:xfrm>
            <a:off x="6213475" y="3575050"/>
            <a:ext cx="4921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Connecteur droit 81"/>
          <p:cNvCxnSpPr/>
          <p:nvPr>
            <p:custDataLst>
              <p:tags r:id="rId127"/>
            </p:custDataLst>
          </p:nvPr>
        </p:nvCxnSpPr>
        <p:spPr bwMode="gray">
          <a:xfrm>
            <a:off x="6705600" y="3270250"/>
            <a:ext cx="0" cy="30480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custDataLst>
              <p:tags r:id="rId128"/>
            </p:custDataLst>
          </p:nvPr>
        </p:nvCxnSpPr>
        <p:spPr bwMode="gray">
          <a:xfrm>
            <a:off x="6213475" y="3022600"/>
            <a:ext cx="5810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Connecteur droit 78"/>
          <p:cNvCxnSpPr/>
          <p:nvPr>
            <p:custDataLst>
              <p:tags r:id="rId129"/>
            </p:custDataLst>
          </p:nvPr>
        </p:nvCxnSpPr>
        <p:spPr bwMode="gray">
          <a:xfrm>
            <a:off x="6213475" y="2711450"/>
            <a:ext cx="5810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Connecteur droit 77"/>
          <p:cNvCxnSpPr/>
          <p:nvPr>
            <p:custDataLst>
              <p:tags r:id="rId130"/>
            </p:custDataLst>
          </p:nvPr>
        </p:nvCxnSpPr>
        <p:spPr bwMode="gray">
          <a:xfrm>
            <a:off x="6794500" y="2711450"/>
            <a:ext cx="0" cy="31115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232" name="Right Arrow 231"/>
          <p:cNvSpPr/>
          <p:nvPr>
            <p:custDataLst>
              <p:tags r:id="rId131"/>
            </p:custDataLst>
          </p:nvPr>
        </p:nvSpPr>
        <p:spPr bwMode="auto">
          <a:xfrm rot="16200000">
            <a:off x="6680200" y="5969000"/>
            <a:ext cx="128588" cy="152400"/>
          </a:xfrm>
          <a:prstGeom prst="rightArrow">
            <a:avLst>
              <a:gd name="adj1" fmla="val 100000"/>
              <a:gd name="adj2" fmla="val 100000"/>
            </a:avLst>
          </a:prstGeom>
          <a:solidFill>
            <a:srgbClr val="7F7F7F"/>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cxnSp>
        <p:nvCxnSpPr>
          <p:cNvPr id="235" name="Straight Connector 234"/>
          <p:cNvCxnSpPr/>
          <p:nvPr>
            <p:custDataLst>
              <p:tags r:id="rId132"/>
            </p:custDataLst>
          </p:nvPr>
        </p:nvCxnSpPr>
        <p:spPr bwMode="gray">
          <a:xfrm>
            <a:off x="6743700" y="4070350"/>
            <a:ext cx="0" cy="1487488"/>
          </a:xfrm>
          <a:prstGeom prst="line">
            <a:avLst/>
          </a:prstGeom>
          <a:ln w="6350" cap="sq">
            <a:solidFill>
              <a:srgbClr val="7F7F7F"/>
            </a:solidFill>
            <a:prstDash val="lgDash"/>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custDataLst>
              <p:tags r:id="rId133"/>
            </p:custDataLst>
          </p:nvPr>
        </p:nvCxnSpPr>
        <p:spPr bwMode="gray">
          <a:xfrm flipV="1">
            <a:off x="7367588" y="2867025"/>
            <a:ext cx="0" cy="111125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custDataLst>
              <p:tags r:id="rId134"/>
            </p:custDataLst>
          </p:nvPr>
        </p:nvCxnSpPr>
        <p:spPr bwMode="gray">
          <a:xfrm flipH="1">
            <a:off x="7135813" y="2867025"/>
            <a:ext cx="231775" cy="0"/>
          </a:xfrm>
          <a:prstGeom prst="line">
            <a:avLst/>
          </a:prstGeom>
          <a:ln w="6350" cap="sq">
            <a:solidFill>
              <a:srgbClr val="7F7F7F"/>
            </a:solidFill>
            <a:beve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custDataLst>
              <p:tags r:id="rId135"/>
            </p:custDataLst>
          </p:nvPr>
        </p:nvCxnSpPr>
        <p:spPr bwMode="gray">
          <a:xfrm>
            <a:off x="6743700" y="2590800"/>
            <a:ext cx="0" cy="741363"/>
          </a:xfrm>
          <a:prstGeom prst="line">
            <a:avLst/>
          </a:prstGeom>
          <a:ln w="6350" cap="sq">
            <a:solidFill>
              <a:srgbClr val="7F7F7F"/>
            </a:solidFill>
            <a:prstDash val="lgDash"/>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custDataLst>
              <p:tags r:id="rId136"/>
            </p:custDataLst>
          </p:nvPr>
        </p:nvCxnSpPr>
        <p:spPr bwMode="gray">
          <a:xfrm>
            <a:off x="6743700" y="3514725"/>
            <a:ext cx="0" cy="373063"/>
          </a:xfrm>
          <a:prstGeom prst="line">
            <a:avLst/>
          </a:prstGeom>
          <a:ln w="6350" cap="sq">
            <a:solidFill>
              <a:srgbClr val="7F7F7F"/>
            </a:solidFill>
            <a:prstDash val="lgDash"/>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custDataLst>
              <p:tags r:id="rId137"/>
            </p:custDataLst>
          </p:nvPr>
        </p:nvCxnSpPr>
        <p:spPr bwMode="gray">
          <a:xfrm>
            <a:off x="6743700" y="5740400"/>
            <a:ext cx="0" cy="190500"/>
          </a:xfrm>
          <a:prstGeom prst="line">
            <a:avLst/>
          </a:prstGeom>
          <a:ln w="6350" cap="sq">
            <a:solidFill>
              <a:srgbClr val="7F7F7F"/>
            </a:solidFill>
            <a:prstDash val="lgDash"/>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custDataLst>
              <p:tags r:id="rId138"/>
            </p:custDataLst>
          </p:nvPr>
        </p:nvCxnSpPr>
        <p:spPr bwMode="gray">
          <a:xfrm>
            <a:off x="7027863" y="3978275"/>
            <a:ext cx="339725" cy="0"/>
          </a:xfrm>
          <a:prstGeom prst="line">
            <a:avLst/>
          </a:prstGeom>
          <a:ln w="6350" cap="sq">
            <a:solidFill>
              <a:srgbClr val="7F7F7F"/>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77" name="Text Placeholder 2"/>
          <p:cNvSpPr>
            <a:spLocks noGrp="1"/>
          </p:cNvSpPr>
          <p:nvPr>
            <p:custDataLst>
              <p:tags r:id="rId139"/>
            </p:custDataLst>
          </p:nvPr>
        </p:nvSpPr>
        <p:spPr bwMode="gray">
          <a:xfrm>
            <a:off x="6737350" y="5557838"/>
            <a:ext cx="27781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indent="0">
              <a:lnSpc>
                <a:spcPct val="100000"/>
              </a:lnSpc>
              <a:spcBef>
                <a:spcPct val="0"/>
              </a:spcBef>
              <a:spcAft>
                <a:spcPct val="0"/>
              </a:spcAft>
              <a:buNone/>
            </a:pPr>
            <a:fld id="{3A7A0399-F5B6-4A2F-BCBA-5C77FC0B1ED1}" type="datetime'''''''''''''''''''''5''''''''''''''''''''''''8''''''6'''''''''">
              <a:rPr lang="en-US" altLang="en-US" b="0">
                <a:sym typeface="+mn-lt"/>
              </a:rPr>
              <a:pPr marL="0" indent="0">
                <a:lnSpc>
                  <a:spcPct val="100000"/>
                </a:lnSpc>
                <a:spcBef>
                  <a:spcPct val="0"/>
                </a:spcBef>
                <a:spcAft>
                  <a:spcPct val="0"/>
                </a:spcAft>
                <a:buNone/>
              </a:pPr>
              <a:t>586</a:t>
            </a:fld>
            <a:endParaRPr lang="en-US" b="0" noProof="0" dirty="0">
              <a:sym typeface="+mn-lt"/>
            </a:endParaRPr>
          </a:p>
        </p:txBody>
      </p:sp>
      <p:sp>
        <p:nvSpPr>
          <p:cNvPr id="169" name="Text Placeholder 2"/>
          <p:cNvSpPr>
            <a:spLocks noGrp="1"/>
          </p:cNvSpPr>
          <p:nvPr>
            <p:custDataLst>
              <p:tags r:id="rId140"/>
            </p:custDataLst>
          </p:nvPr>
        </p:nvSpPr>
        <p:spPr bwMode="gray">
          <a:xfrm>
            <a:off x="6731000" y="3332163"/>
            <a:ext cx="27781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indent="0">
              <a:lnSpc>
                <a:spcPct val="100000"/>
              </a:lnSpc>
              <a:spcBef>
                <a:spcPct val="0"/>
              </a:spcBef>
              <a:spcAft>
                <a:spcPct val="0"/>
              </a:spcAft>
              <a:buNone/>
            </a:pPr>
            <a:fld id="{D9F14732-49D9-4DB6-A83B-78ADB59ADBDC}" type="datetime'''58''''''''''''''''''''''''''0'''''''''''''''''''''''''''''">
              <a:rPr lang="en-US" altLang="en-US" b="0">
                <a:sym typeface="+mn-lt"/>
              </a:rPr>
              <a:pPr marL="0" indent="0">
                <a:lnSpc>
                  <a:spcPct val="100000"/>
                </a:lnSpc>
                <a:spcBef>
                  <a:spcPct val="0"/>
                </a:spcBef>
                <a:spcAft>
                  <a:spcPct val="0"/>
                </a:spcAft>
                <a:buNone/>
              </a:pPr>
              <a:t>580</a:t>
            </a:fld>
            <a:endParaRPr lang="en-US" b="0" noProof="0" dirty="0">
              <a:sym typeface="+mn-lt"/>
            </a:endParaRPr>
          </a:p>
        </p:txBody>
      </p:sp>
      <p:sp>
        <p:nvSpPr>
          <p:cNvPr id="231" name="Text Placeholder 2"/>
          <p:cNvSpPr>
            <a:spLocks noGrp="1"/>
          </p:cNvSpPr>
          <p:nvPr>
            <p:custDataLst>
              <p:tags r:id="rId141"/>
            </p:custDataLst>
          </p:nvPr>
        </p:nvSpPr>
        <p:spPr bwMode="auto">
          <a:xfrm>
            <a:off x="6557963" y="6161088"/>
            <a:ext cx="369888"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gn="ctr">
              <a:lnSpc>
                <a:spcPct val="100000"/>
              </a:lnSpc>
              <a:spcBef>
                <a:spcPct val="0"/>
              </a:spcBef>
              <a:spcAft>
                <a:spcPct val="0"/>
              </a:spcAft>
              <a:buNone/>
            </a:pPr>
            <a:r>
              <a:rPr lang="en-US" altLang="en-US" dirty="0" smtClean="0">
                <a:latin typeface="Calibri" panose="020F0502020204030204" pitchFamily="34" charset="0"/>
                <a:sym typeface="Calibri" panose="020F0502020204030204" pitchFamily="34" charset="0"/>
              </a:rPr>
              <a:t>Ø 606</a:t>
            </a:r>
            <a:endParaRPr lang="en-US" noProof="0" dirty="0">
              <a:latin typeface="Calibri" panose="020F0502020204030204" pitchFamily="34" charset="0"/>
              <a:sym typeface="Calibri" panose="020F0502020204030204" pitchFamily="34" charset="0"/>
            </a:endParaRPr>
          </a:p>
        </p:txBody>
      </p:sp>
      <p:sp>
        <p:nvSpPr>
          <p:cNvPr id="170" name="Text Placeholder 2"/>
          <p:cNvSpPr>
            <a:spLocks noGrp="1"/>
          </p:cNvSpPr>
          <p:nvPr>
            <p:custDataLst>
              <p:tags r:id="rId142"/>
            </p:custDataLst>
          </p:nvPr>
        </p:nvSpPr>
        <p:spPr bwMode="gray">
          <a:xfrm>
            <a:off x="6711950" y="3887788"/>
            <a:ext cx="27781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indent="0">
              <a:lnSpc>
                <a:spcPct val="100000"/>
              </a:lnSpc>
              <a:spcBef>
                <a:spcPct val="0"/>
              </a:spcBef>
              <a:spcAft>
                <a:spcPct val="0"/>
              </a:spcAft>
              <a:buNone/>
            </a:pPr>
            <a:fld id="{3C7B1616-1B64-4957-8F38-B8602FB4AD07}" type="datetime'''''''''''5''''''5''''''''2'''''''''''''''''''''''''''''''''''">
              <a:rPr lang="en-US" altLang="en-US">
                <a:sym typeface="+mn-lt"/>
              </a:rPr>
              <a:pPr marL="0" indent="0">
                <a:lnSpc>
                  <a:spcPct val="100000"/>
                </a:lnSpc>
                <a:spcBef>
                  <a:spcPct val="0"/>
                </a:spcBef>
                <a:spcAft>
                  <a:spcPct val="0"/>
                </a:spcAft>
                <a:buNone/>
              </a:pPr>
              <a:t>552</a:t>
            </a:fld>
            <a:endParaRPr lang="en-US" noProof="0" dirty="0">
              <a:sym typeface="+mn-lt"/>
            </a:endParaRPr>
          </a:p>
        </p:txBody>
      </p:sp>
      <p:sp>
        <p:nvSpPr>
          <p:cNvPr id="175" name="Text Placeholder 2"/>
          <p:cNvSpPr>
            <a:spLocks noGrp="1"/>
          </p:cNvSpPr>
          <p:nvPr>
            <p:custDataLst>
              <p:tags r:id="rId143"/>
            </p:custDataLst>
          </p:nvPr>
        </p:nvSpPr>
        <p:spPr bwMode="gray">
          <a:xfrm>
            <a:off x="6800850" y="5002213"/>
            <a:ext cx="27781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indent="0">
              <a:lnSpc>
                <a:spcPct val="100000"/>
              </a:lnSpc>
              <a:spcBef>
                <a:spcPct val="0"/>
              </a:spcBef>
              <a:spcAft>
                <a:spcPct val="0"/>
              </a:spcAft>
              <a:buNone/>
            </a:pPr>
            <a:fld id="{0EED88CE-A414-4600-A09E-4401F98E7F4F}" type="datetime'''''''''''''''6''''''''''57'''">
              <a:rPr lang="en-US" altLang="en-US" b="0">
                <a:sym typeface="+mn-lt"/>
              </a:rPr>
              <a:pPr marL="0" indent="0">
                <a:lnSpc>
                  <a:spcPct val="100000"/>
                </a:lnSpc>
                <a:spcBef>
                  <a:spcPct val="0"/>
                </a:spcBef>
                <a:spcAft>
                  <a:spcPct val="0"/>
                </a:spcAft>
                <a:buNone/>
              </a:pPr>
              <a:t>657</a:t>
            </a:fld>
            <a:endParaRPr lang="en-US" b="0" noProof="0" dirty="0">
              <a:sym typeface="+mn-lt"/>
            </a:endParaRPr>
          </a:p>
        </p:txBody>
      </p:sp>
      <p:sp>
        <p:nvSpPr>
          <p:cNvPr id="171" name="Text Placeholder 2"/>
          <p:cNvSpPr>
            <a:spLocks noGrp="1"/>
          </p:cNvSpPr>
          <p:nvPr>
            <p:custDataLst>
              <p:tags r:id="rId144"/>
            </p:custDataLst>
          </p:nvPr>
        </p:nvSpPr>
        <p:spPr bwMode="gray">
          <a:xfrm>
            <a:off x="6813550" y="4446588"/>
            <a:ext cx="27781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indent="0">
              <a:lnSpc>
                <a:spcPct val="100000"/>
              </a:lnSpc>
              <a:spcBef>
                <a:spcPct val="0"/>
              </a:spcBef>
              <a:spcAft>
                <a:spcPct val="0"/>
              </a:spcAft>
              <a:buNone/>
            </a:pPr>
            <a:fld id="{EFB8C393-E50F-49B2-8980-D3B8C10C32AA}" type="datetime'''''''''''''''''''6''''''''''''''''''''''''''''7''''''2'''''''">
              <a:rPr lang="en-US" altLang="en-US" b="0">
                <a:sym typeface="+mn-lt"/>
              </a:rPr>
              <a:pPr marL="0" indent="0">
                <a:lnSpc>
                  <a:spcPct val="100000"/>
                </a:lnSpc>
                <a:spcBef>
                  <a:spcPct val="0"/>
                </a:spcBef>
                <a:spcAft>
                  <a:spcPct val="0"/>
                </a:spcAft>
                <a:buNone/>
              </a:pPr>
              <a:t>672</a:t>
            </a:fld>
            <a:endParaRPr lang="en-US" b="0" noProof="0" dirty="0">
              <a:sym typeface="+mn-lt"/>
            </a:endParaRPr>
          </a:p>
        </p:txBody>
      </p:sp>
      <p:sp>
        <p:nvSpPr>
          <p:cNvPr id="168" name="Text Placeholder 2"/>
          <p:cNvSpPr>
            <a:spLocks noGrp="1"/>
          </p:cNvSpPr>
          <p:nvPr>
            <p:custDataLst>
              <p:tags r:id="rId145"/>
            </p:custDataLst>
          </p:nvPr>
        </p:nvSpPr>
        <p:spPr bwMode="gray">
          <a:xfrm>
            <a:off x="6819900" y="2776538"/>
            <a:ext cx="27781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indent="0">
              <a:lnSpc>
                <a:spcPct val="100000"/>
              </a:lnSpc>
              <a:spcBef>
                <a:spcPct val="0"/>
              </a:spcBef>
              <a:spcAft>
                <a:spcPct val="0"/>
              </a:spcAft>
              <a:buNone/>
            </a:pPr>
            <a:fld id="{EC93AB46-8977-4F2B-A8B2-56518EABFA28}" type="datetime'''''''''''''''''''''''''''''''''''''6''''''''''''8''''''''1'">
              <a:rPr lang="en-US" altLang="en-US">
                <a:sym typeface="+mn-lt"/>
              </a:rPr>
              <a:pPr marL="0" indent="0">
                <a:lnSpc>
                  <a:spcPct val="100000"/>
                </a:lnSpc>
                <a:spcBef>
                  <a:spcPct val="0"/>
                </a:spcBef>
                <a:spcAft>
                  <a:spcPct val="0"/>
                </a:spcAft>
                <a:buNone/>
              </a:pPr>
              <a:t>681</a:t>
            </a:fld>
            <a:endParaRPr lang="en-US" noProof="0" dirty="0">
              <a:sym typeface="+mn-lt"/>
            </a:endParaRPr>
          </a:p>
        </p:txBody>
      </p:sp>
      <p:sp>
        <p:nvSpPr>
          <p:cNvPr id="271" name="Text Placeholder 2"/>
          <p:cNvSpPr>
            <a:spLocks noGrp="1"/>
          </p:cNvSpPr>
          <p:nvPr>
            <p:custDataLst>
              <p:tags r:id="rId146"/>
            </p:custDataLst>
          </p:nvPr>
        </p:nvSpPr>
        <p:spPr bwMode="auto">
          <a:xfrm>
            <a:off x="7085013" y="3286125"/>
            <a:ext cx="566738" cy="273050"/>
          </a:xfrm>
          <a:prstGeom prst="ellipse">
            <a:avLst/>
          </a:prstGeom>
          <a:solidFill>
            <a:schemeClr val="bg1"/>
          </a:solidFill>
          <a:ln w="6350">
            <a:solidFill>
              <a:srgbClr val="7F7F7F"/>
            </a:solidFill>
          </a:ln>
        </p:spPr>
        <p:txBody>
          <a:bodyPr vert="horz" wrap="none" lIns="0" tIns="0" rIns="0"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gn="ctr">
              <a:lnSpc>
                <a:spcPct val="90000"/>
              </a:lnSpc>
              <a:spcBef>
                <a:spcPct val="0"/>
              </a:spcBef>
              <a:spcAft>
                <a:spcPct val="0"/>
              </a:spcAft>
              <a:buNone/>
            </a:pPr>
            <a:fld id="{B32A2B9D-A2F1-46D8-BAAD-88FAA42B6B9D}" type="datetime'''''''''''''+''''''2''''3''''''''''%'''''''''''''''">
              <a:rPr lang="en-US" altLang="en-US" sz="1400" b="1">
                <a:solidFill>
                  <a:srgbClr val="00B050"/>
                </a:solidFill>
              </a:rPr>
              <a:pPr/>
              <a:t>+23%</a:t>
            </a:fld>
            <a:endParaRPr lang="en-US" sz="1400" b="1" noProof="0" dirty="0">
              <a:solidFill>
                <a:srgbClr val="00B050"/>
              </a:solidFill>
              <a:latin typeface="Calibri" panose="020F0502020204030204" pitchFamily="34" charset="0"/>
              <a:sym typeface="Calibri" panose="020F0502020204030204" pitchFamily="34" charset="0"/>
            </a:endParaRPr>
          </a:p>
        </p:txBody>
      </p:sp>
      <p:sp>
        <p:nvSpPr>
          <p:cNvPr id="172" name="Rectangle 3"/>
          <p:cNvSpPr>
            <a:spLocks noChangeArrowheads="1"/>
          </p:cNvSpPr>
          <p:nvPr/>
        </p:nvSpPr>
        <p:spPr bwMode="gray">
          <a:xfrm>
            <a:off x="899354" y="1748513"/>
            <a:ext cx="9249219"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a:lnSpc>
                <a:spcPts val="1100"/>
              </a:lnSpc>
            </a:pPr>
            <a:r>
              <a:rPr lang="en-US" sz="1200" b="1" cap="all" dirty="0" smtClean="0">
                <a:solidFill>
                  <a:srgbClr val="000000"/>
                </a:solidFill>
              </a:rPr>
              <a:t>Avg. </a:t>
            </a:r>
            <a:r>
              <a:rPr lang="en-US" altLang="zh-CN" sz="1200" b="1" cap="all" dirty="0" smtClean="0">
                <a:solidFill>
                  <a:srgbClr val="000000"/>
                </a:solidFill>
              </a:rPr>
              <a:t>per </a:t>
            </a:r>
            <a:r>
              <a:rPr lang="en-US" sz="1200" b="1" cap="all" dirty="0" smtClean="0">
                <a:solidFill>
                  <a:srgbClr val="000000"/>
                </a:solidFill>
              </a:rPr>
              <a:t>store performance by city |</a:t>
            </a:r>
            <a:r>
              <a:rPr lang="en-US" sz="1200" cap="all" dirty="0" smtClean="0">
                <a:solidFill>
                  <a:srgbClr val="7F7F7F"/>
                </a:solidFill>
              </a:rPr>
              <a:t> F</a:t>
            </a:r>
            <a:r>
              <a:rPr lang="en-US" altLang="zh-CN" sz="1200" cap="all" dirty="0" smtClean="0">
                <a:solidFill>
                  <a:srgbClr val="7F7F7F"/>
                </a:solidFill>
              </a:rPr>
              <a:t>ull Year 2017, comparable stores, average per store performance</a:t>
            </a:r>
            <a:endParaRPr lang="en-US" altLang="zh-CN" sz="1200" cap="all" baseline="30000" dirty="0">
              <a:solidFill>
                <a:srgbClr val="7F7F7F"/>
              </a:solidFill>
            </a:endParaRPr>
          </a:p>
        </p:txBody>
      </p:sp>
      <p:grpSp>
        <p:nvGrpSpPr>
          <p:cNvPr id="173" name="Group 68"/>
          <p:cNvGrpSpPr/>
          <p:nvPr/>
        </p:nvGrpSpPr>
        <p:grpSpPr>
          <a:xfrm>
            <a:off x="899352" y="1967669"/>
            <a:ext cx="9254298" cy="4680268"/>
            <a:chOff x="901700" y="1967667"/>
            <a:chExt cx="9252000" cy="4680271"/>
          </a:xfrm>
        </p:grpSpPr>
        <p:cxnSp>
          <p:nvCxnSpPr>
            <p:cNvPr id="174" name="Straight Connector 69"/>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cxnSp>
          <p:nvCxnSpPr>
            <p:cNvPr id="176" name="Straight Connector 71"/>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1754188" y="1913018"/>
            <a:ext cx="1111250" cy="495896"/>
            <a:chOff x="1939923" y="2172146"/>
            <a:chExt cx="1111250" cy="495896"/>
          </a:xfrm>
        </p:grpSpPr>
        <p:cxnSp>
          <p:nvCxnSpPr>
            <p:cNvPr id="186" name="Straight Connector 6"/>
            <p:cNvCxnSpPr/>
            <p:nvPr/>
          </p:nvCxnSpPr>
          <p:spPr>
            <a:xfrm>
              <a:off x="1939923" y="2667000"/>
              <a:ext cx="107473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sp>
          <p:nvSpPr>
            <p:cNvPr id="191" name="Rectangle 3"/>
            <p:cNvSpPr>
              <a:spLocks noChangeArrowheads="1"/>
            </p:cNvSpPr>
            <p:nvPr/>
          </p:nvSpPr>
          <p:spPr bwMode="gray">
            <a:xfrm>
              <a:off x="1939923" y="2172146"/>
              <a:ext cx="1111250" cy="495896"/>
            </a:xfrm>
            <a:prstGeom prst="rect">
              <a:avLst/>
            </a:prstGeom>
            <a:noFill/>
            <a:ln w="9525" algn="ctr">
              <a:noFill/>
              <a:miter lim="800000"/>
              <a:headEnd type="none" w="lg" len="lg"/>
              <a:tailEnd type="none" w="lg" len="lg"/>
            </a:ln>
            <a:effectLst/>
          </p:spPr>
          <p:txBody>
            <a:bodyPr wrap="square" lIns="0" tIns="36000" rIns="90000" bIns="36000" anchor="b">
              <a:noAutofit/>
            </a:bodyPr>
            <a:lstStyle/>
            <a:p>
              <a:pPr lvl="0">
                <a:lnSpc>
                  <a:spcPts val="1100"/>
                </a:lnSpc>
              </a:pPr>
              <a:r>
                <a:rPr lang="en-US" sz="1200" b="1" cap="all" dirty="0" smtClean="0">
                  <a:solidFill>
                    <a:srgbClr val="000000"/>
                  </a:solidFill>
                </a:rPr>
                <a:t>Avg. Sales | </a:t>
              </a:r>
              <a:br>
                <a:rPr lang="en-US" sz="1200" b="1" cap="all" dirty="0" smtClean="0">
                  <a:solidFill>
                    <a:srgbClr val="000000"/>
                  </a:solidFill>
                </a:rPr>
              </a:br>
              <a:r>
                <a:rPr lang="en-US" sz="1200" cap="all" dirty="0" err="1" smtClean="0">
                  <a:solidFill>
                    <a:srgbClr val="7F7F7F"/>
                  </a:solidFill>
                </a:rPr>
                <a:t>Mn</a:t>
              </a:r>
              <a:r>
                <a:rPr lang="en-US" sz="1200" cap="all" dirty="0" smtClean="0">
                  <a:solidFill>
                    <a:srgbClr val="7F7F7F"/>
                  </a:solidFill>
                </a:rPr>
                <a:t> </a:t>
              </a:r>
              <a:r>
                <a:rPr lang="en-US" sz="1200" cap="all" dirty="0" err="1" smtClean="0">
                  <a:solidFill>
                    <a:srgbClr val="7F7F7F"/>
                  </a:solidFill>
                </a:rPr>
                <a:t>rmb</a:t>
              </a:r>
              <a:endParaRPr lang="en-US" sz="1200" cap="all" dirty="0">
                <a:solidFill>
                  <a:srgbClr val="7F7F7F"/>
                </a:solidFill>
              </a:endParaRPr>
            </a:p>
          </p:txBody>
        </p:sp>
      </p:grpSp>
      <p:sp>
        <p:nvSpPr>
          <p:cNvPr id="165" name="Footer Placeholder 1"/>
          <p:cNvSpPr>
            <a:spLocks noGrp="1"/>
          </p:cNvSpPr>
          <p:nvPr>
            <p:ph type="ftr" sz="quarter" idx="12"/>
          </p:nvPr>
        </p:nvSpPr>
        <p:spPr>
          <a:xfrm>
            <a:off x="5832476" y="306683"/>
            <a:ext cx="4316091" cy="104067"/>
          </a:xfrm>
        </p:spPr>
        <p:txBody>
          <a:bodyPr/>
          <a:lstStyle/>
          <a:p>
            <a:r>
              <a:rPr lang="en-US" smtClean="0"/>
              <a:t>City-level performance</a:t>
            </a:r>
            <a:endParaRPr lang="en-US" dirty="0"/>
          </a:p>
        </p:txBody>
      </p:sp>
      <p:grpSp>
        <p:nvGrpSpPr>
          <p:cNvPr id="62" name="Group 61"/>
          <p:cNvGrpSpPr/>
          <p:nvPr/>
        </p:nvGrpSpPr>
        <p:grpSpPr>
          <a:xfrm>
            <a:off x="3181350" y="2054082"/>
            <a:ext cx="1111330" cy="354832"/>
            <a:chOff x="3141662" y="2085579"/>
            <a:chExt cx="1111330" cy="354832"/>
          </a:xfrm>
        </p:grpSpPr>
        <p:sp>
          <p:nvSpPr>
            <p:cNvPr id="74" name="Rectangle 3"/>
            <p:cNvSpPr>
              <a:spLocks noChangeArrowheads="1"/>
            </p:cNvSpPr>
            <p:nvPr/>
          </p:nvSpPr>
          <p:spPr bwMode="gray">
            <a:xfrm>
              <a:off x="3141662" y="2085579"/>
              <a:ext cx="1111330" cy="354832"/>
            </a:xfrm>
            <a:prstGeom prst="rect">
              <a:avLst/>
            </a:prstGeom>
            <a:noFill/>
            <a:ln w="9525" algn="ctr">
              <a:noFill/>
              <a:miter lim="800000"/>
              <a:headEnd type="none" w="lg" len="lg"/>
              <a:tailEnd type="none" w="lg" len="lg"/>
            </a:ln>
            <a:effectLst/>
          </p:spPr>
          <p:txBody>
            <a:bodyPr wrap="square" lIns="0" tIns="36000" rIns="0" bIns="36000" anchor="b">
              <a:noAutofit/>
            </a:bodyPr>
            <a:lstStyle/>
            <a:p>
              <a:pPr lvl="0">
                <a:lnSpc>
                  <a:spcPts val="1100"/>
                </a:lnSpc>
              </a:pPr>
              <a:r>
                <a:rPr lang="en-US" sz="1200" b="1" cap="all" dirty="0" smtClean="0">
                  <a:solidFill>
                    <a:srgbClr val="000000"/>
                  </a:solidFill>
                </a:rPr>
                <a:t>Avg. Traffic |</a:t>
              </a:r>
              <a:r>
                <a:rPr lang="en-US" sz="1200" cap="all" dirty="0" smtClean="0">
                  <a:solidFill>
                    <a:srgbClr val="7F7F7F"/>
                  </a:solidFill>
                </a:rPr>
                <a:t>k visits</a:t>
              </a:r>
              <a:endParaRPr lang="en-US" sz="1200" cap="all" dirty="0">
                <a:solidFill>
                  <a:srgbClr val="7F7F7F"/>
                </a:solidFill>
              </a:endParaRPr>
            </a:p>
          </p:txBody>
        </p:sp>
        <p:cxnSp>
          <p:nvCxnSpPr>
            <p:cNvPr id="75" name="Straight Connector 6"/>
            <p:cNvCxnSpPr/>
            <p:nvPr/>
          </p:nvCxnSpPr>
          <p:spPr>
            <a:xfrm>
              <a:off x="3141662" y="2439369"/>
              <a:ext cx="1074738"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237" name="ZoneTexte 91"/>
          <p:cNvSpPr txBox="1"/>
          <p:nvPr/>
        </p:nvSpPr>
        <p:spPr>
          <a:xfrm>
            <a:off x="974725" y="5981700"/>
            <a:ext cx="796156" cy="261257"/>
          </a:xfrm>
          <a:prstGeom prst="rect">
            <a:avLst/>
          </a:prstGeom>
          <a:noFill/>
        </p:spPr>
        <p:txBody>
          <a:bodyPr wrap="square" lIns="90000" tIns="36000" rIns="90000" bIns="36000" rtlCol="0">
            <a:noAutofit/>
          </a:bodyPr>
          <a:lstStyle/>
          <a:p>
            <a:pPr algn="r" defTabSz="1018824">
              <a:lnSpc>
                <a:spcPts val="1300"/>
              </a:lnSpc>
              <a:spcBef>
                <a:spcPts val="600"/>
              </a:spcBef>
              <a:buClr>
                <a:srgbClr val="699FC0"/>
              </a:buClr>
              <a:buSzPct val="100000"/>
            </a:pPr>
            <a:r>
              <a:rPr lang="en-US" sz="1200" b="1" dirty="0" smtClean="0">
                <a:solidFill>
                  <a:srgbClr val="000000"/>
                </a:solidFill>
              </a:rPr>
              <a:t>6 cities average</a:t>
            </a:r>
          </a:p>
        </p:txBody>
      </p:sp>
      <p:sp>
        <p:nvSpPr>
          <p:cNvPr id="253" name="ZoneTexte 116"/>
          <p:cNvSpPr txBox="1"/>
          <p:nvPr/>
        </p:nvSpPr>
        <p:spPr>
          <a:xfrm>
            <a:off x="1038225" y="2889250"/>
            <a:ext cx="492126" cy="191987"/>
          </a:xfrm>
          <a:prstGeom prst="rect">
            <a:avLst/>
          </a:prstGeom>
          <a:noFill/>
        </p:spPr>
        <p:txBody>
          <a:bodyPr wrap="square" lIns="0" tIns="36000" rIns="0" bIns="36000" rtlCol="0">
            <a:noAutofit/>
          </a:bodyPr>
          <a:lstStyle/>
          <a:p>
            <a:pPr algn="r" defTabSz="1018824">
              <a:lnSpc>
                <a:spcPts val="1300"/>
              </a:lnSpc>
              <a:spcBef>
                <a:spcPts val="600"/>
              </a:spcBef>
              <a:buClr>
                <a:srgbClr val="699FC0"/>
              </a:buClr>
              <a:buSzPct val="100000"/>
            </a:pPr>
            <a:r>
              <a:rPr lang="en-US" sz="1000" i="1" dirty="0" smtClean="0">
                <a:solidFill>
                  <a:srgbClr val="000000"/>
                </a:solidFill>
              </a:rPr>
              <a:t>3 stores</a:t>
            </a:r>
          </a:p>
        </p:txBody>
      </p:sp>
      <p:sp>
        <p:nvSpPr>
          <p:cNvPr id="254" name="ZoneTexte 116"/>
          <p:cNvSpPr txBox="1"/>
          <p:nvPr/>
        </p:nvSpPr>
        <p:spPr>
          <a:xfrm>
            <a:off x="1038225" y="3444875"/>
            <a:ext cx="492126" cy="191987"/>
          </a:xfrm>
          <a:prstGeom prst="rect">
            <a:avLst/>
          </a:prstGeom>
          <a:noFill/>
        </p:spPr>
        <p:txBody>
          <a:bodyPr wrap="square" lIns="0" tIns="36000" rIns="0" bIns="36000" rtlCol="0">
            <a:noAutofit/>
          </a:bodyPr>
          <a:lstStyle/>
          <a:p>
            <a:pPr algn="r" defTabSz="1018824">
              <a:lnSpc>
                <a:spcPts val="1300"/>
              </a:lnSpc>
              <a:spcBef>
                <a:spcPts val="600"/>
              </a:spcBef>
              <a:buClr>
                <a:srgbClr val="699FC0"/>
              </a:buClr>
              <a:buSzPct val="100000"/>
            </a:pPr>
            <a:r>
              <a:rPr lang="en-US" sz="1000" i="1" dirty="0" smtClean="0">
                <a:solidFill>
                  <a:srgbClr val="000000"/>
                </a:solidFill>
              </a:rPr>
              <a:t>4 stores</a:t>
            </a:r>
          </a:p>
        </p:txBody>
      </p:sp>
      <p:sp>
        <p:nvSpPr>
          <p:cNvPr id="256" name="ZoneTexte 116"/>
          <p:cNvSpPr txBox="1"/>
          <p:nvPr/>
        </p:nvSpPr>
        <p:spPr>
          <a:xfrm>
            <a:off x="1038225" y="4552950"/>
            <a:ext cx="492126" cy="191987"/>
          </a:xfrm>
          <a:prstGeom prst="rect">
            <a:avLst/>
          </a:prstGeom>
          <a:noFill/>
        </p:spPr>
        <p:txBody>
          <a:bodyPr wrap="square" lIns="0" tIns="36000" rIns="0" bIns="36000" rtlCol="0">
            <a:noAutofit/>
          </a:bodyPr>
          <a:lstStyle/>
          <a:p>
            <a:pPr algn="r" defTabSz="1018824">
              <a:lnSpc>
                <a:spcPts val="1300"/>
              </a:lnSpc>
              <a:spcBef>
                <a:spcPts val="600"/>
              </a:spcBef>
              <a:buClr>
                <a:srgbClr val="699FC0"/>
              </a:buClr>
              <a:buSzPct val="100000"/>
            </a:pPr>
            <a:r>
              <a:rPr lang="en-US" sz="1000" i="1" dirty="0" smtClean="0">
                <a:solidFill>
                  <a:srgbClr val="000000"/>
                </a:solidFill>
              </a:rPr>
              <a:t>22 stores</a:t>
            </a:r>
          </a:p>
        </p:txBody>
      </p:sp>
      <p:sp>
        <p:nvSpPr>
          <p:cNvPr id="257" name="ZoneTexte 116"/>
          <p:cNvSpPr txBox="1"/>
          <p:nvPr/>
        </p:nvSpPr>
        <p:spPr>
          <a:xfrm>
            <a:off x="1038225" y="5106988"/>
            <a:ext cx="492126" cy="191987"/>
          </a:xfrm>
          <a:prstGeom prst="rect">
            <a:avLst/>
          </a:prstGeom>
          <a:noFill/>
        </p:spPr>
        <p:txBody>
          <a:bodyPr wrap="square" lIns="0" tIns="36000" rIns="0" bIns="36000" rtlCol="0">
            <a:noAutofit/>
          </a:bodyPr>
          <a:lstStyle/>
          <a:p>
            <a:pPr algn="r" defTabSz="1018824">
              <a:lnSpc>
                <a:spcPts val="1300"/>
              </a:lnSpc>
              <a:spcBef>
                <a:spcPts val="600"/>
              </a:spcBef>
              <a:buClr>
                <a:srgbClr val="699FC0"/>
              </a:buClr>
              <a:buSzPct val="100000"/>
            </a:pPr>
            <a:r>
              <a:rPr lang="en-US" sz="1000" i="1" dirty="0" smtClean="0">
                <a:solidFill>
                  <a:srgbClr val="000000"/>
                </a:solidFill>
              </a:rPr>
              <a:t>3 stores</a:t>
            </a:r>
          </a:p>
        </p:txBody>
      </p:sp>
      <p:sp>
        <p:nvSpPr>
          <p:cNvPr id="258" name="ZoneTexte 116"/>
          <p:cNvSpPr txBox="1"/>
          <p:nvPr/>
        </p:nvSpPr>
        <p:spPr>
          <a:xfrm>
            <a:off x="1038225" y="5661025"/>
            <a:ext cx="492126" cy="191987"/>
          </a:xfrm>
          <a:prstGeom prst="rect">
            <a:avLst/>
          </a:prstGeom>
          <a:noFill/>
        </p:spPr>
        <p:txBody>
          <a:bodyPr wrap="square" lIns="0" tIns="36000" rIns="0" bIns="36000" rtlCol="0">
            <a:noAutofit/>
          </a:bodyPr>
          <a:lstStyle/>
          <a:p>
            <a:pPr algn="r" defTabSz="1018824">
              <a:lnSpc>
                <a:spcPts val="1300"/>
              </a:lnSpc>
              <a:spcBef>
                <a:spcPts val="600"/>
              </a:spcBef>
              <a:buClr>
                <a:srgbClr val="699FC0"/>
              </a:buClr>
              <a:buSzPct val="100000"/>
            </a:pPr>
            <a:r>
              <a:rPr lang="en-US" sz="1000" i="1" dirty="0" smtClean="0">
                <a:solidFill>
                  <a:srgbClr val="000000"/>
                </a:solidFill>
              </a:rPr>
              <a:t>6 stores</a:t>
            </a:r>
          </a:p>
        </p:txBody>
      </p:sp>
      <p:sp>
        <p:nvSpPr>
          <p:cNvPr id="194" name="Rectangle 68"/>
          <p:cNvSpPr>
            <a:spLocks noChangeAspect="1" noChangeArrowheads="1"/>
          </p:cNvSpPr>
          <p:nvPr/>
        </p:nvSpPr>
        <p:spPr bwMode="gray">
          <a:xfrm>
            <a:off x="940291" y="6698964"/>
            <a:ext cx="190047" cy="190047"/>
          </a:xfrm>
          <a:prstGeom prst="roundRect">
            <a:avLst>
              <a:gd name="adj" fmla="val 0"/>
            </a:avLst>
          </a:prstGeom>
          <a:solidFill>
            <a:srgbClr val="7DB994"/>
          </a:solidFill>
          <a:ln w="9525">
            <a:solidFill>
              <a:schemeClr val="bg1">
                <a:lumMod val="65000"/>
              </a:schemeClr>
            </a:solidFill>
            <a:miter lim="800000"/>
            <a:headEnd/>
            <a:tailEnd/>
          </a:ln>
          <a:effectLst/>
        </p:spPr>
        <p:txBody>
          <a:bodyPr wrap="none" lIns="288000" tIns="0" rIns="0" bIns="0" anchor="ctr"/>
          <a:lstStyle/>
          <a:p>
            <a:pPr lvl="0" defTabSz="914400">
              <a:defRPr/>
            </a:pPr>
            <a:r>
              <a:rPr lang="en-US" sz="1000" kern="0" dirty="0" smtClean="0">
                <a:solidFill>
                  <a:sysClr val="windowText" lastClr="000000"/>
                </a:solidFill>
              </a:rPr>
              <a:t>Best performance</a:t>
            </a:r>
            <a:endParaRPr lang="en-US" sz="1000" kern="0" dirty="0">
              <a:solidFill>
                <a:sysClr val="windowText" lastClr="000000"/>
              </a:solidFill>
            </a:endParaRPr>
          </a:p>
        </p:txBody>
      </p:sp>
      <p:sp>
        <p:nvSpPr>
          <p:cNvPr id="195" name="Rectangle 68"/>
          <p:cNvSpPr>
            <a:spLocks noChangeAspect="1" noChangeArrowheads="1"/>
          </p:cNvSpPr>
          <p:nvPr/>
        </p:nvSpPr>
        <p:spPr bwMode="gray">
          <a:xfrm>
            <a:off x="2195742" y="6713142"/>
            <a:ext cx="190047" cy="190047"/>
          </a:xfrm>
          <a:prstGeom prst="roundRect">
            <a:avLst>
              <a:gd name="adj" fmla="val 0"/>
            </a:avLst>
          </a:prstGeom>
          <a:solidFill>
            <a:schemeClr val="accent4">
              <a:lumMod val="60000"/>
              <a:lumOff val="40000"/>
            </a:schemeClr>
          </a:solidFill>
          <a:ln w="9525">
            <a:solidFill>
              <a:schemeClr val="bg1">
                <a:lumMod val="65000"/>
              </a:schemeClr>
            </a:solidFill>
            <a:miter lim="800000"/>
            <a:headEnd/>
            <a:tailEnd/>
          </a:ln>
          <a:effectLst/>
        </p:spPr>
        <p:txBody>
          <a:bodyPr wrap="none" lIns="288000" tIns="0" rIns="0" bIns="0" anchor="ctr"/>
          <a:lstStyle/>
          <a:p>
            <a:pPr lvl="0" defTabSz="914400">
              <a:defRPr/>
            </a:pPr>
            <a:r>
              <a:rPr lang="en-US" sz="1000" kern="0" dirty="0" smtClean="0">
                <a:solidFill>
                  <a:sysClr val="windowText" lastClr="000000"/>
                </a:solidFill>
              </a:rPr>
              <a:t>Lowest performance</a:t>
            </a:r>
            <a:endParaRPr lang="en-US" sz="1000" kern="0" dirty="0">
              <a:solidFill>
                <a:sysClr val="windowText" lastClr="000000"/>
              </a:solidFill>
            </a:endParaRPr>
          </a:p>
        </p:txBody>
      </p:sp>
      <p:sp>
        <p:nvSpPr>
          <p:cNvPr id="225" name="ZoneTexte 116"/>
          <p:cNvSpPr txBox="1"/>
          <p:nvPr/>
        </p:nvSpPr>
        <p:spPr>
          <a:xfrm>
            <a:off x="1038225" y="3983038"/>
            <a:ext cx="492126" cy="191987"/>
          </a:xfrm>
          <a:prstGeom prst="rect">
            <a:avLst/>
          </a:prstGeom>
          <a:noFill/>
        </p:spPr>
        <p:txBody>
          <a:bodyPr wrap="square" lIns="0" tIns="36000" rIns="0" bIns="36000" rtlCol="0">
            <a:noAutofit/>
          </a:bodyPr>
          <a:lstStyle/>
          <a:p>
            <a:pPr algn="r" defTabSz="1018824">
              <a:lnSpc>
                <a:spcPts val="1300"/>
              </a:lnSpc>
              <a:spcBef>
                <a:spcPts val="600"/>
              </a:spcBef>
              <a:buClr>
                <a:srgbClr val="699FC0"/>
              </a:buClr>
              <a:buSzPct val="100000"/>
            </a:pPr>
            <a:r>
              <a:rPr lang="en-US" sz="1000" i="1" dirty="0" smtClean="0">
                <a:solidFill>
                  <a:srgbClr val="000000"/>
                </a:solidFill>
              </a:rPr>
              <a:t>25 stores</a:t>
            </a:r>
          </a:p>
        </p:txBody>
      </p:sp>
      <p:sp>
        <p:nvSpPr>
          <p:cNvPr id="26" name="Ellipse 25"/>
          <p:cNvSpPr/>
          <p:nvPr/>
        </p:nvSpPr>
        <p:spPr bwMode="gray">
          <a:xfrm>
            <a:off x="2826899" y="2138748"/>
            <a:ext cx="208265" cy="208265"/>
          </a:xfrm>
          <a:prstGeom prst="ellipse">
            <a:avLst/>
          </a:prstGeom>
          <a:solidFill>
            <a:schemeClr val="accent1"/>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cap="all" dirty="0" smtClean="0">
                <a:solidFill>
                  <a:srgbClr val="FFFFFF"/>
                </a:solidFill>
              </a:rPr>
              <a:t>=</a:t>
            </a:r>
          </a:p>
        </p:txBody>
      </p:sp>
      <p:sp>
        <p:nvSpPr>
          <p:cNvPr id="252" name="Ellipse 251"/>
          <p:cNvSpPr/>
          <p:nvPr/>
        </p:nvSpPr>
        <p:spPr bwMode="gray">
          <a:xfrm>
            <a:off x="4374280" y="2130282"/>
            <a:ext cx="208265" cy="208265"/>
          </a:xfrm>
          <a:prstGeom prst="ellipse">
            <a:avLst/>
          </a:prstGeom>
          <a:solidFill>
            <a:schemeClr val="accent1"/>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cap="all" dirty="0" smtClean="0">
                <a:solidFill>
                  <a:srgbClr val="FFFFFF"/>
                </a:solidFill>
              </a:rPr>
              <a:t>x</a:t>
            </a:r>
          </a:p>
        </p:txBody>
      </p:sp>
      <p:sp>
        <p:nvSpPr>
          <p:cNvPr id="255" name="Ellipse 254"/>
          <p:cNvSpPr/>
          <p:nvPr/>
        </p:nvSpPr>
        <p:spPr bwMode="gray">
          <a:xfrm>
            <a:off x="5888715" y="2130282"/>
            <a:ext cx="208265" cy="208265"/>
          </a:xfrm>
          <a:prstGeom prst="ellipse">
            <a:avLst/>
          </a:prstGeom>
          <a:solidFill>
            <a:schemeClr val="accent1"/>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cap="all" dirty="0" smtClean="0">
                <a:solidFill>
                  <a:srgbClr val="FFFFFF"/>
                </a:solidFill>
              </a:rPr>
              <a:t>x</a:t>
            </a:r>
          </a:p>
        </p:txBody>
      </p:sp>
      <p:sp>
        <p:nvSpPr>
          <p:cNvPr id="272" name="Rectangle 271"/>
          <p:cNvSpPr/>
          <p:nvPr/>
        </p:nvSpPr>
        <p:spPr bwMode="gray">
          <a:xfrm>
            <a:off x="7663409" y="6074861"/>
            <a:ext cx="2511703" cy="536109"/>
          </a:xfrm>
          <a:prstGeom prst="rect">
            <a:avLst/>
          </a:prstGeom>
          <a:solidFill>
            <a:schemeClr val="accent4">
              <a:lumMod val="20000"/>
              <a:lumOff val="80000"/>
            </a:schemeClr>
          </a:solidFill>
          <a:ln w="9525" algn="ctr">
            <a:noFill/>
            <a:miter lim="800000"/>
            <a:headEnd type="none" w="lg" len="lg"/>
            <a:tailEnd type="none" w="lg" len="lg"/>
          </a:ln>
          <a:effectLst/>
        </p:spPr>
        <p:txBody>
          <a:bodyPr wrap="square" lIns="36000" tIns="36000" rIns="36000" bIns="36000" rtlCol="0" anchor="ctr">
            <a:noAutofit/>
          </a:bodyPr>
          <a:lstStyle/>
          <a:p>
            <a:pPr algn="ctr" defTabSz="1018824">
              <a:lnSpc>
                <a:spcPts val="1200"/>
              </a:lnSpc>
              <a:spcBef>
                <a:spcPts val="200"/>
              </a:spcBef>
              <a:buClr>
                <a:srgbClr val="699FC0"/>
              </a:buClr>
              <a:buSzPct val="100000"/>
            </a:pPr>
            <a:r>
              <a:rPr lang="en-US" sz="1200" b="1" dirty="0"/>
              <a:t>What drives outperformance of some </a:t>
            </a:r>
            <a:r>
              <a:rPr lang="en-US" sz="1200" b="1" dirty="0" smtClean="0"/>
              <a:t>cities, despite of cities’ particularities?</a:t>
            </a:r>
            <a:endParaRPr lang="en-US" sz="1200" b="1" dirty="0"/>
          </a:p>
        </p:txBody>
      </p:sp>
      <p:sp>
        <p:nvSpPr>
          <p:cNvPr id="9" name="Isosceles Triangle 8"/>
          <p:cNvSpPr/>
          <p:nvPr/>
        </p:nvSpPr>
        <p:spPr bwMode="gray">
          <a:xfrm flipV="1">
            <a:off x="8548687" y="5958440"/>
            <a:ext cx="741146" cy="112322"/>
          </a:xfrm>
          <a:prstGeom prst="triangle">
            <a:avLst/>
          </a:prstGeom>
          <a:solidFill>
            <a:schemeClr val="accent6"/>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192" name="TextBox 191"/>
          <p:cNvSpPr txBox="1"/>
          <p:nvPr/>
        </p:nvSpPr>
        <p:spPr>
          <a:xfrm>
            <a:off x="7688154" y="2414823"/>
            <a:ext cx="2461454" cy="670151"/>
          </a:xfrm>
          <a:prstGeom prst="rect">
            <a:avLst/>
          </a:prstGeom>
          <a:solidFill>
            <a:schemeClr val="accent6"/>
          </a:solidFill>
        </p:spPr>
        <p:txBody>
          <a:bodyPr wrap="square" lIns="36000" tIns="36000" rIns="0" bIns="36000" rtlCol="0" anchor="ctr">
            <a:noAutofit/>
          </a:bodyPr>
          <a:lstStyle/>
          <a:p>
            <a:pPr marL="177800" indent="-177800" defTabSz="1018824">
              <a:lnSpc>
                <a:spcPts val="1300"/>
              </a:lnSpc>
              <a:spcBef>
                <a:spcPts val="400"/>
              </a:spcBef>
              <a:buClr>
                <a:srgbClr val="699FC0"/>
              </a:buClr>
              <a:buSzPct val="100000"/>
              <a:buFont typeface="Wingdings 3"/>
              <a:buChar char="}"/>
            </a:pPr>
            <a:r>
              <a:rPr lang="en-US" altLang="zh-CN" sz="1200" b="1" dirty="0" smtClean="0">
                <a:solidFill>
                  <a:srgbClr val="000000"/>
                </a:solidFill>
              </a:rPr>
              <a:t>Guangzhou: </a:t>
            </a:r>
            <a:r>
              <a:rPr lang="en-US" altLang="zh-CN" sz="1200" dirty="0" smtClean="0">
                <a:solidFill>
                  <a:srgbClr val="000000"/>
                </a:solidFill>
              </a:rPr>
              <a:t>outperforms with good traffic, highest conversion and AB, mainly because of its location advantage</a:t>
            </a:r>
            <a:endParaRPr lang="en-US" sz="1200" dirty="0" smtClean="0">
              <a:solidFill>
                <a:srgbClr val="000000"/>
              </a:solidFill>
            </a:endParaRPr>
          </a:p>
        </p:txBody>
      </p:sp>
      <p:sp>
        <p:nvSpPr>
          <p:cNvPr id="196" name="TextBox 195"/>
          <p:cNvSpPr txBox="1"/>
          <p:nvPr/>
        </p:nvSpPr>
        <p:spPr>
          <a:xfrm>
            <a:off x="7688154" y="3151002"/>
            <a:ext cx="2461454" cy="513224"/>
          </a:xfrm>
          <a:prstGeom prst="rect">
            <a:avLst/>
          </a:prstGeom>
          <a:solidFill>
            <a:schemeClr val="accent6"/>
          </a:solidFill>
        </p:spPr>
        <p:txBody>
          <a:bodyPr wrap="square" lIns="36000" tIns="36000" rIns="36000" bIns="36000" rtlCol="0" anchor="ctr">
            <a:noAutofit/>
          </a:bodyPr>
          <a:lstStyle/>
          <a:p>
            <a:pPr marL="177800" indent="-177800" defTabSz="1018824">
              <a:lnSpc>
                <a:spcPts val="1300"/>
              </a:lnSpc>
              <a:spcBef>
                <a:spcPts val="400"/>
              </a:spcBef>
              <a:buClr>
                <a:srgbClr val="699FC0"/>
              </a:buClr>
              <a:buSzPct val="100000"/>
              <a:buFont typeface="Wingdings 3"/>
              <a:buChar char="}"/>
            </a:pPr>
            <a:r>
              <a:rPr lang="en-US" altLang="zh-CN" sz="1200" b="1" dirty="0" smtClean="0">
                <a:solidFill>
                  <a:srgbClr val="000000"/>
                </a:solidFill>
              </a:rPr>
              <a:t>Hangzhou: </a:t>
            </a:r>
            <a:r>
              <a:rPr lang="en-US" altLang="zh-CN" sz="1200" dirty="0" smtClean="0">
                <a:solidFill>
                  <a:srgbClr val="000000"/>
                </a:solidFill>
              </a:rPr>
              <a:t>highest traffic and lowest TR, due to people going through the stores to enter mall</a:t>
            </a:r>
            <a:endParaRPr lang="en-US" sz="1200" dirty="0" smtClean="0">
              <a:solidFill>
                <a:srgbClr val="000000"/>
              </a:solidFill>
            </a:endParaRPr>
          </a:p>
        </p:txBody>
      </p:sp>
      <p:sp>
        <p:nvSpPr>
          <p:cNvPr id="197" name="TextBox 196"/>
          <p:cNvSpPr txBox="1"/>
          <p:nvPr/>
        </p:nvSpPr>
        <p:spPr>
          <a:xfrm>
            <a:off x="7688154" y="3730254"/>
            <a:ext cx="2461454" cy="441125"/>
          </a:xfrm>
          <a:prstGeom prst="rect">
            <a:avLst/>
          </a:prstGeom>
          <a:solidFill>
            <a:schemeClr val="accent6"/>
          </a:solidFill>
        </p:spPr>
        <p:txBody>
          <a:bodyPr wrap="square" lIns="36000" tIns="36000" rIns="36000" bIns="36000" rtlCol="0" anchor="ctr">
            <a:noAutofit/>
          </a:bodyPr>
          <a:lstStyle/>
          <a:p>
            <a:pPr marL="177800" indent="-177800" defTabSz="1018824">
              <a:lnSpc>
                <a:spcPts val="1300"/>
              </a:lnSpc>
              <a:spcBef>
                <a:spcPts val="400"/>
              </a:spcBef>
              <a:buClr>
                <a:srgbClr val="699FC0"/>
              </a:buClr>
              <a:buSzPct val="100000"/>
              <a:buFont typeface="Wingdings 3"/>
              <a:buChar char="}"/>
            </a:pPr>
            <a:r>
              <a:rPr lang="en-US" altLang="zh-CN" sz="1200" b="1" dirty="0" smtClean="0">
                <a:solidFill>
                  <a:srgbClr val="000000"/>
                </a:solidFill>
              </a:rPr>
              <a:t>Beijing: </a:t>
            </a:r>
            <a:r>
              <a:rPr lang="en-US" altLang="zh-CN" sz="1200" dirty="0" smtClean="0">
                <a:solidFill>
                  <a:srgbClr val="000000"/>
                </a:solidFill>
              </a:rPr>
              <a:t>particularly low basket value, mainly due to low AI</a:t>
            </a:r>
            <a:endParaRPr lang="en-US" sz="1200" dirty="0" smtClean="0">
              <a:solidFill>
                <a:srgbClr val="000000"/>
              </a:solidFill>
            </a:endParaRPr>
          </a:p>
        </p:txBody>
      </p:sp>
      <p:sp>
        <p:nvSpPr>
          <p:cNvPr id="198" name="TextBox 197"/>
          <p:cNvSpPr txBox="1"/>
          <p:nvPr/>
        </p:nvSpPr>
        <p:spPr>
          <a:xfrm>
            <a:off x="7688154" y="4237407"/>
            <a:ext cx="2461454" cy="513224"/>
          </a:xfrm>
          <a:prstGeom prst="rect">
            <a:avLst/>
          </a:prstGeom>
          <a:solidFill>
            <a:schemeClr val="accent6"/>
          </a:solidFill>
        </p:spPr>
        <p:txBody>
          <a:bodyPr wrap="square" lIns="36000" tIns="36000" rIns="36000" bIns="36000" rtlCol="0" anchor="ctr">
            <a:noAutofit/>
          </a:bodyPr>
          <a:lstStyle/>
          <a:p>
            <a:pPr marL="177800" indent="-177800" defTabSz="1018824">
              <a:lnSpc>
                <a:spcPts val="1300"/>
              </a:lnSpc>
              <a:spcBef>
                <a:spcPts val="400"/>
              </a:spcBef>
              <a:buClr>
                <a:srgbClr val="699FC0"/>
              </a:buClr>
              <a:buSzPct val="100000"/>
              <a:buFont typeface="Wingdings 3"/>
              <a:buChar char="}"/>
            </a:pPr>
            <a:r>
              <a:rPr lang="en-US" altLang="zh-CN" sz="1200" b="1" dirty="0" smtClean="0">
                <a:solidFill>
                  <a:srgbClr val="000000"/>
                </a:solidFill>
              </a:rPr>
              <a:t>Shanghai: </a:t>
            </a:r>
            <a:r>
              <a:rPr lang="en-US" altLang="zh-CN" sz="1200" dirty="0" smtClean="0">
                <a:solidFill>
                  <a:srgbClr val="000000"/>
                </a:solidFill>
              </a:rPr>
              <a:t>low in-store traffic</a:t>
            </a:r>
            <a:endParaRPr lang="en-US" sz="1200" dirty="0" smtClean="0">
              <a:solidFill>
                <a:srgbClr val="000000"/>
              </a:solidFill>
            </a:endParaRPr>
          </a:p>
        </p:txBody>
      </p:sp>
      <p:sp>
        <p:nvSpPr>
          <p:cNvPr id="200" name="TextBox 199"/>
          <p:cNvSpPr txBox="1"/>
          <p:nvPr/>
        </p:nvSpPr>
        <p:spPr>
          <a:xfrm>
            <a:off x="7688154" y="4816659"/>
            <a:ext cx="2461454" cy="513224"/>
          </a:xfrm>
          <a:prstGeom prst="rect">
            <a:avLst/>
          </a:prstGeom>
          <a:solidFill>
            <a:schemeClr val="accent6"/>
          </a:solidFill>
        </p:spPr>
        <p:txBody>
          <a:bodyPr wrap="square" lIns="36000" tIns="36000" rIns="36000" bIns="36000" rtlCol="0" anchor="ctr">
            <a:noAutofit/>
          </a:bodyPr>
          <a:lstStyle/>
          <a:p>
            <a:pPr marL="177800" indent="-177800" defTabSz="1018824">
              <a:lnSpc>
                <a:spcPts val="1300"/>
              </a:lnSpc>
              <a:spcBef>
                <a:spcPts val="400"/>
              </a:spcBef>
              <a:buClr>
                <a:srgbClr val="699FC0"/>
              </a:buClr>
              <a:buSzPct val="100000"/>
              <a:buFont typeface="Wingdings 3"/>
              <a:buChar char="}"/>
            </a:pPr>
            <a:r>
              <a:rPr lang="en-US" altLang="zh-CN" sz="1200" b="1" dirty="0" smtClean="0">
                <a:solidFill>
                  <a:srgbClr val="000000"/>
                </a:solidFill>
              </a:rPr>
              <a:t>Shenzhen: </a:t>
            </a:r>
            <a:r>
              <a:rPr lang="en-US" altLang="zh-CN" sz="1200" dirty="0" smtClean="0">
                <a:solidFill>
                  <a:srgbClr val="000000"/>
                </a:solidFill>
              </a:rPr>
              <a:t>particularly low in-store traffic as no store in key commercial area</a:t>
            </a:r>
            <a:endParaRPr lang="en-US" sz="1200" dirty="0" smtClean="0">
              <a:solidFill>
                <a:srgbClr val="000000"/>
              </a:solidFill>
            </a:endParaRPr>
          </a:p>
        </p:txBody>
      </p:sp>
      <p:sp>
        <p:nvSpPr>
          <p:cNvPr id="201" name="TextBox 200"/>
          <p:cNvSpPr txBox="1"/>
          <p:nvPr/>
        </p:nvSpPr>
        <p:spPr>
          <a:xfrm>
            <a:off x="7688533" y="5395913"/>
            <a:ext cx="2461454" cy="513224"/>
          </a:xfrm>
          <a:prstGeom prst="rect">
            <a:avLst/>
          </a:prstGeom>
          <a:solidFill>
            <a:schemeClr val="accent6"/>
          </a:solidFill>
        </p:spPr>
        <p:txBody>
          <a:bodyPr wrap="square" lIns="36000" tIns="36000" rIns="36000" bIns="36000" rtlCol="0" anchor="ctr">
            <a:noAutofit/>
          </a:bodyPr>
          <a:lstStyle/>
          <a:p>
            <a:pPr marL="177800" indent="-177800" defTabSz="1018824">
              <a:lnSpc>
                <a:spcPts val="1300"/>
              </a:lnSpc>
              <a:spcBef>
                <a:spcPts val="400"/>
              </a:spcBef>
              <a:buClr>
                <a:srgbClr val="699FC0"/>
              </a:buClr>
              <a:buSzPct val="100000"/>
              <a:buFont typeface="Wingdings 3"/>
              <a:buChar char="}"/>
            </a:pPr>
            <a:r>
              <a:rPr lang="en-US" altLang="zh-CN" sz="1200" b="1" dirty="0" smtClean="0">
                <a:solidFill>
                  <a:srgbClr val="000000"/>
                </a:solidFill>
              </a:rPr>
              <a:t>Chengdu: </a:t>
            </a:r>
            <a:r>
              <a:rPr lang="en-US" altLang="zh-CN" sz="1200" dirty="0" smtClean="0">
                <a:solidFill>
                  <a:srgbClr val="000000"/>
                </a:solidFill>
              </a:rPr>
              <a:t>below avg. on every factors, partially impacted by landlord’s ongoing renovation</a:t>
            </a:r>
            <a:endParaRPr lang="en-US" sz="1200" dirty="0" smtClean="0">
              <a:solidFill>
                <a:srgbClr val="000000"/>
              </a:solidFill>
            </a:endParaRPr>
          </a:p>
        </p:txBody>
      </p:sp>
      <p:sp>
        <p:nvSpPr>
          <p:cNvPr id="193" name="Rectangle 192"/>
          <p:cNvSpPr/>
          <p:nvPr/>
        </p:nvSpPr>
        <p:spPr bwMode="gray">
          <a:xfrm>
            <a:off x="923925" y="75119"/>
            <a:ext cx="1377480" cy="300744"/>
          </a:xfrm>
          <a:prstGeom prst="rect">
            <a:avLst/>
          </a:prstGeom>
          <a:solidFill>
            <a:schemeClr val="tx1"/>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400" b="1" dirty="0">
                <a:solidFill>
                  <a:srgbClr val="FFFFFF"/>
                </a:solidFill>
              </a:rPr>
              <a:t> S</a:t>
            </a:r>
            <a:r>
              <a:rPr lang="en-US" sz="1400" b="1" dirty="0" smtClean="0">
                <a:solidFill>
                  <a:srgbClr val="FFFFFF"/>
                </a:solidFill>
              </a:rPr>
              <a:t>tatistics</a:t>
            </a:r>
          </a:p>
        </p:txBody>
      </p:sp>
    </p:spTree>
    <p:extLst>
      <p:ext uri="{BB962C8B-B14F-4D97-AF65-F5344CB8AC3E}">
        <p14:creationId xmlns:p14="http://schemas.microsoft.com/office/powerpoint/2010/main" val="3637123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Object 44" hidden="1"/>
          <p:cNvGraphicFramePr>
            <a:graphicFrameLocks noChangeAspect="1"/>
          </p:cNvGraphicFramePr>
          <p:nvPr>
            <p:custDataLst>
              <p:tags r:id="rId2"/>
            </p:custDataLst>
            <p:extLst>
              <p:ext uri="{D42A27DB-BD31-4B8C-83A1-F6EECF244321}">
                <p14:modId xmlns:p14="http://schemas.microsoft.com/office/powerpoint/2010/main" val="125038644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9484" name="think-cell Slide" r:id="rId28" imgW="415" imgH="416" progId="TCLayout.ActiveDocument.1">
                  <p:embed/>
                </p:oleObj>
              </mc:Choice>
              <mc:Fallback>
                <p:oleObj name="think-cell Slide" r:id="rId28" imgW="415" imgH="416" progId="TCLayout.ActiveDocument.1">
                  <p:embed/>
                  <p:pic>
                    <p:nvPicPr>
                      <p:cNvPr id="45" name="Object 44" hidden="1"/>
                      <p:cNvPicPr/>
                      <p:nvPr/>
                    </p:nvPicPr>
                    <p:blipFill>
                      <a:blip r:embed="rId29"/>
                      <a:stretch>
                        <a:fillRect/>
                      </a:stretch>
                    </p:blipFill>
                    <p:spPr>
                      <a:xfrm>
                        <a:off x="1588" y="1588"/>
                        <a:ext cx="1587" cy="1587"/>
                      </a:xfrm>
                      <a:prstGeom prst="rect">
                        <a:avLst/>
                      </a:prstGeom>
                    </p:spPr>
                  </p:pic>
                </p:oleObj>
              </mc:Fallback>
            </mc:AlternateContent>
          </a:graphicData>
        </a:graphic>
      </p:graphicFrame>
      <p:sp>
        <p:nvSpPr>
          <p:cNvPr id="44" name="Rectangle 43" hidden="1"/>
          <p:cNvSpPr/>
          <p:nvPr>
            <p:custDataLst>
              <p:tags r:id="rId3"/>
            </p:custDataLst>
          </p:nvPr>
        </p:nvSpPr>
        <p:spPr bwMode="auto">
          <a:xfrm>
            <a:off x="0" y="0"/>
            <a:ext cx="158750" cy="158750"/>
          </a:xfrm>
          <a:prstGeom prst="rect">
            <a:avLst/>
          </a:prstGeom>
          <a:solidFill>
            <a:schemeClr val="accent3"/>
          </a:solidFill>
          <a:ln w="9525" algn="ctr">
            <a:noFill/>
            <a:miter lim="800000"/>
            <a:headEnd type="none" w="lg" len="lg"/>
            <a:tailEnd type="none" w="lg" len="lg"/>
          </a:ln>
          <a:effectLst/>
        </p:spPr>
        <p:txBody>
          <a:bodyPr vert="horz" wrap="none" lIns="0" tIns="0" rIns="0" bIns="0" numCol="1" spcCol="0" rtlCol="0" anchor="ctr" anchorCtr="0">
            <a:noAutofit/>
          </a:bodyPr>
          <a:lstStyle/>
          <a:p>
            <a:pPr algn="ctr" defTabSz="1018824">
              <a:spcBef>
                <a:spcPct val="0"/>
              </a:spcBef>
              <a:spcAft>
                <a:spcPct val="0"/>
              </a:spcAft>
              <a:buClr>
                <a:srgbClr val="699FC0"/>
              </a:buClr>
              <a:buSzPct val="100000"/>
            </a:pPr>
            <a:endParaRPr lang="en-US" sz="1200" cap="all" dirty="0" smtClean="0">
              <a:solidFill>
                <a:srgbClr val="FFFFFF"/>
              </a:solidFill>
              <a:latin typeface="Calibri" panose="020F0502020204030204" pitchFamily="34" charset="0"/>
              <a:sym typeface="+mn-lt"/>
            </a:endParaRPr>
          </a:p>
        </p:txBody>
      </p:sp>
      <p:sp>
        <p:nvSpPr>
          <p:cNvPr id="40" name="TextBox 39"/>
          <p:cNvSpPr txBox="1"/>
          <p:nvPr/>
        </p:nvSpPr>
        <p:spPr>
          <a:xfrm>
            <a:off x="1976438" y="2165350"/>
            <a:ext cx="1190041" cy="212978"/>
          </a:xfrm>
          <a:prstGeom prst="rect">
            <a:avLst/>
          </a:prstGeom>
          <a:noFill/>
        </p:spPr>
        <p:txBody>
          <a:bodyPr wrap="square" lIns="36000" tIns="36000" rIns="36000" bIns="36000" rtlCol="0">
            <a:noAutofit/>
          </a:bodyPr>
          <a:lstStyle/>
          <a:p>
            <a:pPr algn="ctr" defTabSz="1018824">
              <a:lnSpc>
                <a:spcPts val="1300"/>
              </a:lnSpc>
              <a:spcBef>
                <a:spcPts val="600"/>
              </a:spcBef>
              <a:buClr>
                <a:srgbClr val="699FC0"/>
              </a:buClr>
              <a:buSzPct val="100000"/>
            </a:pPr>
            <a:r>
              <a:rPr lang="en-US" sz="1200" b="1" i="1" dirty="0" smtClean="0">
                <a:solidFill>
                  <a:schemeClr val="bg1">
                    <a:lumMod val="50000"/>
                  </a:schemeClr>
                </a:solidFill>
              </a:rPr>
              <a:t>Avg.</a:t>
            </a:r>
            <a:r>
              <a:rPr lang="en-US" sz="1200" i="1" dirty="0" smtClean="0">
                <a:solidFill>
                  <a:schemeClr val="bg1">
                    <a:lumMod val="50000"/>
                  </a:schemeClr>
                </a:solidFill>
              </a:rPr>
              <a:t>: 313k visits</a:t>
            </a:r>
          </a:p>
        </p:txBody>
      </p:sp>
      <p:sp>
        <p:nvSpPr>
          <p:cNvPr id="257" name="Oval 256"/>
          <p:cNvSpPr/>
          <p:nvPr/>
        </p:nvSpPr>
        <p:spPr bwMode="gray">
          <a:xfrm>
            <a:off x="1881464" y="3207597"/>
            <a:ext cx="1586414" cy="1566690"/>
          </a:xfrm>
          <a:prstGeom prst="ellipse">
            <a:avLst/>
          </a:prstGeom>
          <a:solidFill>
            <a:schemeClr val="tx2">
              <a:lumMod val="60000"/>
              <a:lumOff val="40000"/>
            </a:schemeClr>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2" name="Text Placeholder 1"/>
          <p:cNvSpPr>
            <a:spLocks noGrp="1"/>
          </p:cNvSpPr>
          <p:nvPr>
            <p:ph type="body" sz="quarter" idx="10"/>
          </p:nvPr>
        </p:nvSpPr>
        <p:spPr/>
        <p:txBody>
          <a:bodyPr/>
          <a:lstStyle/>
          <a:p>
            <a:r>
              <a:rPr lang="en-GB" dirty="0"/>
              <a:t>Case study</a:t>
            </a:r>
            <a:r>
              <a:rPr lang="en-US" altLang="zh-CN" dirty="0" smtClean="0"/>
              <a:t>– </a:t>
            </a:r>
            <a:r>
              <a:rPr lang="en-US" altLang="zh-CN" dirty="0"/>
              <a:t>Traffic vs TR </a:t>
            </a:r>
            <a:r>
              <a:rPr lang="en-US" altLang="zh-CN" dirty="0" smtClean="0"/>
              <a:t>visualization</a:t>
            </a:r>
            <a:endParaRPr lang="en-US" dirty="0"/>
          </a:p>
        </p:txBody>
      </p:sp>
      <p:sp>
        <p:nvSpPr>
          <p:cNvPr id="3" name="Footer Placeholder 2"/>
          <p:cNvSpPr>
            <a:spLocks noGrp="1"/>
          </p:cNvSpPr>
          <p:nvPr>
            <p:ph type="ftr" sz="quarter" idx="12"/>
          </p:nvPr>
        </p:nvSpPr>
        <p:spPr/>
        <p:txBody>
          <a:bodyPr/>
          <a:lstStyle/>
          <a:p>
            <a:r>
              <a:rPr lang="en-US" noProof="0" smtClean="0"/>
              <a:t>Conclusions on Sephora store performance</a:t>
            </a:r>
            <a:endParaRPr lang="en-US" noProof="0" dirty="0"/>
          </a:p>
        </p:txBody>
      </p:sp>
      <p:sp>
        <p:nvSpPr>
          <p:cNvPr id="4" name="Title 3"/>
          <p:cNvSpPr>
            <a:spLocks noGrp="1"/>
          </p:cNvSpPr>
          <p:nvPr>
            <p:ph type="title"/>
          </p:nvPr>
        </p:nvSpPr>
        <p:spPr>
          <a:xfrm>
            <a:off x="898524" y="554399"/>
            <a:ext cx="9250043" cy="487313"/>
          </a:xfrm>
        </p:spPr>
        <p:txBody>
          <a:bodyPr/>
          <a:lstStyle/>
          <a:p>
            <a:r>
              <a:rPr lang="en-US" dirty="0" smtClean="0"/>
              <a:t>Most Sephora store have annual sales in the 20-40 </a:t>
            </a:r>
            <a:r>
              <a:rPr lang="en-US" dirty="0" err="1" smtClean="0"/>
              <a:t>Mn</a:t>
            </a:r>
            <a:r>
              <a:rPr lang="en-US" dirty="0" smtClean="0"/>
              <a:t> RMB range, with typically opposite Traffic and TR behaviors</a:t>
            </a:r>
            <a:endParaRPr lang="en-US" dirty="0"/>
          </a:p>
        </p:txBody>
      </p:sp>
      <p:sp>
        <p:nvSpPr>
          <p:cNvPr id="5" name="Text Placeholder 4"/>
          <p:cNvSpPr>
            <a:spLocks noGrp="1"/>
          </p:cNvSpPr>
          <p:nvPr>
            <p:ph type="body" sz="quarter" idx="13"/>
          </p:nvPr>
        </p:nvSpPr>
        <p:spPr>
          <a:xfrm>
            <a:off x="900000" y="7253060"/>
            <a:ext cx="4321288" cy="117020"/>
          </a:xfrm>
        </p:spPr>
        <p:txBody>
          <a:bodyPr/>
          <a:lstStyle/>
          <a:p>
            <a:r>
              <a:rPr lang="en-US" altLang="zh-CN" dirty="0"/>
              <a:t>Source: Sephora data, </a:t>
            </a:r>
            <a:r>
              <a:rPr lang="en-US" altLang="zh-CN" dirty="0" err="1"/>
              <a:t>Advancy</a:t>
            </a:r>
            <a:r>
              <a:rPr lang="en-US" altLang="zh-CN" dirty="0"/>
              <a:t> analysis</a:t>
            </a:r>
            <a:endParaRPr lang="en-US" dirty="0"/>
          </a:p>
        </p:txBody>
      </p:sp>
      <p:sp>
        <p:nvSpPr>
          <p:cNvPr id="41" name="TextBox 40"/>
          <p:cNvSpPr txBox="1"/>
          <p:nvPr/>
        </p:nvSpPr>
        <p:spPr>
          <a:xfrm>
            <a:off x="964947" y="6392168"/>
            <a:ext cx="1833033" cy="180586"/>
          </a:xfrm>
          <a:prstGeom prst="rect">
            <a:avLst/>
          </a:prstGeom>
          <a:noFill/>
        </p:spPr>
        <p:txBody>
          <a:bodyPr wrap="square" lIns="36000" tIns="36000" rIns="36000" bIns="36000" rtlCol="0">
            <a:noAutofit/>
          </a:bodyPr>
          <a:lstStyle/>
          <a:p>
            <a:pPr defTabSz="1018824">
              <a:lnSpc>
                <a:spcPts val="1300"/>
              </a:lnSpc>
              <a:spcBef>
                <a:spcPts val="600"/>
              </a:spcBef>
              <a:buClr>
                <a:srgbClr val="699FC0"/>
              </a:buClr>
              <a:buSzPct val="100000"/>
            </a:pPr>
            <a:r>
              <a:rPr lang="en-US" sz="1000" dirty="0" smtClean="0"/>
              <a:t>Size of bubble = sales</a:t>
            </a:r>
          </a:p>
        </p:txBody>
      </p:sp>
      <p:sp>
        <p:nvSpPr>
          <p:cNvPr id="46" name="Rectangle 3"/>
          <p:cNvSpPr>
            <a:spLocks noChangeArrowheads="1"/>
          </p:cNvSpPr>
          <p:nvPr/>
        </p:nvSpPr>
        <p:spPr bwMode="gray">
          <a:xfrm>
            <a:off x="899355" y="1748513"/>
            <a:ext cx="9252742"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US" altLang="zh-CN" sz="1200" b="1" cap="all" dirty="0">
                <a:solidFill>
                  <a:srgbClr val="000000"/>
                </a:solidFill>
              </a:rPr>
              <a:t>Store performance mapping: TR vs Traffic | </a:t>
            </a:r>
            <a:r>
              <a:rPr lang="en-US" altLang="zh-CN" sz="1200" cap="all" dirty="0">
                <a:solidFill>
                  <a:srgbClr val="7F7F7F"/>
                </a:solidFill>
              </a:rPr>
              <a:t>MN RMB, K visits, %, comparable stores, 2017</a:t>
            </a:r>
          </a:p>
        </p:txBody>
      </p:sp>
      <p:grpSp>
        <p:nvGrpSpPr>
          <p:cNvPr id="47" name="Group 46"/>
          <p:cNvGrpSpPr/>
          <p:nvPr/>
        </p:nvGrpSpPr>
        <p:grpSpPr>
          <a:xfrm>
            <a:off x="899359" y="1967669"/>
            <a:ext cx="9252738" cy="4680268"/>
            <a:chOff x="901700" y="1967667"/>
            <a:chExt cx="9252000" cy="4680271"/>
          </a:xfrm>
        </p:grpSpPr>
        <p:cxnSp>
          <p:nvCxnSpPr>
            <p:cNvPr id="48" name="Straight Connector 47"/>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169" name="TextBox 168"/>
          <p:cNvSpPr txBox="1"/>
          <p:nvPr/>
        </p:nvSpPr>
        <p:spPr>
          <a:xfrm>
            <a:off x="918321" y="6627584"/>
            <a:ext cx="917280" cy="504991"/>
          </a:xfrm>
          <a:prstGeom prst="rect">
            <a:avLst/>
          </a:prstGeom>
          <a:noFill/>
        </p:spPr>
        <p:txBody>
          <a:bodyPr wrap="square" lIns="36000" tIns="36000" rIns="36000" bIns="36000" rtlCol="0" anchor="ctr">
            <a:noAutofit/>
          </a:bodyPr>
          <a:lstStyle/>
          <a:p>
            <a:pPr defTabSz="1018824">
              <a:lnSpc>
                <a:spcPts val="1300"/>
              </a:lnSpc>
              <a:buClr>
                <a:srgbClr val="699FC0"/>
              </a:buClr>
              <a:buSzPct val="100000"/>
            </a:pPr>
            <a:r>
              <a:rPr lang="en-US" sz="1000" b="1" dirty="0" smtClean="0"/>
              <a:t>Annual sales (</a:t>
            </a:r>
            <a:r>
              <a:rPr lang="en-US" sz="1000" b="1" dirty="0" err="1" smtClean="0"/>
              <a:t>Mn</a:t>
            </a:r>
            <a:r>
              <a:rPr lang="en-US" sz="1000" b="1" dirty="0" smtClean="0"/>
              <a:t> RMB)</a:t>
            </a:r>
          </a:p>
        </p:txBody>
      </p:sp>
      <p:sp>
        <p:nvSpPr>
          <p:cNvPr id="255" name="Rectangle 254"/>
          <p:cNvSpPr/>
          <p:nvPr/>
        </p:nvSpPr>
        <p:spPr bwMode="gray">
          <a:xfrm>
            <a:off x="6894425" y="3805238"/>
            <a:ext cx="2950843" cy="1002839"/>
          </a:xfrm>
          <a:prstGeom prst="rect">
            <a:avLst/>
          </a:prstGeom>
          <a:solidFill>
            <a:schemeClr val="accent6"/>
          </a:solidFill>
        </p:spPr>
        <p:txBody>
          <a:bodyPr wrap="square">
            <a:spAutoFit/>
          </a:bodyPr>
          <a:lstStyle/>
          <a:p>
            <a:pPr marL="180000" indent="-180000" defTabSz="1018824">
              <a:lnSpc>
                <a:spcPts val="1300"/>
              </a:lnSpc>
              <a:spcBef>
                <a:spcPts val="600"/>
              </a:spcBef>
              <a:buClr>
                <a:srgbClr val="699FC0"/>
              </a:buClr>
              <a:buSzPct val="100000"/>
              <a:buFont typeface="Wingdings 3"/>
              <a:buChar char="}"/>
            </a:pPr>
            <a:r>
              <a:rPr lang="en-US" sz="1200" b="1" dirty="0"/>
              <a:t>~65% of Sephora stores sales </a:t>
            </a:r>
            <a:r>
              <a:rPr lang="en-US" sz="1200" b="1" dirty="0" smtClean="0"/>
              <a:t> are </a:t>
            </a:r>
            <a:r>
              <a:rPr lang="en-US" sz="1200" b="1" dirty="0"/>
              <a:t>between 20 and 40 </a:t>
            </a:r>
            <a:r>
              <a:rPr lang="en-US" sz="1200" b="1" dirty="0" err="1" smtClean="0"/>
              <a:t>Mn</a:t>
            </a:r>
            <a:endParaRPr lang="en-US" sz="1200" b="1" dirty="0" smtClean="0"/>
          </a:p>
          <a:p>
            <a:pPr marL="180000" indent="-180000" defTabSz="1018824">
              <a:lnSpc>
                <a:spcPts val="1300"/>
              </a:lnSpc>
              <a:spcBef>
                <a:spcPts val="600"/>
              </a:spcBef>
              <a:buClr>
                <a:srgbClr val="699FC0"/>
              </a:buClr>
              <a:buSzPct val="100000"/>
              <a:buFont typeface="Wingdings 3"/>
              <a:buChar char="}"/>
            </a:pPr>
            <a:r>
              <a:rPr lang="en-US" sz="1200" b="1" dirty="0"/>
              <a:t>Most of the stores have the same sales formula characteristics and cannot be differentiated</a:t>
            </a:r>
          </a:p>
        </p:txBody>
      </p:sp>
      <p:sp>
        <p:nvSpPr>
          <p:cNvPr id="240" name="Oval 239"/>
          <p:cNvSpPr/>
          <p:nvPr/>
        </p:nvSpPr>
        <p:spPr bwMode="gray">
          <a:xfrm rot="2700000">
            <a:off x="1029672" y="3796539"/>
            <a:ext cx="4019748" cy="908662"/>
          </a:xfrm>
          <a:prstGeom prst="ellipse">
            <a:avLst/>
          </a:prstGeom>
          <a:noFill/>
          <a:ln w="19050" algn="ctr">
            <a:solidFill>
              <a:schemeClr val="accent4"/>
            </a:solidFill>
            <a:prstDash val="sysDash"/>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chemeClr val="accent4"/>
              </a:solidFill>
            </a:endParaRPr>
          </a:p>
        </p:txBody>
      </p:sp>
      <p:sp>
        <p:nvSpPr>
          <p:cNvPr id="251" name="Rounded Rectangle 250"/>
          <p:cNvSpPr/>
          <p:nvPr/>
        </p:nvSpPr>
        <p:spPr bwMode="gray">
          <a:xfrm>
            <a:off x="2631913" y="2483836"/>
            <a:ext cx="2152707" cy="1631828"/>
          </a:xfrm>
          <a:prstGeom prst="roundRect">
            <a:avLst/>
          </a:prstGeom>
          <a:noFill/>
          <a:ln w="19050" algn="ctr">
            <a:solidFill>
              <a:srgbClr val="7DB994"/>
            </a:solidFill>
            <a:prstDash val="sysDash"/>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grpSp>
        <p:nvGrpSpPr>
          <p:cNvPr id="140" name="Group 139"/>
          <p:cNvGrpSpPr/>
          <p:nvPr/>
        </p:nvGrpSpPr>
        <p:grpSpPr>
          <a:xfrm>
            <a:off x="1496793" y="2473325"/>
            <a:ext cx="3537661" cy="3530828"/>
            <a:chOff x="1465263" y="2473325"/>
            <a:chExt cx="3371907" cy="3292107"/>
          </a:xfrm>
        </p:grpSpPr>
        <p:cxnSp>
          <p:nvCxnSpPr>
            <p:cNvPr id="39" name="Straight Connector 38"/>
            <p:cNvCxnSpPr/>
            <p:nvPr/>
          </p:nvCxnSpPr>
          <p:spPr>
            <a:xfrm>
              <a:off x="2568575" y="2473325"/>
              <a:ext cx="0" cy="3292107"/>
            </a:xfrm>
            <a:prstGeom prst="line">
              <a:avLst/>
            </a:prstGeom>
            <a:ln w="6350" cap="sq">
              <a:solidFill>
                <a:schemeClr val="accent6"/>
              </a:solidFill>
              <a:beve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465263" y="4029075"/>
              <a:ext cx="3371907" cy="0"/>
            </a:xfrm>
            <a:prstGeom prst="line">
              <a:avLst/>
            </a:prstGeom>
            <a:ln w="6350" cap="sq">
              <a:solidFill>
                <a:schemeClr val="accent6"/>
              </a:solidFill>
              <a:beve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977900" y="3663950"/>
            <a:ext cx="503345" cy="411717"/>
          </a:xfrm>
          <a:prstGeom prst="rect">
            <a:avLst/>
          </a:prstGeom>
          <a:noFill/>
        </p:spPr>
        <p:txBody>
          <a:bodyPr wrap="square" lIns="36000" tIns="36000" rIns="36000" bIns="36000" rtlCol="0">
            <a:noAutofit/>
          </a:bodyPr>
          <a:lstStyle/>
          <a:p>
            <a:pPr algn="ctr" defTabSz="1018824">
              <a:lnSpc>
                <a:spcPts val="1300"/>
              </a:lnSpc>
              <a:spcBef>
                <a:spcPts val="600"/>
              </a:spcBef>
              <a:buClr>
                <a:srgbClr val="699FC0"/>
              </a:buClr>
              <a:buSzPct val="100000"/>
            </a:pPr>
            <a:r>
              <a:rPr lang="en-US" sz="1200" b="1" i="1" dirty="0" smtClean="0">
                <a:solidFill>
                  <a:schemeClr val="bg1">
                    <a:lumMod val="50000"/>
                  </a:schemeClr>
                </a:solidFill>
              </a:rPr>
              <a:t>Avg.:</a:t>
            </a:r>
            <a:br>
              <a:rPr lang="en-US" sz="1200" b="1" i="1" dirty="0" smtClean="0">
                <a:solidFill>
                  <a:schemeClr val="bg1">
                    <a:lumMod val="50000"/>
                  </a:schemeClr>
                </a:solidFill>
              </a:rPr>
            </a:br>
            <a:r>
              <a:rPr lang="en-US" sz="1200" i="1" dirty="0" smtClean="0">
                <a:solidFill>
                  <a:schemeClr val="bg1">
                    <a:lumMod val="50000"/>
                  </a:schemeClr>
                </a:solidFill>
              </a:rPr>
              <a:t>16%</a:t>
            </a:r>
          </a:p>
        </p:txBody>
      </p:sp>
      <p:sp>
        <p:nvSpPr>
          <p:cNvPr id="253" name="Rectangle 252"/>
          <p:cNvSpPr/>
          <p:nvPr/>
        </p:nvSpPr>
        <p:spPr bwMode="gray">
          <a:xfrm>
            <a:off x="2801144" y="2487597"/>
            <a:ext cx="1793082" cy="356393"/>
          </a:xfrm>
          <a:prstGeom prst="rect">
            <a:avLst/>
          </a:prstGeom>
          <a:no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cap="all" dirty="0" smtClean="0">
                <a:solidFill>
                  <a:srgbClr val="7DB994"/>
                </a:solidFill>
              </a:rPr>
              <a:t>9 Top performers: 40 </a:t>
            </a:r>
            <a:r>
              <a:rPr lang="en-US" sz="1200" b="1" cap="all" dirty="0" err="1" smtClean="0">
                <a:solidFill>
                  <a:srgbClr val="7DB994"/>
                </a:solidFill>
              </a:rPr>
              <a:t>Mn</a:t>
            </a:r>
            <a:r>
              <a:rPr lang="en-US" sz="1200" b="1" cap="all" dirty="0" smtClean="0">
                <a:solidFill>
                  <a:srgbClr val="7DB994"/>
                </a:solidFill>
              </a:rPr>
              <a:t> and above</a:t>
            </a:r>
          </a:p>
        </p:txBody>
      </p:sp>
      <p:sp>
        <p:nvSpPr>
          <p:cNvPr id="254" name="Rectangle 253"/>
          <p:cNvSpPr/>
          <p:nvPr/>
        </p:nvSpPr>
        <p:spPr bwMode="gray">
          <a:xfrm>
            <a:off x="3298718" y="4919485"/>
            <a:ext cx="1113363" cy="356393"/>
          </a:xfrm>
          <a:prstGeom prst="rect">
            <a:avLst/>
          </a:prstGeom>
          <a:noFill/>
          <a:ln w="9525" algn="ctr">
            <a:noFill/>
            <a:miter lim="800000"/>
            <a:headEnd type="none" w="lg" len="lg"/>
            <a:tailEnd type="none" w="lg" len="lg"/>
          </a:ln>
          <a:effectLst/>
        </p:spPr>
        <p:txBody>
          <a:bodyPr wrap="square" lIns="36000" tIns="36000" rIns="36000" bIns="36000" rtlCol="0" anchor="ctr">
            <a:noAutofit/>
          </a:bodyPr>
          <a:lstStyle/>
          <a:p>
            <a:pPr algn="ctr" defTabSz="1018824">
              <a:lnSpc>
                <a:spcPts val="1200"/>
              </a:lnSpc>
              <a:spcBef>
                <a:spcPts val="400"/>
              </a:spcBef>
              <a:buClr>
                <a:srgbClr val="699FC0"/>
              </a:buClr>
              <a:buSzPct val="100000"/>
            </a:pPr>
            <a:r>
              <a:rPr lang="en-US" sz="1200" b="1" cap="all" dirty="0" smtClean="0">
                <a:solidFill>
                  <a:schemeClr val="accent4"/>
                </a:solidFill>
              </a:rPr>
              <a:t>39 stores: </a:t>
            </a:r>
          </a:p>
          <a:p>
            <a:pPr algn="ctr" defTabSz="1018824">
              <a:lnSpc>
                <a:spcPts val="1200"/>
              </a:lnSpc>
              <a:spcBef>
                <a:spcPts val="400"/>
              </a:spcBef>
              <a:buClr>
                <a:srgbClr val="699FC0"/>
              </a:buClr>
              <a:buSzPct val="100000"/>
            </a:pPr>
            <a:r>
              <a:rPr lang="en-US" sz="1200" b="1" cap="all" dirty="0" smtClean="0">
                <a:solidFill>
                  <a:schemeClr val="accent4"/>
                </a:solidFill>
              </a:rPr>
              <a:t>20-40 </a:t>
            </a:r>
            <a:r>
              <a:rPr lang="en-US" sz="1200" b="1" cap="all" dirty="0" err="1" smtClean="0">
                <a:solidFill>
                  <a:schemeClr val="accent4"/>
                </a:solidFill>
              </a:rPr>
              <a:t>Mn</a:t>
            </a:r>
            <a:endParaRPr lang="en-US" sz="1200" b="1" cap="all" dirty="0" smtClean="0">
              <a:solidFill>
                <a:schemeClr val="accent4"/>
              </a:solidFill>
            </a:endParaRPr>
          </a:p>
        </p:txBody>
      </p:sp>
      <p:sp>
        <p:nvSpPr>
          <p:cNvPr id="258" name="Rectangle 257"/>
          <p:cNvSpPr/>
          <p:nvPr/>
        </p:nvSpPr>
        <p:spPr bwMode="gray">
          <a:xfrm>
            <a:off x="1496793" y="4775422"/>
            <a:ext cx="1113363" cy="573975"/>
          </a:xfrm>
          <a:prstGeom prst="rect">
            <a:avLst/>
          </a:prstGeom>
          <a:no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cap="all" dirty="0" err="1" smtClean="0">
                <a:solidFill>
                  <a:schemeClr val="tx2"/>
                </a:solidFill>
              </a:rPr>
              <a:t>Ventre-mou</a:t>
            </a:r>
            <a:r>
              <a:rPr lang="en-US" sz="1200" b="1" cap="all" dirty="0" smtClean="0">
                <a:solidFill>
                  <a:schemeClr val="tx2"/>
                </a:solidFill>
              </a:rPr>
              <a:t>: average stores</a:t>
            </a:r>
          </a:p>
        </p:txBody>
      </p:sp>
      <p:graphicFrame>
        <p:nvGraphicFramePr>
          <p:cNvPr id="6" name="Object 5"/>
          <p:cNvGraphicFramePr>
            <a:graphicFrameLocks/>
          </p:cNvGraphicFramePr>
          <p:nvPr>
            <p:custDataLst>
              <p:tags r:id="rId4"/>
            </p:custDataLst>
            <p:extLst>
              <p:ext uri="{D42A27DB-BD31-4B8C-83A1-F6EECF244321}">
                <p14:modId xmlns:p14="http://schemas.microsoft.com/office/powerpoint/2010/main" val="3516267215"/>
              </p:ext>
            </p:extLst>
          </p:nvPr>
        </p:nvGraphicFramePr>
        <p:xfrm>
          <a:off x="952500" y="2171700"/>
          <a:ext cx="4190902" cy="4236761"/>
        </p:xfrm>
        <a:graphic>
          <a:graphicData uri="http://schemas.openxmlformats.org/presentationml/2006/ole">
            <mc:AlternateContent xmlns:mc="http://schemas.openxmlformats.org/markup-compatibility/2006">
              <mc:Choice xmlns:v="urn:schemas-microsoft-com:vml" Requires="v">
                <p:oleObj spid="_x0000_s229485" name="Chart" r:id="rId30" imgW="4190902" imgH="4236761" progId="MSGraph.Chart.8">
                  <p:embed followColorScheme="full"/>
                </p:oleObj>
              </mc:Choice>
              <mc:Fallback>
                <p:oleObj name="Chart" r:id="rId30" imgW="4190902" imgH="4236761" progId="MSGraph.Chart.8">
                  <p:embed followColorScheme="full"/>
                  <p:pic>
                    <p:nvPicPr>
                      <p:cNvPr id="6" name="Object 5"/>
                      <p:cNvPicPr/>
                      <p:nvPr/>
                    </p:nvPicPr>
                    <p:blipFill>
                      <a:blip r:embed="rId31"/>
                      <a:stretch>
                        <a:fillRect/>
                      </a:stretch>
                    </p:blipFill>
                    <p:spPr>
                      <a:xfrm>
                        <a:off x="952500" y="2171700"/>
                        <a:ext cx="4190902" cy="4236761"/>
                      </a:xfrm>
                      <a:prstGeom prst="rect">
                        <a:avLst/>
                      </a:prstGeom>
                    </p:spPr>
                  </p:pic>
                </p:oleObj>
              </mc:Fallback>
            </mc:AlternateContent>
          </a:graphicData>
        </a:graphic>
      </p:graphicFrame>
      <p:sp>
        <p:nvSpPr>
          <p:cNvPr id="53" name="Text Placeholder 2"/>
          <p:cNvSpPr>
            <a:spLocks noGrp="1"/>
          </p:cNvSpPr>
          <p:nvPr>
            <p:custDataLst>
              <p:tags r:id="rId5"/>
            </p:custDataLst>
          </p:nvPr>
        </p:nvSpPr>
        <p:spPr bwMode="gray">
          <a:xfrm>
            <a:off x="2420938" y="6257925"/>
            <a:ext cx="23336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indent="0" algn="ctr">
              <a:lnSpc>
                <a:spcPct val="100000"/>
              </a:lnSpc>
              <a:spcBef>
                <a:spcPct val="0"/>
              </a:spcBef>
              <a:spcAft>
                <a:spcPct val="0"/>
              </a:spcAft>
              <a:buNone/>
            </a:pPr>
            <a:fld id="{E333F8F9-ADF0-4AAD-9712-31B8DAB3489F}" type="datetime'''''''''''3''''''0''''''''''0'''''">
              <a:rPr lang="en-US" altLang="en-US" b="0">
                <a:sym typeface="+mn-lt"/>
              </a:rPr>
              <a:pPr marL="0" indent="0" algn="ctr">
                <a:lnSpc>
                  <a:spcPct val="100000"/>
                </a:lnSpc>
                <a:spcBef>
                  <a:spcPct val="0"/>
                </a:spcBef>
                <a:spcAft>
                  <a:spcPct val="0"/>
                </a:spcAft>
                <a:buNone/>
              </a:pPr>
              <a:t>300</a:t>
            </a:fld>
            <a:endParaRPr lang="en-US" b="0" noProof="0" dirty="0">
              <a:sym typeface="+mn-lt"/>
            </a:endParaRPr>
          </a:p>
        </p:txBody>
      </p:sp>
      <p:sp>
        <p:nvSpPr>
          <p:cNvPr id="55" name="Text Placeholder 2"/>
          <p:cNvSpPr>
            <a:spLocks noGrp="1"/>
          </p:cNvSpPr>
          <p:nvPr>
            <p:custDataLst>
              <p:tags r:id="rId6"/>
            </p:custDataLst>
          </p:nvPr>
        </p:nvSpPr>
        <p:spPr bwMode="gray">
          <a:xfrm>
            <a:off x="1423988" y="6257925"/>
            <a:ext cx="77788"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gn="ctr">
              <a:lnSpc>
                <a:spcPct val="100000"/>
              </a:lnSpc>
              <a:spcBef>
                <a:spcPct val="0"/>
              </a:spcBef>
              <a:spcAft>
                <a:spcPct val="0"/>
              </a:spcAft>
              <a:buNone/>
            </a:pPr>
            <a:fld id="{D65B1FCB-2CFB-420E-B6EB-2285C4A9B84D}" type="datetime'''''''''''0'''''">
              <a:rPr lang="en-US" altLang="en-US">
                <a:sym typeface="+mn-lt"/>
              </a:rPr>
              <a:pPr/>
              <a:t>0</a:t>
            </a:fld>
            <a:endParaRPr lang="en-US" noProof="0" dirty="0">
              <a:sym typeface="+mn-lt"/>
            </a:endParaRPr>
          </a:p>
        </p:txBody>
      </p:sp>
      <p:sp>
        <p:nvSpPr>
          <p:cNvPr id="54" name="Text Placeholder 2"/>
          <p:cNvSpPr>
            <a:spLocks noGrp="1"/>
          </p:cNvSpPr>
          <p:nvPr>
            <p:custDataLst>
              <p:tags r:id="rId7"/>
            </p:custDataLst>
          </p:nvPr>
        </p:nvSpPr>
        <p:spPr bwMode="gray">
          <a:xfrm>
            <a:off x="3144838" y="6257925"/>
            <a:ext cx="23336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indent="0" algn="ctr">
              <a:lnSpc>
                <a:spcPct val="100000"/>
              </a:lnSpc>
              <a:spcBef>
                <a:spcPct val="0"/>
              </a:spcBef>
              <a:spcAft>
                <a:spcPct val="0"/>
              </a:spcAft>
              <a:buNone/>
            </a:pPr>
            <a:fld id="{22AD1D9E-31EA-4CC2-8B46-E42A3634F73F}" type="datetime'5''0''0'''''''''''''''''">
              <a:rPr lang="en-US" altLang="en-US" b="0">
                <a:sym typeface="+mn-lt"/>
              </a:rPr>
              <a:pPr marL="0" indent="0" algn="ctr">
                <a:lnSpc>
                  <a:spcPct val="100000"/>
                </a:lnSpc>
                <a:spcBef>
                  <a:spcPct val="0"/>
                </a:spcBef>
                <a:spcAft>
                  <a:spcPct val="0"/>
                </a:spcAft>
                <a:buNone/>
              </a:pPr>
              <a:t>500</a:t>
            </a:fld>
            <a:endParaRPr lang="en-US" b="0" noProof="0" dirty="0">
              <a:sym typeface="+mn-lt"/>
            </a:endParaRPr>
          </a:p>
        </p:txBody>
      </p:sp>
      <p:sp>
        <p:nvSpPr>
          <p:cNvPr id="59" name="Text Placeholder 2"/>
          <p:cNvSpPr>
            <a:spLocks noGrp="1"/>
          </p:cNvSpPr>
          <p:nvPr>
            <p:custDataLst>
              <p:tags r:id="rId8"/>
            </p:custDataLst>
          </p:nvPr>
        </p:nvSpPr>
        <p:spPr bwMode="gray">
          <a:xfrm>
            <a:off x="3860800" y="6257925"/>
            <a:ext cx="23336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indent="0" algn="ctr">
              <a:lnSpc>
                <a:spcPct val="100000"/>
              </a:lnSpc>
              <a:spcBef>
                <a:spcPct val="0"/>
              </a:spcBef>
              <a:spcAft>
                <a:spcPct val="0"/>
              </a:spcAft>
              <a:buNone/>
            </a:pPr>
            <a:fld id="{785358B7-4ED9-4892-B632-66E83E1C084B}" type="datetime'''''''''''''''''''''''''7''''''''''''0''''0'''">
              <a:rPr lang="en-US" altLang="en-US" b="0">
                <a:sym typeface="+mn-lt"/>
              </a:rPr>
              <a:pPr marL="0" indent="0" algn="ctr">
                <a:lnSpc>
                  <a:spcPct val="100000"/>
                </a:lnSpc>
                <a:spcBef>
                  <a:spcPct val="0"/>
                </a:spcBef>
                <a:spcAft>
                  <a:spcPct val="0"/>
                </a:spcAft>
                <a:buNone/>
              </a:pPr>
              <a:t>700</a:t>
            </a:fld>
            <a:endParaRPr lang="en-US" b="0" noProof="0" dirty="0">
              <a:sym typeface="+mn-lt"/>
            </a:endParaRPr>
          </a:p>
        </p:txBody>
      </p:sp>
      <p:sp>
        <p:nvSpPr>
          <p:cNvPr id="58" name="Text Placeholder 2"/>
          <p:cNvSpPr>
            <a:spLocks noGrp="1"/>
          </p:cNvSpPr>
          <p:nvPr>
            <p:custDataLst>
              <p:tags r:id="rId9"/>
            </p:custDataLst>
          </p:nvPr>
        </p:nvSpPr>
        <p:spPr bwMode="gray">
          <a:xfrm>
            <a:off x="4219575" y="6257925"/>
            <a:ext cx="23336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gn="ctr">
              <a:lnSpc>
                <a:spcPct val="100000"/>
              </a:lnSpc>
              <a:spcBef>
                <a:spcPct val="0"/>
              </a:spcBef>
              <a:spcAft>
                <a:spcPct val="0"/>
              </a:spcAft>
              <a:buNone/>
            </a:pPr>
            <a:fld id="{D8CC5335-DB1A-40A9-8043-5B136D7CEFCD}" type="datetime'''''''8''''''''0''''''''''0'''''''''''''''''''''''">
              <a:rPr lang="en-US" altLang="en-US">
                <a:sym typeface="+mn-lt"/>
              </a:rPr>
              <a:pPr/>
              <a:t>800</a:t>
            </a:fld>
            <a:endParaRPr lang="en-US" noProof="0" dirty="0">
              <a:sym typeface="+mn-lt"/>
            </a:endParaRPr>
          </a:p>
        </p:txBody>
      </p:sp>
      <p:sp>
        <p:nvSpPr>
          <p:cNvPr id="60" name="Text Placeholder 2"/>
          <p:cNvSpPr>
            <a:spLocks noGrp="1"/>
          </p:cNvSpPr>
          <p:nvPr>
            <p:custDataLst>
              <p:tags r:id="rId10"/>
            </p:custDataLst>
          </p:nvPr>
        </p:nvSpPr>
        <p:spPr bwMode="gray">
          <a:xfrm>
            <a:off x="4876800" y="6257925"/>
            <a:ext cx="349250"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gn="ctr">
              <a:lnSpc>
                <a:spcPct val="100000"/>
              </a:lnSpc>
              <a:spcBef>
                <a:spcPct val="0"/>
              </a:spcBef>
              <a:spcAft>
                <a:spcPct val="0"/>
              </a:spcAft>
              <a:buNone/>
            </a:pPr>
            <a:fld id="{D90AE5EF-302C-4EDE-8BB7-EED63B89F441}" type="datetime'''''''''''''1'',''''''''''''''''''''0''0''''0'''''''''''''''">
              <a:rPr lang="en-US" altLang="en-US">
                <a:sym typeface="+mn-lt"/>
              </a:rPr>
              <a:pPr/>
              <a:t>1,000</a:t>
            </a:fld>
            <a:endParaRPr lang="en-US" noProof="0" dirty="0">
              <a:sym typeface="+mn-lt"/>
            </a:endParaRPr>
          </a:p>
        </p:txBody>
      </p:sp>
      <p:sp>
        <p:nvSpPr>
          <p:cNvPr id="57" name="Text Placeholder 2"/>
          <p:cNvSpPr>
            <a:spLocks noGrp="1"/>
          </p:cNvSpPr>
          <p:nvPr>
            <p:custDataLst>
              <p:tags r:id="rId11"/>
            </p:custDataLst>
          </p:nvPr>
        </p:nvSpPr>
        <p:spPr bwMode="gray">
          <a:xfrm>
            <a:off x="3503613" y="6257925"/>
            <a:ext cx="23336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gn="ctr">
              <a:lnSpc>
                <a:spcPct val="100000"/>
              </a:lnSpc>
              <a:spcBef>
                <a:spcPct val="0"/>
              </a:spcBef>
              <a:spcAft>
                <a:spcPct val="0"/>
              </a:spcAft>
              <a:buNone/>
            </a:pPr>
            <a:fld id="{FCDD37C9-77E0-4C2C-951C-3BDB20F87129}" type="datetime'''''''''6''''0''''0'''''''''''''''''''''''''''''''''''''''''">
              <a:rPr lang="en-US" altLang="en-US">
                <a:sym typeface="+mn-lt"/>
              </a:rPr>
              <a:pPr/>
              <a:t>600</a:t>
            </a:fld>
            <a:endParaRPr lang="en-US" noProof="0" dirty="0">
              <a:sym typeface="+mn-lt"/>
            </a:endParaRPr>
          </a:p>
        </p:txBody>
      </p:sp>
      <p:sp>
        <p:nvSpPr>
          <p:cNvPr id="52" name="Text Placeholder 2"/>
          <p:cNvSpPr>
            <a:spLocks noGrp="1"/>
          </p:cNvSpPr>
          <p:nvPr>
            <p:custDataLst>
              <p:tags r:id="rId12"/>
            </p:custDataLst>
          </p:nvPr>
        </p:nvSpPr>
        <p:spPr bwMode="gray">
          <a:xfrm>
            <a:off x="2779713" y="6257925"/>
            <a:ext cx="23336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gn="ctr">
              <a:lnSpc>
                <a:spcPct val="100000"/>
              </a:lnSpc>
              <a:spcBef>
                <a:spcPct val="0"/>
              </a:spcBef>
              <a:spcAft>
                <a:spcPct val="0"/>
              </a:spcAft>
              <a:buNone/>
            </a:pPr>
            <a:fld id="{8F2A393C-596D-41A3-9D82-BECE9F290845}" type="datetime'''''''4''''''''''0''''''''''''''''''''''''''''''''0'''">
              <a:rPr lang="en-US" altLang="en-US">
                <a:sym typeface="+mn-lt"/>
              </a:rPr>
              <a:pPr/>
              <a:t>400</a:t>
            </a:fld>
            <a:endParaRPr lang="en-US" noProof="0" dirty="0">
              <a:sym typeface="+mn-lt"/>
            </a:endParaRPr>
          </a:p>
        </p:txBody>
      </p:sp>
      <p:sp>
        <p:nvSpPr>
          <p:cNvPr id="56" name="Text Placeholder 2"/>
          <p:cNvSpPr>
            <a:spLocks noGrp="1"/>
          </p:cNvSpPr>
          <p:nvPr>
            <p:custDataLst>
              <p:tags r:id="rId13"/>
            </p:custDataLst>
          </p:nvPr>
        </p:nvSpPr>
        <p:spPr bwMode="gray">
          <a:xfrm>
            <a:off x="2062163" y="6257925"/>
            <a:ext cx="23336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gn="ctr">
              <a:lnSpc>
                <a:spcPct val="100000"/>
              </a:lnSpc>
              <a:spcBef>
                <a:spcPct val="0"/>
              </a:spcBef>
              <a:spcAft>
                <a:spcPct val="0"/>
              </a:spcAft>
              <a:buNone/>
            </a:pPr>
            <a:fld id="{98B834AC-3F62-4E48-A428-281632AC212D}" type="datetime'''''''''''''''''''''''''''''''''''''''2''0''''0'''''''''">
              <a:rPr lang="en-US" altLang="en-US">
                <a:sym typeface="+mn-lt"/>
              </a:rPr>
              <a:pPr/>
              <a:t>200</a:t>
            </a:fld>
            <a:endParaRPr lang="en-US" noProof="0" dirty="0">
              <a:sym typeface="+mn-lt"/>
            </a:endParaRPr>
          </a:p>
        </p:txBody>
      </p:sp>
      <p:sp>
        <p:nvSpPr>
          <p:cNvPr id="51" name="Text Placeholder 2"/>
          <p:cNvSpPr>
            <a:spLocks noGrp="1"/>
          </p:cNvSpPr>
          <p:nvPr>
            <p:custDataLst>
              <p:tags r:id="rId14"/>
            </p:custDataLst>
          </p:nvPr>
        </p:nvSpPr>
        <p:spPr bwMode="gray">
          <a:xfrm>
            <a:off x="1704975" y="6257925"/>
            <a:ext cx="23336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indent="0" algn="ctr">
              <a:lnSpc>
                <a:spcPct val="100000"/>
              </a:lnSpc>
              <a:spcBef>
                <a:spcPct val="0"/>
              </a:spcBef>
              <a:spcAft>
                <a:spcPct val="0"/>
              </a:spcAft>
              <a:buNone/>
            </a:pPr>
            <a:fld id="{A74EEBA9-1963-4A2F-9FF0-9ED36EF9E6B1}" type="datetime'''1''''''0''''''''''''''''''''''''''''''0'''''''''''''''''''''">
              <a:rPr lang="en-US" altLang="en-US" b="0">
                <a:sym typeface="+mn-lt"/>
              </a:rPr>
              <a:pPr marL="0" indent="0" algn="ctr">
                <a:lnSpc>
                  <a:spcPct val="100000"/>
                </a:lnSpc>
                <a:spcBef>
                  <a:spcPct val="0"/>
                </a:spcBef>
                <a:spcAft>
                  <a:spcPct val="0"/>
                </a:spcAft>
                <a:buNone/>
              </a:pPr>
              <a:t>100</a:t>
            </a:fld>
            <a:endParaRPr lang="en-US" b="0" noProof="0" dirty="0">
              <a:sym typeface="+mn-lt"/>
            </a:endParaRPr>
          </a:p>
        </p:txBody>
      </p:sp>
      <p:sp>
        <p:nvSpPr>
          <p:cNvPr id="61" name="Text Placeholder 2"/>
          <p:cNvSpPr>
            <a:spLocks noGrp="1"/>
          </p:cNvSpPr>
          <p:nvPr>
            <p:custDataLst>
              <p:tags r:id="rId15"/>
            </p:custDataLst>
          </p:nvPr>
        </p:nvSpPr>
        <p:spPr bwMode="gray">
          <a:xfrm>
            <a:off x="4576763" y="6257925"/>
            <a:ext cx="233363"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indent="0" algn="ctr">
              <a:lnSpc>
                <a:spcPct val="100000"/>
              </a:lnSpc>
              <a:spcBef>
                <a:spcPct val="0"/>
              </a:spcBef>
              <a:spcAft>
                <a:spcPct val="0"/>
              </a:spcAft>
              <a:buNone/>
            </a:pPr>
            <a:fld id="{C70DEAB2-6C77-45AF-9346-958C0515514E}" type="datetime'''''''''''''''''''''''''9''''''''''''''''''''''''0''''''''''0'">
              <a:rPr lang="en-US" altLang="en-US" b="0">
                <a:sym typeface="+mn-lt"/>
              </a:rPr>
              <a:pPr marL="0" indent="0" algn="ctr">
                <a:lnSpc>
                  <a:spcPct val="100000"/>
                </a:lnSpc>
                <a:spcBef>
                  <a:spcPct val="0"/>
                </a:spcBef>
                <a:spcAft>
                  <a:spcPct val="0"/>
                </a:spcAft>
                <a:buNone/>
              </a:pPr>
              <a:t>900</a:t>
            </a:fld>
            <a:endParaRPr lang="en-US" b="0" noProof="0" dirty="0">
              <a:sym typeface="+mn-lt"/>
            </a:endParaRPr>
          </a:p>
        </p:txBody>
      </p:sp>
      <p:sp>
        <p:nvSpPr>
          <p:cNvPr id="63" name="Text Placeholder 2"/>
          <p:cNvSpPr>
            <a:spLocks noGrp="1"/>
          </p:cNvSpPr>
          <p:nvPr>
            <p:custDataLst>
              <p:tags r:id="rId16"/>
            </p:custDataLst>
          </p:nvPr>
        </p:nvSpPr>
        <p:spPr bwMode="auto">
          <a:xfrm>
            <a:off x="1381125" y="2182813"/>
            <a:ext cx="161925"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gn="ctr">
              <a:lnSpc>
                <a:spcPct val="100000"/>
              </a:lnSpc>
              <a:spcBef>
                <a:spcPct val="0"/>
              </a:spcBef>
              <a:spcAft>
                <a:spcPct val="0"/>
              </a:spcAft>
              <a:buNone/>
            </a:pPr>
            <a:fld id="{EBCF20F1-9804-4371-AA8C-168F4F7014F0}" type="datetime'T''''''''''''''''R'''''''''''''''''''''''''''''''''''''''">
              <a:rPr lang="en-US" altLang="en-US" b="1"/>
              <a:pPr/>
              <a:t>TR</a:t>
            </a:fld>
            <a:endParaRPr lang="en-US" b="1" noProof="0" dirty="0">
              <a:sym typeface="+mn-lt"/>
            </a:endParaRPr>
          </a:p>
        </p:txBody>
      </p:sp>
      <p:sp>
        <p:nvSpPr>
          <p:cNvPr id="64" name="Text Placeholder 2"/>
          <p:cNvSpPr>
            <a:spLocks noGrp="1"/>
          </p:cNvSpPr>
          <p:nvPr>
            <p:custDataLst>
              <p:tags r:id="rId17"/>
            </p:custDataLst>
          </p:nvPr>
        </p:nvSpPr>
        <p:spPr bwMode="auto">
          <a:xfrm>
            <a:off x="5348288" y="6257925"/>
            <a:ext cx="1620838"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nSpc>
                <a:spcPct val="100000"/>
              </a:lnSpc>
              <a:spcBef>
                <a:spcPct val="0"/>
              </a:spcBef>
              <a:spcAft>
                <a:spcPct val="0"/>
              </a:spcAft>
              <a:buNone/>
            </a:pPr>
            <a:fld id="{CF11DEF5-7BC2-42AC-8591-A5BE5C3E0E93}" type="datetime'Traff''ic'' (k ''vis''i''''''ts /'' ''''''ye''a''''r)'''''''''">
              <a:rPr lang="en-US" altLang="en-US" b="1"/>
              <a:pPr/>
              <a:t>Traffic (k visits / year)</a:t>
            </a:fld>
            <a:endParaRPr lang="en-US" b="1" noProof="0" dirty="0">
              <a:sym typeface="+mn-lt"/>
            </a:endParaRPr>
          </a:p>
        </p:txBody>
      </p:sp>
      <p:sp>
        <p:nvSpPr>
          <p:cNvPr id="67" name="Oval 66"/>
          <p:cNvSpPr/>
          <p:nvPr>
            <p:custDataLst>
              <p:tags r:id="rId18"/>
            </p:custDataLst>
          </p:nvPr>
        </p:nvSpPr>
        <p:spPr bwMode="auto">
          <a:xfrm>
            <a:off x="1701800" y="6748463"/>
            <a:ext cx="133350" cy="133350"/>
          </a:xfrm>
          <a:prstGeom prst="ellipse">
            <a:avLst/>
          </a:prstGeom>
          <a:solidFill>
            <a:srgbClr val="003855"/>
          </a:solidFill>
          <a:ln w="6350" algn="ctr">
            <a:solidFill>
              <a:srgbClr val="7F7F7F"/>
            </a:solid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68" name="Oval 67"/>
          <p:cNvSpPr/>
          <p:nvPr>
            <p:custDataLst>
              <p:tags r:id="rId19"/>
            </p:custDataLst>
          </p:nvPr>
        </p:nvSpPr>
        <p:spPr bwMode="auto">
          <a:xfrm>
            <a:off x="3309938" y="6951663"/>
            <a:ext cx="133350" cy="133350"/>
          </a:xfrm>
          <a:prstGeom prst="ellipse">
            <a:avLst/>
          </a:prstGeom>
          <a:solidFill>
            <a:srgbClr val="FFFFFF"/>
          </a:solidFill>
          <a:ln w="6350" algn="ctr">
            <a:solidFill>
              <a:srgbClr val="7F7F7F"/>
            </a:solid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66" name="Oval 65"/>
          <p:cNvSpPr/>
          <p:nvPr>
            <p:custDataLst>
              <p:tags r:id="rId20"/>
            </p:custDataLst>
          </p:nvPr>
        </p:nvSpPr>
        <p:spPr bwMode="auto">
          <a:xfrm>
            <a:off x="3309938" y="6748463"/>
            <a:ext cx="133350" cy="133350"/>
          </a:xfrm>
          <a:prstGeom prst="ellipse">
            <a:avLst/>
          </a:prstGeom>
          <a:solidFill>
            <a:srgbClr val="FAC08F"/>
          </a:solidFill>
          <a:ln w="6350" algn="ctr">
            <a:solidFill>
              <a:srgbClr val="7F7F7F"/>
            </a:solid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65" name="Oval 64"/>
          <p:cNvSpPr/>
          <p:nvPr>
            <p:custDataLst>
              <p:tags r:id="rId21"/>
            </p:custDataLst>
          </p:nvPr>
        </p:nvSpPr>
        <p:spPr bwMode="auto">
          <a:xfrm>
            <a:off x="1701800" y="6951663"/>
            <a:ext cx="133350" cy="133350"/>
          </a:xfrm>
          <a:prstGeom prst="ellipse">
            <a:avLst/>
          </a:prstGeom>
          <a:solidFill>
            <a:srgbClr val="699FC0"/>
          </a:solidFill>
          <a:ln w="6350" algn="ctr">
            <a:solidFill>
              <a:srgbClr val="7F7F7F"/>
            </a:solid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71" name="Text Placeholder 2"/>
          <p:cNvSpPr>
            <a:spLocks noGrp="1"/>
          </p:cNvSpPr>
          <p:nvPr>
            <p:custDataLst>
              <p:tags r:id="rId22"/>
            </p:custDataLst>
          </p:nvPr>
        </p:nvSpPr>
        <p:spPr bwMode="auto">
          <a:xfrm>
            <a:off x="3517900" y="6743700"/>
            <a:ext cx="8429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nSpc>
                <a:spcPct val="100000"/>
              </a:lnSpc>
              <a:spcBef>
                <a:spcPct val="0"/>
              </a:spcBef>
              <a:spcAft>
                <a:spcPct val="0"/>
              </a:spcAft>
              <a:buNone/>
            </a:pPr>
            <a:fld id="{16F08467-B757-4137-9721-5B6C7D183247}" type="datetime'''''2''''''0''''-4''0'''''''''''''''''''''">
              <a:rPr lang="en-US" altLang="en-US" sz="1000" b="1"/>
              <a:pPr/>
              <a:t>20-40</a:t>
            </a:fld>
            <a:r>
              <a:rPr lang="en-US" altLang="en-US" sz="1000" b="1" dirty="0" smtClean="0"/>
              <a:t>: 39 stores</a:t>
            </a:r>
            <a:endParaRPr lang="en-US" sz="1000" b="1" noProof="0" dirty="0">
              <a:sym typeface="+mn-lt"/>
            </a:endParaRPr>
          </a:p>
        </p:txBody>
      </p:sp>
      <p:sp>
        <p:nvSpPr>
          <p:cNvPr id="70" name="Text Placeholder 2"/>
          <p:cNvSpPr>
            <a:spLocks noGrp="1"/>
          </p:cNvSpPr>
          <p:nvPr>
            <p:custDataLst>
              <p:tags r:id="rId23"/>
            </p:custDataLst>
          </p:nvPr>
        </p:nvSpPr>
        <p:spPr bwMode="auto">
          <a:xfrm>
            <a:off x="1909763" y="6946900"/>
            <a:ext cx="77787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nSpc>
                <a:spcPct val="100000"/>
              </a:lnSpc>
              <a:spcBef>
                <a:spcPct val="0"/>
              </a:spcBef>
              <a:spcAft>
                <a:spcPct val="0"/>
              </a:spcAft>
              <a:buNone/>
            </a:pPr>
            <a:fld id="{70A74D47-1FA8-4B51-8190-CFC075013F8F}" type="datetime'''''''4''''''''''''''''0''''''''''''-''''''''''''60'''''">
              <a:rPr lang="en-US" altLang="en-US" sz="1000" b="1"/>
              <a:pPr/>
              <a:t>40-60</a:t>
            </a:fld>
            <a:r>
              <a:rPr lang="en-US" altLang="en-US" sz="1000" b="1" dirty="0" smtClean="0"/>
              <a:t>: 6 stores</a:t>
            </a:r>
            <a:endParaRPr lang="en-US" sz="1000" b="1" noProof="0" dirty="0">
              <a:sym typeface="+mn-lt"/>
            </a:endParaRPr>
          </a:p>
        </p:txBody>
      </p:sp>
      <p:sp>
        <p:nvSpPr>
          <p:cNvPr id="72" name="Text Placeholder 2"/>
          <p:cNvSpPr>
            <a:spLocks noGrp="1"/>
          </p:cNvSpPr>
          <p:nvPr>
            <p:custDataLst>
              <p:tags r:id="rId24"/>
            </p:custDataLst>
          </p:nvPr>
        </p:nvSpPr>
        <p:spPr bwMode="auto">
          <a:xfrm>
            <a:off x="3517900" y="6946900"/>
            <a:ext cx="7699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nSpc>
                <a:spcPct val="100000"/>
              </a:lnSpc>
              <a:spcBef>
                <a:spcPct val="0"/>
              </a:spcBef>
              <a:spcAft>
                <a:spcPct val="0"/>
              </a:spcAft>
              <a:buNone/>
            </a:pPr>
            <a:fld id="{A27ACD1E-0CEE-4F42-97D8-DCDEFF2D339A}" type="datetime'''''''''0''''''-2''''''''''''''''''''''''''0'''''''''">
              <a:rPr lang="en-US" altLang="en-US" sz="1000"/>
              <a:pPr/>
              <a:t>0-20</a:t>
            </a:fld>
            <a:r>
              <a:rPr lang="en-US" altLang="en-US" sz="1000" dirty="0" smtClean="0"/>
              <a:t>: 14 stores</a:t>
            </a:r>
            <a:endParaRPr lang="en-US" sz="1000" noProof="0" dirty="0">
              <a:sym typeface="+mn-lt"/>
            </a:endParaRPr>
          </a:p>
        </p:txBody>
      </p:sp>
      <p:sp>
        <p:nvSpPr>
          <p:cNvPr id="69" name="Text Placeholder 2"/>
          <p:cNvSpPr>
            <a:spLocks noGrp="1"/>
          </p:cNvSpPr>
          <p:nvPr>
            <p:custDataLst>
              <p:tags r:id="rId25"/>
            </p:custDataLst>
          </p:nvPr>
        </p:nvSpPr>
        <p:spPr bwMode="auto">
          <a:xfrm>
            <a:off x="1909763" y="6743700"/>
            <a:ext cx="12763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nSpc>
                <a:spcPct val="100000"/>
              </a:lnSpc>
              <a:spcBef>
                <a:spcPct val="0"/>
              </a:spcBef>
              <a:spcAft>
                <a:spcPct val="0"/>
              </a:spcAft>
              <a:buNone/>
            </a:pPr>
            <a:fld id="{A11A3FC9-3A50-444F-97F9-6D62CDA22561}" type="datetime'''''''''60 a''''n''''''''''d ''a''''''''''b''ov''''e'''">
              <a:rPr lang="en-US" altLang="en-US" sz="1000" b="1"/>
              <a:pPr/>
              <a:t>60 and above</a:t>
            </a:fld>
            <a:r>
              <a:rPr lang="en-US" altLang="en-US" sz="1000" b="1" dirty="0" smtClean="0">
                <a:sym typeface="+mn-lt"/>
              </a:rPr>
              <a:t>: 3 stores</a:t>
            </a:r>
            <a:endParaRPr lang="en-US" altLang="en-US" sz="1000" b="1" dirty="0"/>
          </a:p>
        </p:txBody>
      </p:sp>
      <p:sp>
        <p:nvSpPr>
          <p:cNvPr id="50" name="Isosceles Triangle 49"/>
          <p:cNvSpPr/>
          <p:nvPr/>
        </p:nvSpPr>
        <p:spPr bwMode="gray">
          <a:xfrm rot="5400000">
            <a:off x="5496153" y="4219691"/>
            <a:ext cx="1746250" cy="176224"/>
          </a:xfrm>
          <a:prstGeom prst="triangle">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74" name="Rectangle 73"/>
          <p:cNvSpPr/>
          <p:nvPr/>
        </p:nvSpPr>
        <p:spPr bwMode="gray">
          <a:xfrm>
            <a:off x="923925" y="75119"/>
            <a:ext cx="1377480" cy="300744"/>
          </a:xfrm>
          <a:prstGeom prst="rect">
            <a:avLst/>
          </a:prstGeom>
          <a:solidFill>
            <a:schemeClr val="tx1"/>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400" b="1" dirty="0">
                <a:solidFill>
                  <a:srgbClr val="FFFFFF"/>
                </a:solidFill>
              </a:rPr>
              <a:t> S</a:t>
            </a:r>
            <a:r>
              <a:rPr lang="en-US" sz="1400" b="1" dirty="0" smtClean="0">
                <a:solidFill>
                  <a:srgbClr val="FFFFFF"/>
                </a:solidFill>
              </a:rPr>
              <a:t>tatistics</a:t>
            </a:r>
          </a:p>
        </p:txBody>
      </p:sp>
    </p:spTree>
    <p:extLst>
      <p:ext uri="{BB962C8B-B14F-4D97-AF65-F5344CB8AC3E}">
        <p14:creationId xmlns:p14="http://schemas.microsoft.com/office/powerpoint/2010/main" val="28688054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p:custDataLst>
              <p:tags r:id="rId2"/>
            </p:custDataLst>
            <p:extLst>
              <p:ext uri="{D42A27DB-BD31-4B8C-83A1-F6EECF244321}">
                <p14:modId xmlns:p14="http://schemas.microsoft.com/office/powerpoint/2010/main" val="33788837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966" name="think-cell Slide" r:id="rId5" imgW="216" imgH="216" progId="TCLayout.ActiveDocument.1">
                  <p:embed/>
                </p:oleObj>
              </mc:Choice>
              <mc:Fallback>
                <p:oleObj name="think-cell Slide" r:id="rId5" imgW="216" imgH="216" progId="TCLayout.ActiveDocument.1">
                  <p:embed/>
                  <p:pic>
                    <p:nvPicPr>
                      <p:cNvPr id="4" name="Obje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GB" dirty="0" smtClean="0"/>
              <a:t>Case study – multi variables correlation matrix</a:t>
            </a:r>
            <a:endParaRPr lang="en-GB" dirty="0"/>
          </a:p>
        </p:txBody>
      </p:sp>
      <p:sp>
        <p:nvSpPr>
          <p:cNvPr id="2" name="Footer Placeholder 1"/>
          <p:cNvSpPr>
            <a:spLocks noGrp="1"/>
          </p:cNvSpPr>
          <p:nvPr>
            <p:ph type="ftr" sz="quarter" idx="12"/>
          </p:nvPr>
        </p:nvSpPr>
        <p:spPr/>
        <p:txBody>
          <a:bodyPr/>
          <a:lstStyle/>
          <a:p>
            <a:endParaRPr lang="en-GB" noProof="0" dirty="0"/>
          </a:p>
        </p:txBody>
      </p:sp>
      <p:sp>
        <p:nvSpPr>
          <p:cNvPr id="6" name="Title 5"/>
          <p:cNvSpPr>
            <a:spLocks noGrp="1"/>
          </p:cNvSpPr>
          <p:nvPr>
            <p:ph type="title"/>
          </p:nvPr>
        </p:nvSpPr>
        <p:spPr>
          <a:xfrm>
            <a:off x="898524" y="554399"/>
            <a:ext cx="9250043" cy="487313"/>
          </a:xfrm>
        </p:spPr>
        <p:txBody>
          <a:bodyPr/>
          <a:lstStyle/>
          <a:p>
            <a:r>
              <a:rPr lang="en-US" dirty="0" smtClean="0"/>
              <a:t>Correlation matrix is used to analyze the correlation between multiple variables at the same time</a:t>
            </a:r>
            <a:endParaRPr lang="en-GB" dirty="0"/>
          </a:p>
        </p:txBody>
      </p:sp>
      <p:sp>
        <p:nvSpPr>
          <p:cNvPr id="48" name="Rectangle 3"/>
          <p:cNvSpPr>
            <a:spLocks noChangeArrowheads="1"/>
          </p:cNvSpPr>
          <p:nvPr/>
        </p:nvSpPr>
        <p:spPr bwMode="gray">
          <a:xfrm>
            <a:off x="899355" y="1748513"/>
            <a:ext cx="4320388"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Correlation matrix</a:t>
            </a:r>
            <a:endParaRPr lang="en-GB" sz="1200" cap="all" dirty="0">
              <a:solidFill>
                <a:srgbClr val="7F7F7F"/>
              </a:solidFill>
            </a:endParaRPr>
          </a:p>
        </p:txBody>
      </p:sp>
      <p:grpSp>
        <p:nvGrpSpPr>
          <p:cNvPr id="5" name="Group 4"/>
          <p:cNvGrpSpPr/>
          <p:nvPr/>
        </p:nvGrpSpPr>
        <p:grpSpPr>
          <a:xfrm>
            <a:off x="899351" y="1967669"/>
            <a:ext cx="9235249" cy="4680268"/>
            <a:chOff x="901700" y="1967667"/>
            <a:chExt cx="9252000" cy="4680271"/>
          </a:xfrm>
        </p:grpSpPr>
        <p:cxnSp>
          <p:nvCxnSpPr>
            <p:cNvPr id="7" name="Straight Connector 6"/>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pic>
        <p:nvPicPr>
          <p:cNvPr id="11" name="Picture 10"/>
          <p:cNvPicPr>
            <a:picLocks noChangeAspect="1"/>
          </p:cNvPicPr>
          <p:nvPr/>
        </p:nvPicPr>
        <p:blipFill>
          <a:blip r:embed="rId7"/>
          <a:stretch>
            <a:fillRect/>
          </a:stretch>
        </p:blipFill>
        <p:spPr>
          <a:xfrm>
            <a:off x="964034" y="2464997"/>
            <a:ext cx="4562054" cy="3642430"/>
          </a:xfrm>
          <a:prstGeom prst="rect">
            <a:avLst/>
          </a:prstGeom>
        </p:spPr>
      </p:pic>
      <p:sp>
        <p:nvSpPr>
          <p:cNvPr id="12" name="Rectangle 11"/>
          <p:cNvSpPr/>
          <p:nvPr/>
        </p:nvSpPr>
        <p:spPr>
          <a:xfrm>
            <a:off x="6806436" y="3331895"/>
            <a:ext cx="3052070" cy="1785104"/>
          </a:xfrm>
          <a:prstGeom prst="rect">
            <a:avLst/>
          </a:prstGeom>
          <a:solidFill>
            <a:schemeClr val="accent6"/>
          </a:solidFill>
        </p:spPr>
        <p:txBody>
          <a:bodyPr wrap="square">
            <a:spAutoFit/>
          </a:bodyPr>
          <a:lstStyle/>
          <a:p>
            <a:pPr marL="180000" indent="-180000" defTabSz="1018824">
              <a:lnSpc>
                <a:spcPts val="1300"/>
              </a:lnSpc>
              <a:spcBef>
                <a:spcPts val="600"/>
              </a:spcBef>
              <a:buClr>
                <a:srgbClr val="699FC0"/>
              </a:buClr>
              <a:buSzPct val="100000"/>
              <a:buFont typeface="Wingdings 3"/>
              <a:buChar char="}"/>
            </a:pPr>
            <a:r>
              <a:rPr lang="en-US" sz="1200" b="1" dirty="0" smtClean="0"/>
              <a:t>P</a:t>
            </a:r>
            <a:r>
              <a:rPr lang="en-US" altLang="zh-CN" sz="1200" b="1" dirty="0" smtClean="0"/>
              <a:t>ositive correlation</a:t>
            </a:r>
            <a:endParaRPr lang="en-US" sz="1200" b="1" dirty="0"/>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smtClean="0"/>
              <a:t>TR and AB</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smtClean="0"/>
              <a:t>HC count and Traffic </a:t>
            </a:r>
            <a:endParaRPr lang="en-US" sz="1200" baseline="-25000" dirty="0" smtClean="0"/>
          </a:p>
          <a:p>
            <a:pPr marL="180000" lvl="1" indent="-180000" defTabSz="1018824">
              <a:lnSpc>
                <a:spcPts val="1300"/>
              </a:lnSpc>
              <a:spcBef>
                <a:spcPts val="600"/>
              </a:spcBef>
              <a:buClr>
                <a:srgbClr val="699FC0"/>
              </a:buClr>
              <a:buSzPct val="100000"/>
              <a:buFont typeface="Wingdings 3"/>
              <a:buChar char="}"/>
            </a:pPr>
            <a:r>
              <a:rPr lang="en-US" sz="1200" b="1" dirty="0" smtClean="0"/>
              <a:t>Negative correlation</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smtClean="0"/>
              <a:t>Gold member percentage and Open year</a:t>
            </a:r>
            <a:endParaRPr lang="en-US" sz="1200" dirty="0"/>
          </a:p>
          <a:p>
            <a:pPr marL="180000" indent="-180000" defTabSz="1018824">
              <a:lnSpc>
                <a:spcPts val="1300"/>
              </a:lnSpc>
              <a:spcBef>
                <a:spcPts val="600"/>
              </a:spcBef>
              <a:buClr>
                <a:srgbClr val="699FC0"/>
              </a:buClr>
              <a:buSzPct val="100000"/>
              <a:buFont typeface="Wingdings 3"/>
              <a:buChar char="}"/>
            </a:pPr>
            <a:r>
              <a:rPr lang="en-US" sz="1200" dirty="0" smtClean="0"/>
              <a:t>Significance of correlation coefficient is low</a:t>
            </a:r>
            <a:endParaRPr lang="en-US" sz="1200" dirty="0"/>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smtClean="0"/>
              <a:t>The pairs with  X mark  </a:t>
            </a:r>
            <a:endParaRPr lang="en-US" sz="1200" dirty="0"/>
          </a:p>
        </p:txBody>
      </p:sp>
      <p:sp>
        <p:nvSpPr>
          <p:cNvPr id="14" name="Rectangle 13"/>
          <p:cNvSpPr/>
          <p:nvPr/>
        </p:nvSpPr>
        <p:spPr bwMode="gray">
          <a:xfrm>
            <a:off x="923925" y="75119"/>
            <a:ext cx="1377480" cy="300744"/>
          </a:xfrm>
          <a:prstGeom prst="rect">
            <a:avLst/>
          </a:prstGeom>
          <a:solidFill>
            <a:schemeClr val="tx1"/>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400" b="1" dirty="0">
                <a:solidFill>
                  <a:srgbClr val="FFFFFF"/>
                </a:solidFill>
              </a:rPr>
              <a:t>C</a:t>
            </a:r>
            <a:r>
              <a:rPr lang="en-US" sz="1400" b="1" dirty="0" smtClean="0">
                <a:solidFill>
                  <a:srgbClr val="FFFFFF"/>
                </a:solidFill>
              </a:rPr>
              <a:t>orrelation</a:t>
            </a:r>
          </a:p>
        </p:txBody>
      </p:sp>
      <p:sp>
        <p:nvSpPr>
          <p:cNvPr id="15" name="Isosceles Triangle 14"/>
          <p:cNvSpPr/>
          <p:nvPr/>
        </p:nvSpPr>
        <p:spPr bwMode="gray">
          <a:xfrm rot="5400000">
            <a:off x="5496153" y="4219691"/>
            <a:ext cx="1746250" cy="176224"/>
          </a:xfrm>
          <a:prstGeom prst="triangle">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16" name="Rectangle 15"/>
          <p:cNvSpPr/>
          <p:nvPr/>
        </p:nvSpPr>
        <p:spPr bwMode="gray">
          <a:xfrm>
            <a:off x="943979" y="2608295"/>
            <a:ext cx="587470" cy="238033"/>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000" b="1" dirty="0" smtClean="0">
                <a:solidFill>
                  <a:srgbClr val="FFFFFF"/>
                </a:solidFill>
              </a:rPr>
              <a:t>#G</a:t>
            </a:r>
            <a:r>
              <a:rPr lang="en-US" altLang="zh-CN" sz="1000" b="1" dirty="0" smtClean="0">
                <a:solidFill>
                  <a:srgbClr val="FFFFFF"/>
                </a:solidFill>
              </a:rPr>
              <a:t>old%</a:t>
            </a:r>
            <a:endParaRPr lang="en-US" sz="1000" b="1" dirty="0" smtClean="0">
              <a:solidFill>
                <a:srgbClr val="FFFFFF"/>
              </a:solidFill>
            </a:endParaRPr>
          </a:p>
        </p:txBody>
      </p:sp>
      <p:sp>
        <p:nvSpPr>
          <p:cNvPr id="17" name="Rectangle 16"/>
          <p:cNvSpPr/>
          <p:nvPr/>
        </p:nvSpPr>
        <p:spPr bwMode="gray">
          <a:xfrm>
            <a:off x="943979" y="3207016"/>
            <a:ext cx="587470" cy="238033"/>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000" b="1" dirty="0" smtClean="0">
                <a:solidFill>
                  <a:srgbClr val="FFFFFF"/>
                </a:solidFill>
              </a:rPr>
              <a:t>TR</a:t>
            </a:r>
            <a:endParaRPr lang="en-US" sz="1000" b="1" dirty="0" smtClean="0">
              <a:solidFill>
                <a:srgbClr val="FFFFFF"/>
              </a:solidFill>
            </a:endParaRPr>
          </a:p>
        </p:txBody>
      </p:sp>
      <p:sp>
        <p:nvSpPr>
          <p:cNvPr id="18" name="Rectangle 17"/>
          <p:cNvSpPr/>
          <p:nvPr/>
        </p:nvSpPr>
        <p:spPr bwMode="gray">
          <a:xfrm>
            <a:off x="943979" y="3805737"/>
            <a:ext cx="587470" cy="238033"/>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000" b="1" dirty="0" smtClean="0">
                <a:solidFill>
                  <a:srgbClr val="FFFFFF"/>
                </a:solidFill>
              </a:rPr>
              <a:t>AB</a:t>
            </a:r>
            <a:endParaRPr lang="en-US" sz="1000" b="1" dirty="0" smtClean="0">
              <a:solidFill>
                <a:srgbClr val="FFFFFF"/>
              </a:solidFill>
            </a:endParaRPr>
          </a:p>
        </p:txBody>
      </p:sp>
      <p:sp>
        <p:nvSpPr>
          <p:cNvPr id="19" name="Rectangle 18"/>
          <p:cNvSpPr/>
          <p:nvPr/>
        </p:nvSpPr>
        <p:spPr bwMode="gray">
          <a:xfrm>
            <a:off x="943979" y="4404458"/>
            <a:ext cx="587470" cy="238033"/>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900" b="1" dirty="0" smtClean="0">
                <a:solidFill>
                  <a:srgbClr val="FFFFFF"/>
                </a:solidFill>
              </a:rPr>
              <a:t>Open year</a:t>
            </a:r>
            <a:endParaRPr lang="en-US" sz="900" b="1" dirty="0" smtClean="0">
              <a:solidFill>
                <a:srgbClr val="FFFFFF"/>
              </a:solidFill>
            </a:endParaRPr>
          </a:p>
        </p:txBody>
      </p:sp>
      <p:sp>
        <p:nvSpPr>
          <p:cNvPr id="20" name="Rectangle 19"/>
          <p:cNvSpPr/>
          <p:nvPr/>
        </p:nvSpPr>
        <p:spPr bwMode="gray">
          <a:xfrm>
            <a:off x="943979" y="5003179"/>
            <a:ext cx="587470" cy="238033"/>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900" b="1" dirty="0" smtClean="0">
                <a:solidFill>
                  <a:srgbClr val="FFFFFF"/>
                </a:solidFill>
              </a:rPr>
              <a:t># HC</a:t>
            </a:r>
            <a:endParaRPr lang="en-US" sz="900" b="1" dirty="0" smtClean="0">
              <a:solidFill>
                <a:srgbClr val="FFFFFF"/>
              </a:solidFill>
            </a:endParaRPr>
          </a:p>
        </p:txBody>
      </p:sp>
      <p:sp>
        <p:nvSpPr>
          <p:cNvPr id="22" name="Rectangle 21"/>
          <p:cNvSpPr/>
          <p:nvPr/>
        </p:nvSpPr>
        <p:spPr bwMode="gray">
          <a:xfrm>
            <a:off x="943979" y="5601898"/>
            <a:ext cx="587470" cy="238033"/>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900" b="1" dirty="0" smtClean="0">
                <a:solidFill>
                  <a:srgbClr val="FFFFFF"/>
                </a:solidFill>
              </a:rPr>
              <a:t>TRAFFIC</a:t>
            </a:r>
            <a:endParaRPr lang="en-US" sz="900" b="1" dirty="0" smtClean="0">
              <a:solidFill>
                <a:srgbClr val="FFFFFF"/>
              </a:solidFill>
            </a:endParaRPr>
          </a:p>
        </p:txBody>
      </p:sp>
      <p:sp>
        <p:nvSpPr>
          <p:cNvPr id="23" name="Rectangle 22"/>
          <p:cNvSpPr/>
          <p:nvPr/>
        </p:nvSpPr>
        <p:spPr bwMode="gray">
          <a:xfrm>
            <a:off x="1535320" y="2237115"/>
            <a:ext cx="587470" cy="238033"/>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000" b="1" dirty="0" smtClean="0">
                <a:solidFill>
                  <a:srgbClr val="FFFFFF"/>
                </a:solidFill>
              </a:rPr>
              <a:t>#G</a:t>
            </a:r>
            <a:r>
              <a:rPr lang="en-US" altLang="zh-CN" sz="1000" b="1" dirty="0" smtClean="0">
                <a:solidFill>
                  <a:srgbClr val="FFFFFF"/>
                </a:solidFill>
              </a:rPr>
              <a:t>old%</a:t>
            </a:r>
            <a:endParaRPr lang="en-US" sz="1000" b="1" dirty="0" smtClean="0">
              <a:solidFill>
                <a:srgbClr val="FFFFFF"/>
              </a:solidFill>
            </a:endParaRPr>
          </a:p>
        </p:txBody>
      </p:sp>
      <p:sp>
        <p:nvSpPr>
          <p:cNvPr id="24" name="Rectangle 23"/>
          <p:cNvSpPr/>
          <p:nvPr/>
        </p:nvSpPr>
        <p:spPr bwMode="gray">
          <a:xfrm>
            <a:off x="2134478" y="2237115"/>
            <a:ext cx="587470" cy="238033"/>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000" b="1" dirty="0" smtClean="0">
                <a:solidFill>
                  <a:srgbClr val="FFFFFF"/>
                </a:solidFill>
              </a:rPr>
              <a:t>TR</a:t>
            </a:r>
            <a:endParaRPr lang="en-US" sz="1000" b="1" dirty="0" smtClean="0">
              <a:solidFill>
                <a:srgbClr val="FFFFFF"/>
              </a:solidFill>
            </a:endParaRPr>
          </a:p>
        </p:txBody>
      </p:sp>
      <p:sp>
        <p:nvSpPr>
          <p:cNvPr id="25" name="Rectangle 24"/>
          <p:cNvSpPr/>
          <p:nvPr/>
        </p:nvSpPr>
        <p:spPr bwMode="gray">
          <a:xfrm>
            <a:off x="2733636" y="2237115"/>
            <a:ext cx="587470" cy="238033"/>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000" b="1" dirty="0" smtClean="0">
                <a:solidFill>
                  <a:srgbClr val="FFFFFF"/>
                </a:solidFill>
              </a:rPr>
              <a:t>AB</a:t>
            </a:r>
            <a:endParaRPr lang="en-US" sz="1000" b="1" dirty="0" smtClean="0">
              <a:solidFill>
                <a:srgbClr val="FFFFFF"/>
              </a:solidFill>
            </a:endParaRPr>
          </a:p>
        </p:txBody>
      </p:sp>
      <p:sp>
        <p:nvSpPr>
          <p:cNvPr id="26" name="Rectangle 25"/>
          <p:cNvSpPr/>
          <p:nvPr/>
        </p:nvSpPr>
        <p:spPr bwMode="gray">
          <a:xfrm>
            <a:off x="3332794" y="2237115"/>
            <a:ext cx="587470" cy="238033"/>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900" b="1" dirty="0" smtClean="0">
                <a:solidFill>
                  <a:srgbClr val="FFFFFF"/>
                </a:solidFill>
              </a:rPr>
              <a:t>Open year</a:t>
            </a:r>
            <a:endParaRPr lang="en-US" sz="900" b="1" dirty="0" smtClean="0">
              <a:solidFill>
                <a:srgbClr val="FFFFFF"/>
              </a:solidFill>
            </a:endParaRPr>
          </a:p>
        </p:txBody>
      </p:sp>
      <p:sp>
        <p:nvSpPr>
          <p:cNvPr id="27" name="Rectangle 26"/>
          <p:cNvSpPr/>
          <p:nvPr/>
        </p:nvSpPr>
        <p:spPr bwMode="gray">
          <a:xfrm>
            <a:off x="3931952" y="2237115"/>
            <a:ext cx="587470" cy="238033"/>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900" b="1" dirty="0" smtClean="0">
                <a:solidFill>
                  <a:srgbClr val="FFFFFF"/>
                </a:solidFill>
              </a:rPr>
              <a:t># HC</a:t>
            </a:r>
            <a:endParaRPr lang="en-US" sz="900" b="1" dirty="0" smtClean="0">
              <a:solidFill>
                <a:srgbClr val="FFFFFF"/>
              </a:solidFill>
            </a:endParaRPr>
          </a:p>
        </p:txBody>
      </p:sp>
      <p:sp>
        <p:nvSpPr>
          <p:cNvPr id="28" name="Rectangle 27"/>
          <p:cNvSpPr/>
          <p:nvPr/>
        </p:nvSpPr>
        <p:spPr bwMode="gray">
          <a:xfrm>
            <a:off x="4531111" y="2237115"/>
            <a:ext cx="587470" cy="238033"/>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900" b="1" dirty="0" smtClean="0">
                <a:solidFill>
                  <a:srgbClr val="FFFFFF"/>
                </a:solidFill>
              </a:rPr>
              <a:t>TRAFFIC</a:t>
            </a:r>
            <a:endParaRPr lang="en-US" sz="900" b="1" dirty="0" smtClean="0">
              <a:solidFill>
                <a:srgbClr val="FFFFFF"/>
              </a:solidFill>
            </a:endParaRPr>
          </a:p>
        </p:txBody>
      </p:sp>
      <p:sp>
        <p:nvSpPr>
          <p:cNvPr id="29" name="Rectangle 28"/>
          <p:cNvSpPr/>
          <p:nvPr/>
        </p:nvSpPr>
        <p:spPr bwMode="gray">
          <a:xfrm>
            <a:off x="4713421" y="6083740"/>
            <a:ext cx="1050657" cy="320389"/>
          </a:xfrm>
          <a:prstGeom prst="rect">
            <a:avLst/>
          </a:prstGeom>
          <a:solidFill>
            <a:schemeClr val="accent5"/>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000" b="1" dirty="0" smtClean="0">
                <a:solidFill>
                  <a:srgbClr val="FFFFFF"/>
                </a:solidFill>
              </a:rPr>
              <a:t>Correlation coefficient</a:t>
            </a:r>
            <a:endParaRPr lang="en-US" sz="1000" b="1" dirty="0" smtClean="0">
              <a:solidFill>
                <a:srgbClr val="FFFFFF"/>
              </a:solidFill>
            </a:endParaRPr>
          </a:p>
        </p:txBody>
      </p:sp>
      <p:cxnSp>
        <p:nvCxnSpPr>
          <p:cNvPr id="9" name="Straight Arrow Connector 8"/>
          <p:cNvCxnSpPr/>
          <p:nvPr/>
        </p:nvCxnSpPr>
        <p:spPr>
          <a:xfrm>
            <a:off x="5681576" y="2530069"/>
            <a:ext cx="0" cy="3492596"/>
          </a:xfrm>
          <a:prstGeom prst="straightConnector1">
            <a:avLst/>
          </a:prstGeom>
          <a:ln w="6350" cap="sq">
            <a:solidFill>
              <a:schemeClr val="accent5"/>
            </a:solidFill>
            <a:beve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bwMode="gray">
          <a:xfrm>
            <a:off x="5297211" y="2508179"/>
            <a:ext cx="252908" cy="238033"/>
          </a:xfrm>
          <a:prstGeom prst="rect">
            <a:avLst/>
          </a:prstGeom>
          <a:solidFill>
            <a:srgbClr val="0070C0"/>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900" b="1" dirty="0" smtClean="0">
                <a:solidFill>
                  <a:srgbClr val="FFFFFF"/>
                </a:solidFill>
              </a:rPr>
              <a:t>1</a:t>
            </a:r>
            <a:endParaRPr lang="en-US" sz="900" b="1" dirty="0" smtClean="0">
              <a:solidFill>
                <a:srgbClr val="FFFFFF"/>
              </a:solidFill>
            </a:endParaRPr>
          </a:p>
        </p:txBody>
      </p:sp>
      <p:sp>
        <p:nvSpPr>
          <p:cNvPr id="31" name="Rectangle 30"/>
          <p:cNvSpPr/>
          <p:nvPr/>
        </p:nvSpPr>
        <p:spPr bwMode="gray">
          <a:xfrm>
            <a:off x="5315979" y="5763452"/>
            <a:ext cx="252908" cy="238033"/>
          </a:xfrm>
          <a:prstGeom prst="rect">
            <a:avLst/>
          </a:prstGeom>
          <a:solidFill>
            <a:srgbClr val="FF0000"/>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900" b="1" dirty="0" smtClean="0">
                <a:solidFill>
                  <a:srgbClr val="FFFFFF"/>
                </a:solidFill>
              </a:rPr>
              <a:t>-1</a:t>
            </a:r>
            <a:endParaRPr lang="en-US" sz="900" b="1" dirty="0" smtClean="0">
              <a:solidFill>
                <a:srgbClr val="FFFFFF"/>
              </a:solidFill>
            </a:endParaRPr>
          </a:p>
        </p:txBody>
      </p:sp>
      <p:sp>
        <p:nvSpPr>
          <p:cNvPr id="32" name="Text Placeholder 4"/>
          <p:cNvSpPr>
            <a:spLocks noGrp="1"/>
          </p:cNvSpPr>
          <p:nvPr>
            <p:ph type="body" sz="quarter" idx="13"/>
          </p:nvPr>
        </p:nvSpPr>
        <p:spPr>
          <a:xfrm>
            <a:off x="900000" y="7253060"/>
            <a:ext cx="4321288" cy="117020"/>
          </a:xfrm>
        </p:spPr>
        <p:txBody>
          <a:bodyPr/>
          <a:lstStyle/>
          <a:p>
            <a:r>
              <a:rPr lang="en-US" altLang="zh-CN" dirty="0"/>
              <a:t>Source: Sephora data, </a:t>
            </a:r>
            <a:r>
              <a:rPr lang="en-US" altLang="zh-CN" dirty="0" err="1"/>
              <a:t>Advancy</a:t>
            </a:r>
            <a:r>
              <a:rPr lang="en-US" altLang="zh-CN" dirty="0"/>
              <a:t> analysis</a:t>
            </a:r>
            <a:endParaRPr lang="en-US" dirty="0"/>
          </a:p>
        </p:txBody>
      </p:sp>
    </p:spTree>
    <p:extLst>
      <p:ext uri="{BB962C8B-B14F-4D97-AF65-F5344CB8AC3E}">
        <p14:creationId xmlns:p14="http://schemas.microsoft.com/office/powerpoint/2010/main" val="20530490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extLst>
              <p:ext uri="{D42A27DB-BD31-4B8C-83A1-F6EECF244321}">
                <p14:modId xmlns:p14="http://schemas.microsoft.com/office/powerpoint/2010/main" val="586092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1478" name="think-cell Slide" r:id="rId4" imgW="370" imgH="371" progId="TCLayout.ActiveDocument.1">
                  <p:embed/>
                </p:oleObj>
              </mc:Choice>
              <mc:Fallback>
                <p:oleObj name="think-cell Slide" r:id="rId4" imgW="370" imgH="371"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1"/>
          </p:nvPr>
        </p:nvSpPr>
        <p:spPr/>
        <p:txBody>
          <a:bodyPr/>
          <a:lstStyle/>
          <a:p>
            <a:endParaRPr lang="en-GB" noProof="0" dirty="0"/>
          </a:p>
        </p:txBody>
      </p:sp>
      <p:sp>
        <p:nvSpPr>
          <p:cNvPr id="3" name="Title 2"/>
          <p:cNvSpPr>
            <a:spLocks noGrp="1"/>
          </p:cNvSpPr>
          <p:nvPr>
            <p:ph type="title"/>
          </p:nvPr>
        </p:nvSpPr>
        <p:spPr>
          <a:xfrm>
            <a:off x="898524" y="554399"/>
            <a:ext cx="9250043" cy="487313"/>
          </a:xfrm>
        </p:spPr>
        <p:txBody>
          <a:bodyPr/>
          <a:lstStyle/>
          <a:p>
            <a:r>
              <a:rPr lang="en-US" dirty="0" smtClean="0"/>
              <a:t>The hypothesis test result verifies the assumption that TR is effected by the promotion event</a:t>
            </a:r>
            <a:endParaRPr lang="en-US" dirty="0"/>
          </a:p>
        </p:txBody>
      </p:sp>
      <p:sp>
        <p:nvSpPr>
          <p:cNvPr id="5" name="Text Placeholder 7"/>
          <p:cNvSpPr txBox="1">
            <a:spLocks/>
          </p:cNvSpPr>
          <p:nvPr/>
        </p:nvSpPr>
        <p:spPr>
          <a:xfrm>
            <a:off x="898525" y="1234800"/>
            <a:ext cx="9250042" cy="192360"/>
          </a:xfrm>
          <a:prstGeom prst="rect">
            <a:avLst/>
          </a:prstGeom>
        </p:spPr>
        <p:txBody>
          <a:bodyPr vert="horz" wrap="square" lIns="0" tIns="0" rIns="0" bIns="0" rtlCol="0" anchor="b">
            <a:spAutoFit/>
          </a:bodyPr>
          <a:lstStyle>
            <a:lvl1pPr marL="475200" indent="-475200" algn="l" defTabSz="1043056" rtl="0" eaLnBrk="1" latinLnBrk="0" hangingPunct="1">
              <a:lnSpc>
                <a:spcPts val="900"/>
              </a:lnSpc>
              <a:spcBef>
                <a:spcPts val="0"/>
              </a:spcBef>
              <a:buClr>
                <a:srgbClr val="699FC0"/>
              </a:buClr>
              <a:buSzPct val="100000"/>
              <a:buFont typeface="Wingdings 3" pitchFamily="18" charset="2"/>
              <a:buNone/>
              <a:tabLst>
                <a:tab pos="288000" algn="l"/>
              </a:tabLst>
              <a:defRPr sz="900" b="0" kern="1200" baseline="0">
                <a:solidFill>
                  <a:schemeClr val="accent2"/>
                </a:solidFill>
                <a:latin typeface="+mn-lt"/>
                <a:ea typeface="+mn-ea"/>
                <a:cs typeface="+mn-cs"/>
              </a:defRPr>
            </a:lvl1pPr>
            <a:lvl2pPr marL="475200" indent="-475200" algn="l" defTabSz="1043056" rtl="0" eaLnBrk="1" latinLnBrk="0" hangingPunct="1">
              <a:lnSpc>
                <a:spcPts val="900"/>
              </a:lnSpc>
              <a:spcBef>
                <a:spcPts val="200"/>
              </a:spcBef>
              <a:buClr>
                <a:srgbClr val="699FC0"/>
              </a:buClr>
              <a:buFont typeface="Wingdings" panose="05000000000000000000" pitchFamily="2" charset="2"/>
              <a:buNone/>
              <a:defRPr sz="900" b="0" i="0" kern="1200">
                <a:solidFill>
                  <a:schemeClr val="accent2"/>
                </a:solidFill>
                <a:latin typeface="+mn-lt"/>
                <a:ea typeface="+mn-ea"/>
                <a:cs typeface="+mn-cs"/>
              </a:defRPr>
            </a:lvl2pPr>
            <a:lvl3pPr marL="367200" indent="0" algn="l" defTabSz="1043056" rtl="0" eaLnBrk="1" latinLnBrk="0" hangingPunct="1">
              <a:lnSpc>
                <a:spcPts val="1300"/>
              </a:lnSpc>
              <a:spcBef>
                <a:spcPts val="600"/>
              </a:spcBef>
              <a:buClr>
                <a:schemeClr val="accent3"/>
              </a:buClr>
              <a:buFont typeface="Calibri" panose="020F0502020204030204" pitchFamily="34" charset="0"/>
              <a:buNone/>
              <a:defRPr sz="900" kern="1200">
                <a:solidFill>
                  <a:schemeClr val="accent5"/>
                </a:solidFill>
                <a:latin typeface="+mn-lt"/>
                <a:ea typeface="+mn-ea"/>
                <a:cs typeface="+mn-cs"/>
              </a:defRPr>
            </a:lvl3pPr>
            <a:lvl4pPr marL="548550" indent="0" algn="l" defTabSz="1043056" rtl="0" eaLnBrk="1" latinLnBrk="0" hangingPunct="1">
              <a:lnSpc>
                <a:spcPts val="1300"/>
              </a:lnSpc>
              <a:spcBef>
                <a:spcPts val="600"/>
              </a:spcBef>
              <a:buClr>
                <a:schemeClr val="accent3"/>
              </a:buClr>
              <a:buFont typeface="Calibri" panose="020F0502020204030204" pitchFamily="34" charset="0"/>
              <a:buNone/>
              <a:defRPr sz="900" kern="1200">
                <a:solidFill>
                  <a:schemeClr val="accent5"/>
                </a:solidFill>
                <a:latin typeface="+mn-lt"/>
                <a:ea typeface="+mn-ea"/>
                <a:cs typeface="+mn-cs"/>
              </a:defRPr>
            </a:lvl4pPr>
            <a:lvl5pPr marL="727075" indent="0" algn="l" defTabSz="1043056" rtl="0" eaLnBrk="1" latinLnBrk="0" hangingPunct="1">
              <a:lnSpc>
                <a:spcPts val="1300"/>
              </a:lnSpc>
              <a:spcBef>
                <a:spcPts val="600"/>
              </a:spcBef>
              <a:buClr>
                <a:schemeClr val="accent3"/>
              </a:buClr>
              <a:buFont typeface="Calibri" panose="020F0502020204030204" pitchFamily="34" charset="0"/>
              <a:buNone/>
              <a:defRPr sz="900" kern="1200">
                <a:solidFill>
                  <a:schemeClr val="accent5"/>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indent="0">
              <a:lnSpc>
                <a:spcPts val="1500"/>
              </a:lnSpc>
              <a:tabLst/>
            </a:pPr>
            <a:r>
              <a:rPr lang="en-GB" sz="1400" dirty="0" smtClean="0">
                <a:solidFill>
                  <a:schemeClr val="accent3"/>
                </a:solidFill>
                <a:latin typeface="+mj-lt"/>
              </a:rPr>
              <a:t>Case study – hypothesis test</a:t>
            </a:r>
            <a:endParaRPr lang="en-GB" sz="1400" dirty="0">
              <a:solidFill>
                <a:schemeClr val="accent3"/>
              </a:solidFill>
              <a:latin typeface="+mj-lt"/>
            </a:endParaRPr>
          </a:p>
        </p:txBody>
      </p:sp>
      <p:sp>
        <p:nvSpPr>
          <p:cNvPr id="6" name="Rectangle 3"/>
          <p:cNvSpPr>
            <a:spLocks noChangeArrowheads="1"/>
          </p:cNvSpPr>
          <p:nvPr/>
        </p:nvSpPr>
        <p:spPr bwMode="gray">
          <a:xfrm>
            <a:off x="899355" y="1748513"/>
            <a:ext cx="4320388"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TR key driver – promotion event</a:t>
            </a:r>
            <a:endParaRPr lang="en-GB" sz="1200" cap="all" dirty="0">
              <a:solidFill>
                <a:srgbClr val="7F7F7F"/>
              </a:solidFill>
            </a:endParaRPr>
          </a:p>
        </p:txBody>
      </p:sp>
      <p:grpSp>
        <p:nvGrpSpPr>
          <p:cNvPr id="7" name="Group 6"/>
          <p:cNvGrpSpPr/>
          <p:nvPr/>
        </p:nvGrpSpPr>
        <p:grpSpPr>
          <a:xfrm>
            <a:off x="899351" y="1967669"/>
            <a:ext cx="9235249" cy="4680268"/>
            <a:chOff x="901700" y="1967667"/>
            <a:chExt cx="9252000" cy="4680271"/>
          </a:xfrm>
        </p:grpSpPr>
        <p:cxnSp>
          <p:nvCxnSpPr>
            <p:cNvPr id="8" name="Straight Connector 7"/>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gray">
          <a:xfrm>
            <a:off x="923925" y="75119"/>
            <a:ext cx="1377480" cy="300744"/>
          </a:xfrm>
          <a:prstGeom prst="rect">
            <a:avLst/>
          </a:prstGeom>
          <a:solidFill>
            <a:schemeClr val="tx1"/>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400" b="1" dirty="0" smtClean="0">
                <a:solidFill>
                  <a:srgbClr val="FFFFFF"/>
                </a:solidFill>
              </a:rPr>
              <a:t>Hypothesis test</a:t>
            </a:r>
          </a:p>
        </p:txBody>
      </p:sp>
      <p:pic>
        <p:nvPicPr>
          <p:cNvPr id="16" name="Picture 15"/>
          <p:cNvPicPr>
            <a:picLocks noChangeAspect="1"/>
          </p:cNvPicPr>
          <p:nvPr/>
        </p:nvPicPr>
        <p:blipFill>
          <a:blip r:embed="rId6"/>
          <a:stretch>
            <a:fillRect/>
          </a:stretch>
        </p:blipFill>
        <p:spPr>
          <a:xfrm>
            <a:off x="1873809" y="4400106"/>
            <a:ext cx="3648963" cy="2099998"/>
          </a:xfrm>
          <a:prstGeom prst="rect">
            <a:avLst/>
          </a:prstGeom>
        </p:spPr>
      </p:pic>
      <p:pic>
        <p:nvPicPr>
          <p:cNvPr id="24" name="Picture 23"/>
          <p:cNvPicPr>
            <a:picLocks noChangeAspect="1"/>
          </p:cNvPicPr>
          <p:nvPr/>
        </p:nvPicPr>
        <p:blipFill>
          <a:blip r:embed="rId7"/>
          <a:stretch>
            <a:fillRect/>
          </a:stretch>
        </p:blipFill>
        <p:spPr>
          <a:xfrm>
            <a:off x="1873809" y="2071674"/>
            <a:ext cx="3649736" cy="2100615"/>
          </a:xfrm>
          <a:prstGeom prst="rect">
            <a:avLst/>
          </a:prstGeom>
        </p:spPr>
      </p:pic>
      <p:sp>
        <p:nvSpPr>
          <p:cNvPr id="25" name="Rectangle 24"/>
          <p:cNvSpPr/>
          <p:nvPr/>
        </p:nvSpPr>
        <p:spPr>
          <a:xfrm>
            <a:off x="6660001" y="2895878"/>
            <a:ext cx="3321057" cy="2823850"/>
          </a:xfrm>
          <a:prstGeom prst="rect">
            <a:avLst/>
          </a:prstGeom>
          <a:solidFill>
            <a:schemeClr val="accent6"/>
          </a:solidFill>
        </p:spPr>
        <p:txBody>
          <a:bodyPr wrap="square">
            <a:spAutoFit/>
          </a:bodyPr>
          <a:lstStyle/>
          <a:p>
            <a:pPr marL="180000" indent="-180000" defTabSz="1018824">
              <a:lnSpc>
                <a:spcPts val="1300"/>
              </a:lnSpc>
              <a:spcBef>
                <a:spcPts val="600"/>
              </a:spcBef>
              <a:buClr>
                <a:srgbClr val="699FC0"/>
              </a:buClr>
              <a:buSzPct val="100000"/>
              <a:buFont typeface="Wingdings 3"/>
              <a:buChar char="}"/>
            </a:pPr>
            <a:r>
              <a:rPr lang="en-US" sz="1200" b="1" dirty="0" smtClean="0"/>
              <a:t>Hypothesis test </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smtClean="0"/>
              <a:t>Two </a:t>
            </a:r>
            <a:r>
              <a:rPr lang="en-US" sz="1200" b="1" dirty="0"/>
              <a:t>independent</a:t>
            </a:r>
            <a:r>
              <a:rPr lang="en-US" sz="1200" dirty="0"/>
              <a:t>-sample </a:t>
            </a:r>
            <a:r>
              <a:rPr lang="en-US" sz="1200" dirty="0" smtClean="0"/>
              <a:t>test for TR</a:t>
            </a:r>
          </a:p>
          <a:p>
            <a:pPr marL="180000" indent="-180000" defTabSz="1018824">
              <a:lnSpc>
                <a:spcPts val="1300"/>
              </a:lnSpc>
              <a:spcBef>
                <a:spcPts val="600"/>
              </a:spcBef>
              <a:buClr>
                <a:srgbClr val="699FC0"/>
              </a:buClr>
              <a:buSzPct val="100000"/>
              <a:buFont typeface="Wingdings 3"/>
              <a:buChar char="}"/>
            </a:pPr>
            <a:r>
              <a:rPr lang="en-US" sz="1200" b="1" dirty="0" smtClean="0"/>
              <a:t>N</a:t>
            </a:r>
            <a:r>
              <a:rPr lang="en-US" altLang="zh-CN" sz="1200" b="1" dirty="0" smtClean="0"/>
              <a:t>ull hypothesis </a:t>
            </a:r>
            <a:endParaRPr lang="en-US" sz="1200" b="1" dirty="0" smtClean="0"/>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smtClean="0"/>
              <a:t>The TR is the same for the different day type</a:t>
            </a:r>
          </a:p>
          <a:p>
            <a:pPr marL="180000" lvl="1" indent="-180000" defTabSz="1018824">
              <a:lnSpc>
                <a:spcPts val="1300"/>
              </a:lnSpc>
              <a:spcBef>
                <a:spcPts val="600"/>
              </a:spcBef>
              <a:buClr>
                <a:srgbClr val="699FC0"/>
              </a:buClr>
              <a:buSzPct val="100000"/>
              <a:buFont typeface="Wingdings 3"/>
              <a:buChar char="}"/>
            </a:pPr>
            <a:r>
              <a:rPr lang="en-US" sz="1200" b="1" dirty="0" smtClean="0"/>
              <a:t>Conclusion</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smtClean="0"/>
              <a:t>It should reject the null hypothesis of the same TR for the most of the day type pair apart from the following three</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Normal festival &amp; normal weekend</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Normal weekday &amp; Promotion weekday</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Promotion weekend &amp; promotion Festival</a:t>
            </a:r>
          </a:p>
          <a:p>
            <a:pPr marL="360000" lvl="1" indent="-180000" defTabSz="1018824" fontAlgn="base">
              <a:lnSpc>
                <a:spcPts val="1300"/>
              </a:lnSpc>
              <a:spcBef>
                <a:spcPts val="400"/>
              </a:spcBef>
              <a:buClr>
                <a:srgbClr val="699FC0"/>
              </a:buClr>
              <a:buSzPct val="100000"/>
              <a:buFont typeface="Wingdings" panose="05000000000000000000" pitchFamily="2" charset="2"/>
              <a:buChar char="§"/>
              <a:defRPr/>
            </a:pPr>
            <a:r>
              <a:rPr lang="en-US" sz="1200" dirty="0" smtClean="0"/>
              <a:t>TR is highly influenced by promotion event </a:t>
            </a:r>
            <a:endParaRPr lang="en-US" sz="1200" dirty="0"/>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endParaRPr lang="en-US" sz="1200" dirty="0"/>
          </a:p>
        </p:txBody>
      </p:sp>
      <p:sp>
        <p:nvSpPr>
          <p:cNvPr id="27" name="Rectangle 26"/>
          <p:cNvSpPr/>
          <p:nvPr/>
        </p:nvSpPr>
        <p:spPr bwMode="gray">
          <a:xfrm>
            <a:off x="970503" y="2092901"/>
            <a:ext cx="617663" cy="2079387"/>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cap="all" dirty="0" smtClean="0">
                <a:solidFill>
                  <a:srgbClr val="FFFFFF"/>
                </a:solidFill>
              </a:rPr>
              <a:t>Store TR</a:t>
            </a:r>
          </a:p>
        </p:txBody>
      </p:sp>
      <p:sp>
        <p:nvSpPr>
          <p:cNvPr id="28" name="Rectangle 27"/>
          <p:cNvSpPr/>
          <p:nvPr/>
        </p:nvSpPr>
        <p:spPr bwMode="gray">
          <a:xfrm>
            <a:off x="952760" y="4406017"/>
            <a:ext cx="635407" cy="2079387"/>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cap="all" dirty="0" smtClean="0">
                <a:solidFill>
                  <a:srgbClr val="FFFFFF"/>
                </a:solidFill>
              </a:rPr>
              <a:t>T-test p-value</a:t>
            </a:r>
          </a:p>
        </p:txBody>
      </p:sp>
      <p:sp>
        <p:nvSpPr>
          <p:cNvPr id="29" name="Isosceles Triangle 28"/>
          <p:cNvSpPr/>
          <p:nvPr/>
        </p:nvSpPr>
        <p:spPr bwMode="gray">
          <a:xfrm rot="5400000">
            <a:off x="5496153" y="4219691"/>
            <a:ext cx="1746250" cy="176224"/>
          </a:xfrm>
          <a:prstGeom prst="triangle">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US" sz="1200" b="1" cap="all" dirty="0" smtClean="0">
              <a:solidFill>
                <a:srgbClr val="FFFFFF"/>
              </a:solidFill>
            </a:endParaRPr>
          </a:p>
        </p:txBody>
      </p:sp>
      <p:sp>
        <p:nvSpPr>
          <p:cNvPr id="20" name="Text Placeholder 4"/>
          <p:cNvSpPr>
            <a:spLocks noGrp="1"/>
          </p:cNvSpPr>
          <p:nvPr>
            <p:ph type="body" sz="quarter" idx="4294967295"/>
          </p:nvPr>
        </p:nvSpPr>
        <p:spPr>
          <a:xfrm>
            <a:off x="900000" y="7253060"/>
            <a:ext cx="4321288" cy="117020"/>
          </a:xfrm>
          <a:prstGeom prst="rect">
            <a:avLst/>
          </a:prstGeom>
        </p:spPr>
        <p:txBody>
          <a:bodyPr vert="horz" wrap="square" lIns="0" tIns="0" rIns="0" bIns="0" rtlCol="0" anchor="b">
            <a:spAutoFit/>
          </a:bodyPr>
          <a:lstStyle/>
          <a:p>
            <a:pPr marL="475200" indent="-475200">
              <a:lnSpc>
                <a:spcPts val="900"/>
              </a:lnSpc>
              <a:spcBef>
                <a:spcPts val="0"/>
              </a:spcBef>
              <a:buNone/>
              <a:tabLst>
                <a:tab pos="288000" algn="l"/>
              </a:tabLst>
            </a:pPr>
            <a:r>
              <a:rPr lang="en-US" altLang="zh-CN" sz="900" b="0" dirty="0">
                <a:solidFill>
                  <a:schemeClr val="accent2"/>
                </a:solidFill>
              </a:rPr>
              <a:t>Source: Sephora data, </a:t>
            </a:r>
            <a:r>
              <a:rPr lang="en-US" altLang="zh-CN" sz="900" b="0" dirty="0" err="1">
                <a:solidFill>
                  <a:schemeClr val="accent2"/>
                </a:solidFill>
              </a:rPr>
              <a:t>Advancy</a:t>
            </a:r>
            <a:r>
              <a:rPr lang="en-US" altLang="zh-CN" sz="900" b="0" dirty="0">
                <a:solidFill>
                  <a:schemeClr val="accent2"/>
                </a:solidFill>
              </a:rPr>
              <a:t> analysis</a:t>
            </a:r>
            <a:endParaRPr lang="en-US" sz="900" b="0" dirty="0">
              <a:solidFill>
                <a:schemeClr val="accent2"/>
              </a:solidFill>
            </a:endParaRPr>
          </a:p>
        </p:txBody>
      </p:sp>
    </p:spTree>
    <p:extLst>
      <p:ext uri="{BB962C8B-B14F-4D97-AF65-F5344CB8AC3E}">
        <p14:creationId xmlns:p14="http://schemas.microsoft.com/office/powerpoint/2010/main" val="32155848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extLst>
              <p:ext uri="{D42A27DB-BD31-4B8C-83A1-F6EECF244321}">
                <p14:modId xmlns:p14="http://schemas.microsoft.com/office/powerpoint/2010/main" val="31477530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0450" name="think-cell Slide" r:id="rId4" imgW="370" imgH="371" progId="TCLayout.ActiveDocument.1">
                  <p:embed/>
                </p:oleObj>
              </mc:Choice>
              <mc:Fallback>
                <p:oleObj name="think-cell Slide" r:id="rId4" imgW="370" imgH="371"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p:nvPicPr>
        <p:blipFill>
          <a:blip r:embed="rId6"/>
          <a:stretch>
            <a:fillRect/>
          </a:stretch>
        </p:blipFill>
        <p:spPr>
          <a:xfrm>
            <a:off x="919583" y="1950563"/>
            <a:ext cx="4381187" cy="3285891"/>
          </a:xfrm>
          <a:prstGeom prst="rect">
            <a:avLst/>
          </a:prstGeom>
        </p:spPr>
      </p:pic>
      <p:sp>
        <p:nvSpPr>
          <p:cNvPr id="2" name="Footer Placeholder 1"/>
          <p:cNvSpPr>
            <a:spLocks noGrp="1"/>
          </p:cNvSpPr>
          <p:nvPr>
            <p:ph type="ftr" sz="quarter" idx="11"/>
          </p:nvPr>
        </p:nvSpPr>
        <p:spPr/>
        <p:txBody>
          <a:bodyPr/>
          <a:lstStyle/>
          <a:p>
            <a:endParaRPr lang="en-GB" noProof="0" dirty="0"/>
          </a:p>
        </p:txBody>
      </p:sp>
      <p:sp>
        <p:nvSpPr>
          <p:cNvPr id="3" name="Title 2"/>
          <p:cNvSpPr>
            <a:spLocks noGrp="1"/>
          </p:cNvSpPr>
          <p:nvPr>
            <p:ph type="title"/>
          </p:nvPr>
        </p:nvSpPr>
        <p:spPr>
          <a:xfrm>
            <a:off x="898524" y="554399"/>
            <a:ext cx="9250043" cy="487313"/>
          </a:xfrm>
        </p:spPr>
        <p:txBody>
          <a:bodyPr/>
          <a:lstStyle/>
          <a:p>
            <a:r>
              <a:rPr lang="en-US" altLang="zh-CN" dirty="0" smtClean="0"/>
              <a:t>Further </a:t>
            </a:r>
            <a:r>
              <a:rPr lang="en-US" altLang="zh-CN" dirty="0"/>
              <a:t>clustered the core format stores to achieve similar member behaviors: differentiation comes from store traffic and distance from nearby stores</a:t>
            </a:r>
            <a:endParaRPr lang="en-US" dirty="0"/>
          </a:p>
        </p:txBody>
      </p:sp>
      <p:sp>
        <p:nvSpPr>
          <p:cNvPr id="5" name="Text Placeholder 7"/>
          <p:cNvSpPr txBox="1">
            <a:spLocks/>
          </p:cNvSpPr>
          <p:nvPr/>
        </p:nvSpPr>
        <p:spPr>
          <a:xfrm>
            <a:off x="898525" y="1234800"/>
            <a:ext cx="9250042" cy="192360"/>
          </a:xfrm>
          <a:prstGeom prst="rect">
            <a:avLst/>
          </a:prstGeom>
        </p:spPr>
        <p:txBody>
          <a:bodyPr vert="horz" wrap="square" lIns="0" tIns="0" rIns="0" bIns="0" rtlCol="0" anchor="b">
            <a:spAutoFit/>
          </a:bodyPr>
          <a:lstStyle>
            <a:lvl1pPr marL="475200" indent="-475200" algn="l" defTabSz="1043056" rtl="0" eaLnBrk="1" latinLnBrk="0" hangingPunct="1">
              <a:lnSpc>
                <a:spcPts val="900"/>
              </a:lnSpc>
              <a:spcBef>
                <a:spcPts val="0"/>
              </a:spcBef>
              <a:buClr>
                <a:srgbClr val="699FC0"/>
              </a:buClr>
              <a:buSzPct val="100000"/>
              <a:buFont typeface="Wingdings 3" pitchFamily="18" charset="2"/>
              <a:buNone/>
              <a:tabLst>
                <a:tab pos="288000" algn="l"/>
              </a:tabLst>
              <a:defRPr sz="900" b="0" kern="1200" baseline="0">
                <a:solidFill>
                  <a:schemeClr val="accent2"/>
                </a:solidFill>
                <a:latin typeface="+mn-lt"/>
                <a:ea typeface="+mn-ea"/>
                <a:cs typeface="+mn-cs"/>
              </a:defRPr>
            </a:lvl1pPr>
            <a:lvl2pPr marL="475200" indent="-475200" algn="l" defTabSz="1043056" rtl="0" eaLnBrk="1" latinLnBrk="0" hangingPunct="1">
              <a:lnSpc>
                <a:spcPts val="900"/>
              </a:lnSpc>
              <a:spcBef>
                <a:spcPts val="200"/>
              </a:spcBef>
              <a:buClr>
                <a:srgbClr val="699FC0"/>
              </a:buClr>
              <a:buFont typeface="Wingdings" panose="05000000000000000000" pitchFamily="2" charset="2"/>
              <a:buNone/>
              <a:defRPr sz="900" b="0" i="0" kern="1200">
                <a:solidFill>
                  <a:schemeClr val="accent2"/>
                </a:solidFill>
                <a:latin typeface="+mn-lt"/>
                <a:ea typeface="+mn-ea"/>
                <a:cs typeface="+mn-cs"/>
              </a:defRPr>
            </a:lvl2pPr>
            <a:lvl3pPr marL="367200" indent="0" algn="l" defTabSz="1043056" rtl="0" eaLnBrk="1" latinLnBrk="0" hangingPunct="1">
              <a:lnSpc>
                <a:spcPts val="1300"/>
              </a:lnSpc>
              <a:spcBef>
                <a:spcPts val="600"/>
              </a:spcBef>
              <a:buClr>
                <a:schemeClr val="accent3"/>
              </a:buClr>
              <a:buFont typeface="Calibri" panose="020F0502020204030204" pitchFamily="34" charset="0"/>
              <a:buNone/>
              <a:defRPr sz="900" kern="1200">
                <a:solidFill>
                  <a:schemeClr val="accent5"/>
                </a:solidFill>
                <a:latin typeface="+mn-lt"/>
                <a:ea typeface="+mn-ea"/>
                <a:cs typeface="+mn-cs"/>
              </a:defRPr>
            </a:lvl3pPr>
            <a:lvl4pPr marL="548550" indent="0" algn="l" defTabSz="1043056" rtl="0" eaLnBrk="1" latinLnBrk="0" hangingPunct="1">
              <a:lnSpc>
                <a:spcPts val="1300"/>
              </a:lnSpc>
              <a:spcBef>
                <a:spcPts val="600"/>
              </a:spcBef>
              <a:buClr>
                <a:schemeClr val="accent3"/>
              </a:buClr>
              <a:buFont typeface="Calibri" panose="020F0502020204030204" pitchFamily="34" charset="0"/>
              <a:buNone/>
              <a:defRPr sz="900" kern="1200">
                <a:solidFill>
                  <a:schemeClr val="accent5"/>
                </a:solidFill>
                <a:latin typeface="+mn-lt"/>
                <a:ea typeface="+mn-ea"/>
                <a:cs typeface="+mn-cs"/>
              </a:defRPr>
            </a:lvl4pPr>
            <a:lvl5pPr marL="727075" indent="0" algn="l" defTabSz="1043056" rtl="0" eaLnBrk="1" latinLnBrk="0" hangingPunct="1">
              <a:lnSpc>
                <a:spcPts val="1300"/>
              </a:lnSpc>
              <a:spcBef>
                <a:spcPts val="600"/>
              </a:spcBef>
              <a:buClr>
                <a:schemeClr val="accent3"/>
              </a:buClr>
              <a:buFont typeface="Calibri" panose="020F0502020204030204" pitchFamily="34" charset="0"/>
              <a:buNone/>
              <a:defRPr sz="900" kern="1200">
                <a:solidFill>
                  <a:schemeClr val="accent5"/>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indent="0">
              <a:lnSpc>
                <a:spcPts val="1500"/>
              </a:lnSpc>
              <a:tabLst/>
            </a:pPr>
            <a:r>
              <a:rPr lang="en-GB" sz="1400" dirty="0" smtClean="0">
                <a:solidFill>
                  <a:schemeClr val="accent3"/>
                </a:solidFill>
                <a:latin typeface="+mj-lt"/>
              </a:rPr>
              <a:t>Case study – clustering and classification</a:t>
            </a:r>
            <a:endParaRPr lang="en-GB" sz="1400" dirty="0">
              <a:solidFill>
                <a:schemeClr val="accent3"/>
              </a:solidFill>
              <a:latin typeface="+mj-lt"/>
            </a:endParaRPr>
          </a:p>
        </p:txBody>
      </p:sp>
      <p:sp>
        <p:nvSpPr>
          <p:cNvPr id="6" name="Rectangle 3"/>
          <p:cNvSpPr>
            <a:spLocks noChangeArrowheads="1"/>
          </p:cNvSpPr>
          <p:nvPr/>
        </p:nvSpPr>
        <p:spPr bwMode="gray">
          <a:xfrm>
            <a:off x="899355" y="1748513"/>
            <a:ext cx="4320388"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BACKGROUND – Sephora network strategy</a:t>
            </a:r>
            <a:endParaRPr lang="en-GB" sz="1200" cap="all" dirty="0">
              <a:solidFill>
                <a:srgbClr val="7F7F7F"/>
              </a:solidFill>
            </a:endParaRPr>
          </a:p>
        </p:txBody>
      </p:sp>
      <p:grpSp>
        <p:nvGrpSpPr>
          <p:cNvPr id="7" name="Group 6"/>
          <p:cNvGrpSpPr/>
          <p:nvPr/>
        </p:nvGrpSpPr>
        <p:grpSpPr>
          <a:xfrm>
            <a:off x="899351" y="1967669"/>
            <a:ext cx="9235249" cy="4680268"/>
            <a:chOff x="901700" y="1967667"/>
            <a:chExt cx="9252000" cy="4680271"/>
          </a:xfrm>
        </p:grpSpPr>
        <p:cxnSp>
          <p:nvCxnSpPr>
            <p:cNvPr id="8" name="Straight Connector 7"/>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pic>
        <p:nvPicPr>
          <p:cNvPr id="11" name="Picture 10"/>
          <p:cNvPicPr>
            <a:picLocks noChangeAspect="1"/>
          </p:cNvPicPr>
          <p:nvPr/>
        </p:nvPicPr>
        <p:blipFill>
          <a:blip r:embed="rId7"/>
          <a:stretch>
            <a:fillRect/>
          </a:stretch>
        </p:blipFill>
        <p:spPr>
          <a:xfrm>
            <a:off x="5815011" y="2040201"/>
            <a:ext cx="4298389" cy="2861767"/>
          </a:xfrm>
          <a:prstGeom prst="rect">
            <a:avLst/>
          </a:prstGeom>
        </p:spPr>
      </p:pic>
      <p:sp>
        <p:nvSpPr>
          <p:cNvPr id="13" name="Rectangle 12"/>
          <p:cNvSpPr/>
          <p:nvPr/>
        </p:nvSpPr>
        <p:spPr>
          <a:xfrm>
            <a:off x="1069445" y="5077118"/>
            <a:ext cx="4081463" cy="1541448"/>
          </a:xfrm>
          <a:prstGeom prst="rect">
            <a:avLst/>
          </a:prstGeom>
          <a:solidFill>
            <a:schemeClr val="accent6"/>
          </a:solidFill>
        </p:spPr>
        <p:txBody>
          <a:bodyPr wrap="square">
            <a:noAutofit/>
          </a:bodyPr>
          <a:lstStyle/>
          <a:p>
            <a:pPr marL="180000" indent="-180000" defTabSz="1018824">
              <a:lnSpc>
                <a:spcPts val="1300"/>
              </a:lnSpc>
              <a:spcBef>
                <a:spcPts val="600"/>
              </a:spcBef>
              <a:buClr>
                <a:srgbClr val="699FC0"/>
              </a:buClr>
              <a:buSzPct val="100000"/>
              <a:buFont typeface="Wingdings 3"/>
              <a:buChar char="}"/>
            </a:pPr>
            <a:r>
              <a:rPr lang="en-US" sz="1200" b="1" dirty="0" smtClean="0"/>
              <a:t>C</a:t>
            </a:r>
            <a:r>
              <a:rPr lang="en-US" altLang="zh-CN" sz="1200" b="1" dirty="0" smtClean="0"/>
              <a:t>lustering : </a:t>
            </a:r>
            <a:r>
              <a:rPr lang="en-US" altLang="zh-CN" sz="1200" dirty="0" smtClean="0"/>
              <a:t>using K-means through store traffic and distance from the nearest store.</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1: High traffic, downtown</a:t>
            </a:r>
            <a:endParaRPr lang="en-US" sz="1200" dirty="0"/>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2: Average traffic, downtown</a:t>
            </a:r>
            <a:endParaRPr lang="en-US" sz="1200" dirty="0"/>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3: Low traffic, downtown</a:t>
            </a:r>
            <a:endParaRPr lang="en-US" sz="1200" dirty="0"/>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4: </a:t>
            </a:r>
            <a:r>
              <a:rPr lang="en-US" sz="1200" dirty="0"/>
              <a:t>A</a:t>
            </a:r>
            <a:r>
              <a:rPr lang="en-US" sz="1200" dirty="0" smtClean="0"/>
              <a:t>verage traffic, residential</a:t>
            </a:r>
            <a:endParaRPr lang="en-US" sz="1200" dirty="0"/>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5: Low traffic, residential</a:t>
            </a:r>
            <a:endParaRPr lang="en-US" sz="1200" dirty="0"/>
          </a:p>
        </p:txBody>
      </p:sp>
      <p:graphicFrame>
        <p:nvGraphicFramePr>
          <p:cNvPr id="15" name="Table 14"/>
          <p:cNvGraphicFramePr>
            <a:graphicFrameLocks noGrp="1"/>
          </p:cNvGraphicFramePr>
          <p:nvPr>
            <p:extLst>
              <p:ext uri="{D42A27DB-BD31-4B8C-83A1-F6EECF244321}">
                <p14:modId xmlns:p14="http://schemas.microsoft.com/office/powerpoint/2010/main" val="1718727742"/>
              </p:ext>
            </p:extLst>
          </p:nvPr>
        </p:nvGraphicFramePr>
        <p:xfrm>
          <a:off x="3464454" y="3973267"/>
          <a:ext cx="1728000" cy="885144"/>
        </p:xfrm>
        <a:graphic>
          <a:graphicData uri="http://schemas.openxmlformats.org/drawingml/2006/table">
            <a:tbl>
              <a:tblPr>
                <a:tableStyleId>{5C22544A-7EE6-4342-B048-85BDC9FD1C3A}</a:tableStyleId>
              </a:tblPr>
              <a:tblGrid>
                <a:gridCol w="576000">
                  <a:extLst>
                    <a:ext uri="{9D8B030D-6E8A-4147-A177-3AD203B41FA5}">
                      <a16:colId xmlns:a16="http://schemas.microsoft.com/office/drawing/2014/main" val="2400522314"/>
                    </a:ext>
                  </a:extLst>
                </a:gridCol>
                <a:gridCol w="576000">
                  <a:extLst>
                    <a:ext uri="{9D8B030D-6E8A-4147-A177-3AD203B41FA5}">
                      <a16:colId xmlns:a16="http://schemas.microsoft.com/office/drawing/2014/main" val="3173136707"/>
                    </a:ext>
                  </a:extLst>
                </a:gridCol>
                <a:gridCol w="576000">
                  <a:extLst>
                    <a:ext uri="{9D8B030D-6E8A-4147-A177-3AD203B41FA5}">
                      <a16:colId xmlns:a16="http://schemas.microsoft.com/office/drawing/2014/main" val="1688936755"/>
                    </a:ext>
                  </a:extLst>
                </a:gridCol>
              </a:tblGrid>
              <a:tr h="216000">
                <a:tc>
                  <a:txBody>
                    <a:bodyPr/>
                    <a:lstStyle/>
                    <a:p>
                      <a:pPr algn="ctr" fontAlgn="ctr"/>
                      <a:r>
                        <a:rPr lang="en-US" sz="800" u="none" strike="noStrike" dirty="0" smtClean="0">
                          <a:effectLst/>
                        </a:rPr>
                        <a:t>Group number</a:t>
                      </a:r>
                      <a:endParaRPr lang="en-US" sz="800" b="1" i="0" u="none" strike="noStrike" dirty="0">
                        <a:solidFill>
                          <a:srgbClr val="000000"/>
                        </a:solidFill>
                        <a:effectLst/>
                        <a:latin typeface="Calibri" panose="020F0502020204030204" pitchFamily="34" charset="0"/>
                      </a:endParaRPr>
                    </a:p>
                  </a:txBody>
                  <a:tcPr marL="5284" marR="5284" marT="5284" marB="0" anchor="ctr">
                    <a:noFill/>
                  </a:tcPr>
                </a:tc>
                <a:tc>
                  <a:txBody>
                    <a:bodyPr/>
                    <a:lstStyle/>
                    <a:p>
                      <a:pPr algn="ctr" fontAlgn="ctr"/>
                      <a:r>
                        <a:rPr lang="en-US" sz="800" u="none" strike="noStrike" dirty="0">
                          <a:effectLst/>
                        </a:rPr>
                        <a:t>Average </a:t>
                      </a:r>
                      <a:r>
                        <a:rPr lang="en-US" sz="800" u="none" strike="noStrike" dirty="0" smtClean="0">
                          <a:effectLst/>
                        </a:rPr>
                        <a:t> distance</a:t>
                      </a:r>
                      <a:endParaRPr lang="en-US" sz="800" b="1" i="0" u="none" strike="noStrike" dirty="0">
                        <a:solidFill>
                          <a:srgbClr val="000000"/>
                        </a:solidFill>
                        <a:effectLst/>
                        <a:latin typeface="Calibri" panose="020F0502020204030204" pitchFamily="34" charset="0"/>
                      </a:endParaRPr>
                    </a:p>
                  </a:txBody>
                  <a:tcPr marL="5284" marR="5284" marT="5284" marB="0" anchor="ctr">
                    <a:noFill/>
                  </a:tcPr>
                </a:tc>
                <a:tc>
                  <a:txBody>
                    <a:bodyPr/>
                    <a:lstStyle/>
                    <a:p>
                      <a:pPr algn="ctr" fontAlgn="ctr"/>
                      <a:r>
                        <a:rPr lang="en-US" sz="800" u="none" strike="noStrike" dirty="0">
                          <a:effectLst/>
                        </a:rPr>
                        <a:t>Average of Traffic</a:t>
                      </a:r>
                      <a:endParaRPr lang="en-US" sz="800" b="1" i="0" u="none" strike="noStrike" dirty="0">
                        <a:solidFill>
                          <a:srgbClr val="000000"/>
                        </a:solidFill>
                        <a:effectLst/>
                        <a:latin typeface="Calibri" panose="020F0502020204030204" pitchFamily="34" charset="0"/>
                      </a:endParaRPr>
                    </a:p>
                  </a:txBody>
                  <a:tcPr marL="5284" marR="5284" marT="5284" marB="0" anchor="ctr">
                    <a:noFill/>
                  </a:tcPr>
                </a:tc>
                <a:extLst>
                  <a:ext uri="{0D108BD9-81ED-4DB2-BD59-A6C34878D82A}">
                    <a16:rowId xmlns:a16="http://schemas.microsoft.com/office/drawing/2014/main" val="2624981350"/>
                  </a:ext>
                </a:extLst>
              </a:tr>
              <a:tr h="108000">
                <a:tc>
                  <a:txBody>
                    <a:bodyPr/>
                    <a:lstStyle/>
                    <a:p>
                      <a:pPr algn="ctr" fontAlgn="b"/>
                      <a:r>
                        <a:rPr lang="en-US" sz="800" u="none" strike="noStrike" dirty="0">
                          <a:effectLst/>
                        </a:rPr>
                        <a:t>1</a:t>
                      </a:r>
                      <a:endParaRPr lang="en-US" sz="800" b="0" i="0" u="none" strike="noStrike" dirty="0">
                        <a:solidFill>
                          <a:srgbClr val="000000"/>
                        </a:solidFill>
                        <a:effectLst/>
                        <a:latin typeface="Calibri" panose="020F0502020204030204" pitchFamily="34" charset="0"/>
                      </a:endParaRPr>
                    </a:p>
                  </a:txBody>
                  <a:tcPr marL="5284" marR="5284" marT="5284" marB="0" anchor="b">
                    <a:noFill/>
                  </a:tcPr>
                </a:tc>
                <a:tc>
                  <a:txBody>
                    <a:bodyPr/>
                    <a:lstStyle/>
                    <a:p>
                      <a:pPr algn="l" fontAlgn="b"/>
                      <a:r>
                        <a:rPr lang="en-US" sz="800" u="none" strike="noStrike" dirty="0">
                          <a:effectLst/>
                        </a:rPr>
                        <a:t>                2.69 </a:t>
                      </a:r>
                      <a:endParaRPr lang="en-US" sz="800" b="0" i="0" u="none" strike="noStrike" dirty="0">
                        <a:solidFill>
                          <a:srgbClr val="000000"/>
                        </a:solidFill>
                        <a:effectLst/>
                        <a:latin typeface="Calibri" panose="020F0502020204030204" pitchFamily="34" charset="0"/>
                      </a:endParaRPr>
                    </a:p>
                  </a:txBody>
                  <a:tcPr marL="5284" marR="5284" marT="5284" marB="0" anchor="b">
                    <a:noFill/>
                  </a:tcPr>
                </a:tc>
                <a:tc>
                  <a:txBody>
                    <a:bodyPr/>
                    <a:lstStyle/>
                    <a:p>
                      <a:pPr algn="l" fontAlgn="b"/>
                      <a:r>
                        <a:rPr lang="en-US" sz="800" u="none" strike="noStrike" dirty="0">
                          <a:effectLst/>
                        </a:rPr>
                        <a:t>       568,919 </a:t>
                      </a:r>
                      <a:endParaRPr lang="en-US" sz="800" b="0" i="0" u="none" strike="noStrike" dirty="0">
                        <a:solidFill>
                          <a:srgbClr val="000000"/>
                        </a:solidFill>
                        <a:effectLst/>
                        <a:latin typeface="Calibri" panose="020F0502020204030204" pitchFamily="34" charset="0"/>
                      </a:endParaRPr>
                    </a:p>
                  </a:txBody>
                  <a:tcPr marL="5284" marR="5284" marT="5284" marB="0" anchor="b">
                    <a:noFill/>
                  </a:tcPr>
                </a:tc>
                <a:extLst>
                  <a:ext uri="{0D108BD9-81ED-4DB2-BD59-A6C34878D82A}">
                    <a16:rowId xmlns:a16="http://schemas.microsoft.com/office/drawing/2014/main" val="2611986485"/>
                  </a:ext>
                </a:extLst>
              </a:tr>
              <a:tr h="108000">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5284" marR="5284" marT="5284" marB="0" anchor="b">
                    <a:noFill/>
                  </a:tcPr>
                </a:tc>
                <a:tc>
                  <a:txBody>
                    <a:bodyPr/>
                    <a:lstStyle/>
                    <a:p>
                      <a:pPr algn="l" fontAlgn="b"/>
                      <a:r>
                        <a:rPr lang="en-US" sz="800" u="none" strike="noStrike" dirty="0">
                          <a:effectLst/>
                        </a:rPr>
                        <a:t>                2.02 </a:t>
                      </a:r>
                      <a:endParaRPr lang="en-US" sz="800" b="0" i="0" u="none" strike="noStrike" dirty="0">
                        <a:solidFill>
                          <a:srgbClr val="000000"/>
                        </a:solidFill>
                        <a:effectLst/>
                        <a:latin typeface="Calibri" panose="020F0502020204030204" pitchFamily="34" charset="0"/>
                      </a:endParaRPr>
                    </a:p>
                  </a:txBody>
                  <a:tcPr marL="5284" marR="5284" marT="5284" marB="0" anchor="b">
                    <a:noFill/>
                  </a:tcPr>
                </a:tc>
                <a:tc>
                  <a:txBody>
                    <a:bodyPr/>
                    <a:lstStyle/>
                    <a:p>
                      <a:pPr algn="l" fontAlgn="b"/>
                      <a:r>
                        <a:rPr lang="en-US" sz="800" u="none" strike="noStrike" dirty="0">
                          <a:effectLst/>
                        </a:rPr>
                        <a:t>       310,551 </a:t>
                      </a:r>
                      <a:endParaRPr lang="en-US" sz="800" b="0" i="0" u="none" strike="noStrike" dirty="0">
                        <a:solidFill>
                          <a:srgbClr val="000000"/>
                        </a:solidFill>
                        <a:effectLst/>
                        <a:latin typeface="Calibri" panose="020F0502020204030204" pitchFamily="34" charset="0"/>
                      </a:endParaRPr>
                    </a:p>
                  </a:txBody>
                  <a:tcPr marL="5284" marR="5284" marT="5284" marB="0" anchor="b">
                    <a:noFill/>
                  </a:tcPr>
                </a:tc>
                <a:extLst>
                  <a:ext uri="{0D108BD9-81ED-4DB2-BD59-A6C34878D82A}">
                    <a16:rowId xmlns:a16="http://schemas.microsoft.com/office/drawing/2014/main" val="344907623"/>
                  </a:ext>
                </a:extLst>
              </a:tr>
              <a:tr h="108000">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5284" marR="5284" marT="5284" marB="0" anchor="b">
                    <a:noFill/>
                  </a:tcPr>
                </a:tc>
                <a:tc>
                  <a:txBody>
                    <a:bodyPr/>
                    <a:lstStyle/>
                    <a:p>
                      <a:pPr algn="l" fontAlgn="b"/>
                      <a:r>
                        <a:rPr lang="en-US" sz="800" u="none" strike="noStrike" dirty="0">
                          <a:effectLst/>
                        </a:rPr>
                        <a:t>                3.28 </a:t>
                      </a:r>
                      <a:endParaRPr lang="en-US" sz="800" b="0" i="0" u="none" strike="noStrike" dirty="0">
                        <a:solidFill>
                          <a:srgbClr val="000000"/>
                        </a:solidFill>
                        <a:effectLst/>
                        <a:latin typeface="Calibri" panose="020F0502020204030204" pitchFamily="34" charset="0"/>
                      </a:endParaRPr>
                    </a:p>
                  </a:txBody>
                  <a:tcPr marL="5284" marR="5284" marT="5284" marB="0" anchor="b">
                    <a:noFill/>
                  </a:tcPr>
                </a:tc>
                <a:tc>
                  <a:txBody>
                    <a:bodyPr/>
                    <a:lstStyle/>
                    <a:p>
                      <a:pPr algn="l" fontAlgn="b"/>
                      <a:r>
                        <a:rPr lang="en-US" sz="800" u="none" strike="noStrike" dirty="0">
                          <a:effectLst/>
                        </a:rPr>
                        <a:t>       172,703 </a:t>
                      </a:r>
                      <a:endParaRPr lang="en-US" sz="800" b="0" i="0" u="none" strike="noStrike" dirty="0">
                        <a:solidFill>
                          <a:srgbClr val="000000"/>
                        </a:solidFill>
                        <a:effectLst/>
                        <a:latin typeface="Calibri" panose="020F0502020204030204" pitchFamily="34" charset="0"/>
                      </a:endParaRPr>
                    </a:p>
                  </a:txBody>
                  <a:tcPr marL="5284" marR="5284" marT="5284" marB="0" anchor="b">
                    <a:noFill/>
                  </a:tcPr>
                </a:tc>
                <a:extLst>
                  <a:ext uri="{0D108BD9-81ED-4DB2-BD59-A6C34878D82A}">
                    <a16:rowId xmlns:a16="http://schemas.microsoft.com/office/drawing/2014/main" val="1266367601"/>
                  </a:ext>
                </a:extLst>
              </a:tr>
              <a:tr h="108000">
                <a:tc>
                  <a:txBody>
                    <a:bodyPr/>
                    <a:lstStyle/>
                    <a:p>
                      <a:pPr algn="ctr" fontAlgn="b"/>
                      <a:r>
                        <a:rPr lang="en-US" sz="800" u="none" strike="noStrike" dirty="0">
                          <a:effectLst/>
                        </a:rPr>
                        <a:t>4</a:t>
                      </a:r>
                      <a:endParaRPr lang="en-US" sz="800" b="0" i="0" u="none" strike="noStrike" dirty="0">
                        <a:solidFill>
                          <a:srgbClr val="000000"/>
                        </a:solidFill>
                        <a:effectLst/>
                        <a:latin typeface="Calibri" panose="020F0502020204030204" pitchFamily="34" charset="0"/>
                      </a:endParaRPr>
                    </a:p>
                  </a:txBody>
                  <a:tcPr marL="5284" marR="5284" marT="5284" marB="0" anchor="b">
                    <a:noFill/>
                  </a:tcPr>
                </a:tc>
                <a:tc>
                  <a:txBody>
                    <a:bodyPr/>
                    <a:lstStyle/>
                    <a:p>
                      <a:pPr algn="l" fontAlgn="b"/>
                      <a:r>
                        <a:rPr lang="en-US" sz="800" u="none" strike="noStrike" dirty="0">
                          <a:effectLst/>
                        </a:rPr>
                        <a:t>                8.65 </a:t>
                      </a:r>
                      <a:endParaRPr lang="en-US" sz="800" b="0" i="0" u="none" strike="noStrike" dirty="0">
                        <a:solidFill>
                          <a:srgbClr val="000000"/>
                        </a:solidFill>
                        <a:effectLst/>
                        <a:latin typeface="Calibri" panose="020F0502020204030204" pitchFamily="34" charset="0"/>
                      </a:endParaRPr>
                    </a:p>
                  </a:txBody>
                  <a:tcPr marL="5284" marR="5284" marT="5284" marB="0" anchor="b">
                    <a:noFill/>
                  </a:tcPr>
                </a:tc>
                <a:tc>
                  <a:txBody>
                    <a:bodyPr/>
                    <a:lstStyle/>
                    <a:p>
                      <a:pPr algn="l" fontAlgn="b"/>
                      <a:r>
                        <a:rPr lang="en-US" sz="800" u="none" strike="noStrike" dirty="0">
                          <a:effectLst/>
                        </a:rPr>
                        <a:t>       275,488 </a:t>
                      </a:r>
                      <a:endParaRPr lang="en-US" sz="800" b="0" i="0" u="none" strike="noStrike" dirty="0">
                        <a:solidFill>
                          <a:srgbClr val="000000"/>
                        </a:solidFill>
                        <a:effectLst/>
                        <a:latin typeface="Calibri" panose="020F0502020204030204" pitchFamily="34" charset="0"/>
                      </a:endParaRPr>
                    </a:p>
                  </a:txBody>
                  <a:tcPr marL="5284" marR="5284" marT="5284" marB="0" anchor="b">
                    <a:noFill/>
                  </a:tcPr>
                </a:tc>
                <a:extLst>
                  <a:ext uri="{0D108BD9-81ED-4DB2-BD59-A6C34878D82A}">
                    <a16:rowId xmlns:a16="http://schemas.microsoft.com/office/drawing/2014/main" val="1403909097"/>
                  </a:ext>
                </a:extLst>
              </a:tr>
              <a:tr h="108000">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5284" marR="5284" marT="5284" marB="0" anchor="b">
                    <a:noFill/>
                  </a:tcPr>
                </a:tc>
                <a:tc>
                  <a:txBody>
                    <a:bodyPr/>
                    <a:lstStyle/>
                    <a:p>
                      <a:pPr algn="l" fontAlgn="b"/>
                      <a:r>
                        <a:rPr lang="en-US" sz="800" u="none" strike="noStrike" dirty="0">
                          <a:effectLst/>
                        </a:rPr>
                        <a:t>              21.10 </a:t>
                      </a:r>
                      <a:endParaRPr lang="en-US" sz="800" b="0" i="0" u="none" strike="noStrike" dirty="0">
                        <a:solidFill>
                          <a:srgbClr val="000000"/>
                        </a:solidFill>
                        <a:effectLst/>
                        <a:latin typeface="Calibri" panose="020F0502020204030204" pitchFamily="34" charset="0"/>
                      </a:endParaRPr>
                    </a:p>
                  </a:txBody>
                  <a:tcPr marL="5284" marR="5284" marT="5284" marB="0" anchor="b">
                    <a:noFill/>
                  </a:tcPr>
                </a:tc>
                <a:tc>
                  <a:txBody>
                    <a:bodyPr/>
                    <a:lstStyle/>
                    <a:p>
                      <a:pPr algn="l" fontAlgn="b"/>
                      <a:r>
                        <a:rPr lang="en-US" sz="800" u="none" strike="noStrike" dirty="0">
                          <a:effectLst/>
                        </a:rPr>
                        <a:t>       218,185 </a:t>
                      </a:r>
                      <a:endParaRPr lang="en-US" sz="800" b="0" i="0" u="none" strike="noStrike" dirty="0">
                        <a:solidFill>
                          <a:srgbClr val="000000"/>
                        </a:solidFill>
                        <a:effectLst/>
                        <a:latin typeface="Calibri" panose="020F0502020204030204" pitchFamily="34" charset="0"/>
                      </a:endParaRPr>
                    </a:p>
                  </a:txBody>
                  <a:tcPr marL="5284" marR="5284" marT="5284" marB="0" anchor="b">
                    <a:noFill/>
                  </a:tcPr>
                </a:tc>
                <a:extLst>
                  <a:ext uri="{0D108BD9-81ED-4DB2-BD59-A6C34878D82A}">
                    <a16:rowId xmlns:a16="http://schemas.microsoft.com/office/drawing/2014/main" val="1843301166"/>
                  </a:ext>
                </a:extLst>
              </a:tr>
            </a:tbl>
          </a:graphicData>
        </a:graphic>
      </p:graphicFrame>
      <p:sp>
        <p:nvSpPr>
          <p:cNvPr id="16" name="Rectangle 15"/>
          <p:cNvSpPr/>
          <p:nvPr/>
        </p:nvSpPr>
        <p:spPr bwMode="gray">
          <a:xfrm>
            <a:off x="1675888" y="2508175"/>
            <a:ext cx="242316" cy="242316"/>
          </a:xfrm>
          <a:prstGeom prst="rect">
            <a:avLst/>
          </a:prstGeom>
          <a:solidFill>
            <a:schemeClr val="accent5"/>
          </a:solidFill>
          <a:ln w="19050" algn="ctr">
            <a:solidFill>
              <a:schemeClr val="bg1"/>
            </a:solidFill>
            <a:miter lim="800000"/>
            <a:headEnd type="none" w="lg" len="lg"/>
            <a:tailEnd type="none" w="lg" len="lg"/>
          </a:ln>
          <a:effectLst/>
        </p:spPr>
        <p:txBody>
          <a:bodyPr wrap="square" lIns="36000" tIns="36000" rIns="36000" bIns="36000" rtlCol="0" anchor="ctr">
            <a:noAutofit/>
          </a:bodyPr>
          <a:lstStyle>
            <a:defPPr>
              <a:defRPr lang="fr-FR"/>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algn="ctr" defTabSz="1018824">
              <a:spcBef>
                <a:spcPts val="400"/>
              </a:spcBef>
              <a:buClr>
                <a:srgbClr val="699FC0"/>
              </a:buClr>
              <a:buSzPct val="100000"/>
            </a:pPr>
            <a:r>
              <a:rPr lang="en-US" sz="1200" b="1" cap="all" dirty="0" smtClean="0">
                <a:solidFill>
                  <a:srgbClr val="FFFFFF"/>
                </a:solidFill>
              </a:rPr>
              <a:t>1</a:t>
            </a:r>
          </a:p>
        </p:txBody>
      </p:sp>
      <p:sp>
        <p:nvSpPr>
          <p:cNvPr id="17" name="Rectangle 16"/>
          <p:cNvSpPr/>
          <p:nvPr/>
        </p:nvSpPr>
        <p:spPr bwMode="gray">
          <a:xfrm>
            <a:off x="1949446" y="4298315"/>
            <a:ext cx="242316" cy="242316"/>
          </a:xfrm>
          <a:prstGeom prst="rect">
            <a:avLst/>
          </a:prstGeom>
          <a:solidFill>
            <a:schemeClr val="accent5"/>
          </a:solidFill>
          <a:ln w="19050" algn="ctr">
            <a:solidFill>
              <a:schemeClr val="bg1"/>
            </a:solidFill>
            <a:miter lim="800000"/>
            <a:headEnd type="none" w="lg" len="lg"/>
            <a:tailEnd type="none" w="lg" len="lg"/>
          </a:ln>
          <a:effectLst/>
        </p:spPr>
        <p:txBody>
          <a:bodyPr wrap="square" lIns="36000" tIns="36000" rIns="36000" bIns="36000" rtlCol="0" anchor="ctr">
            <a:noAutofit/>
          </a:bodyPr>
          <a:lstStyle>
            <a:defPPr>
              <a:defRPr lang="fr-FR"/>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algn="ctr" defTabSz="1018824">
              <a:spcBef>
                <a:spcPts val="400"/>
              </a:spcBef>
              <a:buClr>
                <a:srgbClr val="699FC0"/>
              </a:buClr>
              <a:buSzPct val="100000"/>
            </a:pPr>
            <a:r>
              <a:rPr lang="en-US" sz="1200" b="1" cap="all" dirty="0" smtClean="0">
                <a:solidFill>
                  <a:srgbClr val="FFFFFF"/>
                </a:solidFill>
              </a:rPr>
              <a:t>2</a:t>
            </a:r>
          </a:p>
        </p:txBody>
      </p:sp>
      <p:sp>
        <p:nvSpPr>
          <p:cNvPr id="18" name="Rectangle 17"/>
          <p:cNvSpPr/>
          <p:nvPr/>
        </p:nvSpPr>
        <p:spPr bwMode="gray">
          <a:xfrm>
            <a:off x="2479553" y="4571873"/>
            <a:ext cx="242316" cy="242316"/>
          </a:xfrm>
          <a:prstGeom prst="rect">
            <a:avLst/>
          </a:prstGeom>
          <a:solidFill>
            <a:schemeClr val="accent5"/>
          </a:solidFill>
          <a:ln w="19050" algn="ctr">
            <a:solidFill>
              <a:schemeClr val="bg1"/>
            </a:solidFill>
            <a:miter lim="800000"/>
            <a:headEnd type="none" w="lg" len="lg"/>
            <a:tailEnd type="none" w="lg" len="lg"/>
          </a:ln>
          <a:effectLst/>
        </p:spPr>
        <p:txBody>
          <a:bodyPr wrap="square" lIns="36000" tIns="36000" rIns="36000" bIns="36000" rtlCol="0" anchor="ctr">
            <a:noAutofit/>
          </a:bodyPr>
          <a:lstStyle>
            <a:defPPr>
              <a:defRPr lang="fr-FR"/>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algn="ctr" defTabSz="1018824">
              <a:spcBef>
                <a:spcPts val="400"/>
              </a:spcBef>
              <a:buClr>
                <a:srgbClr val="699FC0"/>
              </a:buClr>
              <a:buSzPct val="100000"/>
            </a:pPr>
            <a:r>
              <a:rPr lang="en-US" sz="1200" b="1" cap="all" dirty="0" smtClean="0">
                <a:solidFill>
                  <a:srgbClr val="FFFFFF"/>
                </a:solidFill>
              </a:rPr>
              <a:t>3</a:t>
            </a:r>
          </a:p>
        </p:txBody>
      </p:sp>
      <p:sp>
        <p:nvSpPr>
          <p:cNvPr id="19" name="Rectangle 18"/>
          <p:cNvSpPr/>
          <p:nvPr/>
        </p:nvSpPr>
        <p:spPr bwMode="gray">
          <a:xfrm>
            <a:off x="3175402" y="3039213"/>
            <a:ext cx="242316" cy="242316"/>
          </a:xfrm>
          <a:prstGeom prst="rect">
            <a:avLst/>
          </a:prstGeom>
          <a:solidFill>
            <a:schemeClr val="accent5"/>
          </a:solidFill>
          <a:ln w="19050" algn="ctr">
            <a:solidFill>
              <a:schemeClr val="bg1"/>
            </a:solidFill>
            <a:miter lim="800000"/>
            <a:headEnd type="none" w="lg" len="lg"/>
            <a:tailEnd type="none" w="lg" len="lg"/>
          </a:ln>
          <a:effectLst/>
        </p:spPr>
        <p:txBody>
          <a:bodyPr wrap="square" lIns="36000" tIns="36000" rIns="36000" bIns="36000" rtlCol="0" anchor="ctr">
            <a:noAutofit/>
          </a:bodyPr>
          <a:lstStyle>
            <a:defPPr>
              <a:defRPr lang="fr-FR"/>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algn="ctr" defTabSz="1018824">
              <a:spcBef>
                <a:spcPts val="400"/>
              </a:spcBef>
              <a:buClr>
                <a:srgbClr val="699FC0"/>
              </a:buClr>
              <a:buSzPct val="100000"/>
            </a:pPr>
            <a:r>
              <a:rPr lang="en-US" sz="1200" b="1" cap="all" dirty="0" smtClean="0">
                <a:solidFill>
                  <a:srgbClr val="FFFFFF"/>
                </a:solidFill>
              </a:rPr>
              <a:t>4</a:t>
            </a:r>
          </a:p>
        </p:txBody>
      </p:sp>
      <p:sp>
        <p:nvSpPr>
          <p:cNvPr id="20" name="Rectangle 19"/>
          <p:cNvSpPr/>
          <p:nvPr/>
        </p:nvSpPr>
        <p:spPr bwMode="gray">
          <a:xfrm>
            <a:off x="4441583" y="2508175"/>
            <a:ext cx="242316" cy="242316"/>
          </a:xfrm>
          <a:prstGeom prst="rect">
            <a:avLst/>
          </a:prstGeom>
          <a:solidFill>
            <a:schemeClr val="accent5"/>
          </a:solidFill>
          <a:ln w="19050" algn="ctr">
            <a:solidFill>
              <a:schemeClr val="bg1"/>
            </a:solidFill>
            <a:miter lim="800000"/>
            <a:headEnd type="none" w="lg" len="lg"/>
            <a:tailEnd type="none" w="lg" len="lg"/>
          </a:ln>
          <a:effectLst/>
        </p:spPr>
        <p:txBody>
          <a:bodyPr wrap="square" lIns="36000" tIns="36000" rIns="36000" bIns="36000" rtlCol="0" anchor="ctr">
            <a:noAutofit/>
          </a:bodyPr>
          <a:lstStyle>
            <a:defPPr>
              <a:defRPr lang="fr-FR"/>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algn="ctr" defTabSz="1018824">
              <a:spcBef>
                <a:spcPts val="400"/>
              </a:spcBef>
              <a:buClr>
                <a:srgbClr val="699FC0"/>
              </a:buClr>
              <a:buSzPct val="100000"/>
            </a:pPr>
            <a:r>
              <a:rPr lang="en-US" sz="1200" b="1" cap="all" dirty="0" smtClean="0">
                <a:solidFill>
                  <a:srgbClr val="FFFFFF"/>
                </a:solidFill>
              </a:rPr>
              <a:t>5</a:t>
            </a:r>
          </a:p>
        </p:txBody>
      </p:sp>
      <p:sp>
        <p:nvSpPr>
          <p:cNvPr id="21" name="Rectangle 20"/>
          <p:cNvSpPr/>
          <p:nvPr/>
        </p:nvSpPr>
        <p:spPr>
          <a:xfrm>
            <a:off x="5923432" y="5045971"/>
            <a:ext cx="4081545" cy="1570819"/>
          </a:xfrm>
          <a:prstGeom prst="rect">
            <a:avLst/>
          </a:prstGeom>
          <a:solidFill>
            <a:schemeClr val="accent6"/>
          </a:solidFill>
        </p:spPr>
        <p:txBody>
          <a:bodyPr wrap="square">
            <a:noAutofit/>
          </a:bodyPr>
          <a:lstStyle/>
          <a:p>
            <a:pPr marL="180000" indent="-180000" defTabSz="1018824">
              <a:lnSpc>
                <a:spcPts val="1300"/>
              </a:lnSpc>
              <a:spcBef>
                <a:spcPts val="600"/>
              </a:spcBef>
              <a:buClr>
                <a:srgbClr val="699FC0"/>
              </a:buClr>
              <a:buSzPct val="100000"/>
              <a:buFont typeface="Wingdings 3"/>
              <a:buChar char="}"/>
            </a:pPr>
            <a:r>
              <a:rPr lang="en-US" sz="1200" b="1" dirty="0"/>
              <a:t>Classification</a:t>
            </a:r>
            <a:r>
              <a:rPr lang="en-US" sz="1200" dirty="0"/>
              <a:t>:  The decision tree shows that member behaviors are different from group to group</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1: low purchase frequency, low gold sales pct., high white member pct.</a:t>
            </a:r>
            <a:endParaRPr lang="en-US" sz="1200" dirty="0"/>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2: low </a:t>
            </a:r>
            <a:r>
              <a:rPr lang="en-US" sz="1200" dirty="0"/>
              <a:t>purchase </a:t>
            </a:r>
            <a:r>
              <a:rPr lang="en-US" sz="1200" dirty="0" smtClean="0"/>
              <a:t>frequency, </a:t>
            </a:r>
            <a:r>
              <a:rPr lang="en-US" sz="1200" dirty="0"/>
              <a:t>low gold </a:t>
            </a:r>
            <a:r>
              <a:rPr lang="en-US" sz="1200" dirty="0" smtClean="0"/>
              <a:t>sales percent, high gold member pct.</a:t>
            </a:r>
            <a:endParaRPr lang="en-US" sz="1200" dirty="0"/>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3: </a:t>
            </a:r>
            <a:r>
              <a:rPr lang="en-US" sz="1200" dirty="0"/>
              <a:t>low purchase </a:t>
            </a:r>
            <a:r>
              <a:rPr lang="en-US" sz="1200" dirty="0" smtClean="0"/>
              <a:t>frequency, high gold sales pct.</a:t>
            </a:r>
            <a:endParaRPr lang="en-US" sz="1200" dirty="0"/>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4: High purchase frequency </a:t>
            </a:r>
          </a:p>
        </p:txBody>
      </p:sp>
      <p:sp>
        <p:nvSpPr>
          <p:cNvPr id="22" name="Rectangle 21"/>
          <p:cNvSpPr/>
          <p:nvPr/>
        </p:nvSpPr>
        <p:spPr bwMode="gray">
          <a:xfrm>
            <a:off x="923925" y="75119"/>
            <a:ext cx="1377480" cy="300744"/>
          </a:xfrm>
          <a:prstGeom prst="rect">
            <a:avLst/>
          </a:prstGeom>
          <a:solidFill>
            <a:schemeClr val="tx1"/>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400" b="1" dirty="0" smtClean="0">
                <a:solidFill>
                  <a:srgbClr val="FFFFFF"/>
                </a:solidFill>
              </a:rPr>
              <a:t>Clustering</a:t>
            </a:r>
          </a:p>
        </p:txBody>
      </p:sp>
      <p:sp>
        <p:nvSpPr>
          <p:cNvPr id="24" name="Text Placeholder 4"/>
          <p:cNvSpPr>
            <a:spLocks noGrp="1"/>
          </p:cNvSpPr>
          <p:nvPr>
            <p:ph type="body" sz="quarter" idx="4294967295"/>
          </p:nvPr>
        </p:nvSpPr>
        <p:spPr>
          <a:xfrm>
            <a:off x="900000" y="7253060"/>
            <a:ext cx="4321288" cy="117020"/>
          </a:xfrm>
          <a:prstGeom prst="rect">
            <a:avLst/>
          </a:prstGeom>
        </p:spPr>
        <p:txBody>
          <a:bodyPr vert="horz" wrap="square" lIns="0" tIns="0" rIns="0" bIns="0" rtlCol="0" anchor="b">
            <a:spAutoFit/>
          </a:bodyPr>
          <a:lstStyle/>
          <a:p>
            <a:pPr marL="475200" indent="-475200">
              <a:lnSpc>
                <a:spcPts val="900"/>
              </a:lnSpc>
              <a:spcBef>
                <a:spcPts val="0"/>
              </a:spcBef>
              <a:buNone/>
              <a:tabLst>
                <a:tab pos="288000" algn="l"/>
              </a:tabLst>
            </a:pPr>
            <a:r>
              <a:rPr lang="en-US" altLang="zh-CN" sz="900" b="0" dirty="0">
                <a:solidFill>
                  <a:schemeClr val="accent2"/>
                </a:solidFill>
              </a:rPr>
              <a:t>Source: Sephora data, </a:t>
            </a:r>
            <a:r>
              <a:rPr lang="en-US" altLang="zh-CN" sz="900" b="0" dirty="0" err="1">
                <a:solidFill>
                  <a:schemeClr val="accent2"/>
                </a:solidFill>
              </a:rPr>
              <a:t>Advancy</a:t>
            </a:r>
            <a:r>
              <a:rPr lang="en-US" altLang="zh-CN" sz="900" b="0" dirty="0">
                <a:solidFill>
                  <a:schemeClr val="accent2"/>
                </a:solidFill>
              </a:rPr>
              <a:t> analysis</a:t>
            </a:r>
            <a:endParaRPr lang="en-US" sz="900" b="0" dirty="0">
              <a:solidFill>
                <a:schemeClr val="accent2"/>
              </a:solidFill>
            </a:endParaRPr>
          </a:p>
        </p:txBody>
      </p:sp>
    </p:spTree>
    <p:extLst>
      <p:ext uri="{BB962C8B-B14F-4D97-AF65-F5344CB8AC3E}">
        <p14:creationId xmlns:p14="http://schemas.microsoft.com/office/powerpoint/2010/main" val="19175425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p:cNvGraphicFramePr>
            <a:graphicFrameLocks noChangeAspect="1"/>
          </p:cNvGraphicFramePr>
          <p:nvPr>
            <p:custDataLst>
              <p:tags r:id="rId2"/>
            </p:custDataLst>
            <p:extLst>
              <p:ext uri="{D42A27DB-BD31-4B8C-83A1-F6EECF244321}">
                <p14:modId xmlns:p14="http://schemas.microsoft.com/office/powerpoint/2010/main" val="34392770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0268" name="think-cell Slide" r:id="rId13" imgW="270" imgH="270" progId="TCLayout.ActiveDocument.1">
                  <p:embed/>
                </p:oleObj>
              </mc:Choice>
              <mc:Fallback>
                <p:oleObj name="think-cell Slide" r:id="rId13" imgW="270" imgH="270" progId="TCLayout.ActiveDocument.1">
                  <p:embed/>
                  <p:pic>
                    <p:nvPicPr>
                      <p:cNvPr id="6" name="Objet 5" hidden="1"/>
                      <p:cNvPicPr/>
                      <p:nvPr/>
                    </p:nvPicPr>
                    <p:blipFill>
                      <a:blip r:embed="rId14"/>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3"/>
          </a:solidFill>
          <a:ln w="9525" algn="ctr">
            <a:noFill/>
            <a:miter lim="800000"/>
            <a:headEnd type="none" w="lg" len="lg"/>
            <a:tailEnd type="none" w="lg" len="lg"/>
          </a:ln>
          <a:effectLst/>
        </p:spPr>
        <p:txBody>
          <a:bodyPr vert="horz" wrap="none" lIns="0" tIns="0" rIns="0" bIns="0" numCol="1" spcCol="0" rtlCol="0" anchor="ctr" anchorCtr="0">
            <a:noAutofit/>
          </a:bodyPr>
          <a:lstStyle/>
          <a:p>
            <a:pPr algn="ctr" defTabSz="1018824">
              <a:spcBef>
                <a:spcPct val="0"/>
              </a:spcBef>
              <a:spcAft>
                <a:spcPct val="0"/>
              </a:spcAft>
              <a:buClr>
                <a:srgbClr val="699FC0"/>
              </a:buClr>
              <a:buSzPct val="100000"/>
            </a:pPr>
            <a:endParaRPr lang="en-US" sz="1400" b="1" cap="all" dirty="0">
              <a:solidFill>
                <a:srgbClr val="FFFFFF"/>
              </a:solidFill>
              <a:latin typeface="Calibri" panose="020F0502020204030204" pitchFamily="34" charset="0"/>
              <a:sym typeface="Calibri" panose="020F0502020204030204" pitchFamily="34" charset="0"/>
            </a:endParaRPr>
          </a:p>
        </p:txBody>
      </p:sp>
      <p:sp>
        <p:nvSpPr>
          <p:cNvPr id="2" name="Titre 1"/>
          <p:cNvSpPr>
            <a:spLocks noGrp="1"/>
          </p:cNvSpPr>
          <p:nvPr>
            <p:ph type="title"/>
          </p:nvPr>
        </p:nvSpPr>
        <p:spPr>
          <a:xfrm>
            <a:off x="898524" y="554399"/>
            <a:ext cx="9250043" cy="243656"/>
          </a:xfrm>
        </p:spPr>
        <p:txBody>
          <a:bodyPr/>
          <a:lstStyle/>
          <a:p>
            <a:r>
              <a:rPr lang="en-US" dirty="0"/>
              <a:t>Agenda</a:t>
            </a:r>
          </a:p>
        </p:txBody>
      </p:sp>
      <p:sp>
        <p:nvSpPr>
          <p:cNvPr id="146" name="Espace réservé du texte 3">
            <a:hlinkClick r:id="rId15" action="ppaction://hlinksldjump"/>
          </p:cNvPr>
          <p:cNvSpPr>
            <a:spLocks noGrp="1"/>
          </p:cNvSpPr>
          <p:nvPr>
            <p:custDataLst>
              <p:tags r:id="rId4"/>
            </p:custDataLst>
          </p:nvPr>
        </p:nvSpPr>
        <p:spPr bwMode="gray">
          <a:xfrm>
            <a:off x="898525" y="1957388"/>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DIAGNOSTIC ANALYSIS</a:t>
            </a:r>
            <a:endParaRPr lang="en-US" sz="1300" b="0" cap="all" dirty="0"/>
          </a:p>
        </p:txBody>
      </p:sp>
      <p:sp>
        <p:nvSpPr>
          <p:cNvPr id="145" name="Espace réservé du texte 3">
            <a:hlinkClick r:id="rId16" action="ppaction://hlinksldjump"/>
          </p:cNvPr>
          <p:cNvSpPr>
            <a:spLocks noGrp="1"/>
          </p:cNvSpPr>
          <p:nvPr>
            <p:custDataLst>
              <p:tags r:id="rId5"/>
            </p:custDataLst>
          </p:nvPr>
        </p:nvSpPr>
        <p:spPr bwMode="gray">
          <a:xfrm>
            <a:off x="898525" y="2312988"/>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9850"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RELATIONSHIP ANALYSIS</a:t>
            </a:r>
            <a:endParaRPr lang="en-US" sz="1300" b="0" cap="all" dirty="0"/>
          </a:p>
        </p:txBody>
      </p:sp>
      <p:sp>
        <p:nvSpPr>
          <p:cNvPr id="142" name="Espace réservé du texte 3">
            <a:hlinkClick r:id="rId17" action="ppaction://hlinksldjump"/>
          </p:cNvPr>
          <p:cNvSpPr>
            <a:spLocks noGrp="1"/>
          </p:cNvSpPr>
          <p:nvPr>
            <p:custDataLst>
              <p:tags r:id="rId6"/>
            </p:custDataLst>
          </p:nvPr>
        </p:nvSpPr>
        <p:spPr bwMode="gray">
          <a:xfrm>
            <a:off x="898525" y="2667000"/>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EXPLORATORY ANALYSIS</a:t>
            </a:r>
          </a:p>
        </p:txBody>
      </p:sp>
      <p:sp>
        <p:nvSpPr>
          <p:cNvPr id="130" name="Espace réservé du texte 3">
            <a:hlinkClick r:id="rId18" action="ppaction://hlinksldjump"/>
          </p:cNvPr>
          <p:cNvSpPr>
            <a:spLocks noGrp="1"/>
          </p:cNvSpPr>
          <p:nvPr>
            <p:custDataLst>
              <p:tags r:id="rId7"/>
            </p:custDataLst>
          </p:nvPr>
        </p:nvSpPr>
        <p:spPr bwMode="gray">
          <a:xfrm>
            <a:off x="898525" y="3022600"/>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698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PREDICTIVE ANALYSIS</a:t>
            </a:r>
            <a:endParaRPr lang="en-US" sz="1300" b="0" cap="all" dirty="0"/>
          </a:p>
        </p:txBody>
      </p:sp>
      <p:sp>
        <p:nvSpPr>
          <p:cNvPr id="143" name="Espace réservé du texte 3">
            <a:hlinkClick r:id="rId19" action="ppaction://hlinksldjump"/>
          </p:cNvPr>
          <p:cNvSpPr>
            <a:spLocks noGrp="1"/>
          </p:cNvSpPr>
          <p:nvPr>
            <p:custDataLst>
              <p:tags r:id="rId8"/>
            </p:custDataLst>
          </p:nvPr>
        </p:nvSpPr>
        <p:spPr bwMode="gray">
          <a:xfrm>
            <a:off x="898525" y="3376613"/>
            <a:ext cx="9250363" cy="331788"/>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6675" rIns="0" bIns="66675"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300" b="0" cap="all" dirty="0" smtClean="0"/>
              <a:t>Sephora case study</a:t>
            </a:r>
            <a:endParaRPr lang="en-US" sz="1300" b="0" cap="all" dirty="0"/>
          </a:p>
        </p:txBody>
      </p:sp>
      <p:sp>
        <p:nvSpPr>
          <p:cNvPr id="144" name="Espace réservé du texte 3"/>
          <p:cNvSpPr>
            <a:spLocks noGrp="1"/>
          </p:cNvSpPr>
          <p:nvPr>
            <p:custDataLst>
              <p:tags r:id="rId9"/>
            </p:custDataLst>
          </p:nvPr>
        </p:nvSpPr>
        <p:spPr bwMode="gray">
          <a:xfrm>
            <a:off x="898525" y="3708400"/>
            <a:ext cx="9250363" cy="354013"/>
          </a:xfrm>
          <a:prstGeom prst="rect">
            <a:avLst/>
          </a:prstGeom>
          <a:solidFill>
            <a:srgbClr val="003855"/>
          </a:solidFill>
          <a:ln w="9525">
            <a:noFill/>
          </a:ln>
          <a:extLst>
            <a:ext uri="{91240B29-F687-4F45-9708-019B960494DF}">
              <a14:hiddenLine xmlns:a14="http://schemas.microsoft.com/office/drawing/2010/main" w="9525">
                <a:solidFill>
                  <a:schemeClr val="tx1"/>
                </a:solidFill>
              </a14:hiddenLine>
            </a:ext>
          </a:extLst>
        </p:spPr>
        <p:txBody>
          <a:bodyPr vert="horz" wrap="square" lIns="71438" tIns="69850"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dirty="0" smtClean="0">
                <a:solidFill>
                  <a:schemeClr val="bg1"/>
                </a:solidFill>
              </a:rPr>
              <a:t>KEY </a:t>
            </a:r>
            <a:r>
              <a:rPr lang="en-US" sz="1400" dirty="0" smtClean="0">
                <a:solidFill>
                  <a:schemeClr val="bg1"/>
                </a:solidFill>
              </a:rPr>
              <a:t>TIPS </a:t>
            </a:r>
            <a:r>
              <a:rPr lang="en-US" sz="1400" dirty="0" smtClean="0">
                <a:solidFill>
                  <a:schemeClr val="bg1"/>
                </a:solidFill>
              </a:rPr>
              <a:t>FOR DATA ANALYSIS</a:t>
            </a:r>
            <a:endParaRPr lang="en-US" sz="1300" cap="all" dirty="0">
              <a:solidFill>
                <a:schemeClr val="bg1"/>
              </a:solidFill>
            </a:endParaRPr>
          </a:p>
        </p:txBody>
      </p:sp>
      <p:sp>
        <p:nvSpPr>
          <p:cNvPr id="132" name="Espace réservé du texte 3">
            <a:hlinkClick r:id="rId20" action="ppaction://hlinksldjump"/>
          </p:cNvPr>
          <p:cNvSpPr>
            <a:spLocks noGrp="1"/>
          </p:cNvSpPr>
          <p:nvPr>
            <p:custDataLst>
              <p:tags r:id="rId10"/>
            </p:custDataLst>
          </p:nvPr>
        </p:nvSpPr>
        <p:spPr bwMode="gray">
          <a:xfrm>
            <a:off x="898525" y="40624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Appendix</a:t>
            </a:r>
            <a:endParaRPr lang="en-US" sz="1300" b="0" cap="all" dirty="0"/>
          </a:p>
        </p:txBody>
      </p:sp>
    </p:spTree>
    <p:extLst>
      <p:ext uri="{BB962C8B-B14F-4D97-AF65-F5344CB8AC3E}">
        <p14:creationId xmlns:p14="http://schemas.microsoft.com/office/powerpoint/2010/main" val="8584599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3"/>
          </p:nvPr>
        </p:nvSpPr>
        <p:spPr/>
        <p:txBody>
          <a:bodyPr/>
          <a:lstStyle/>
          <a:p>
            <a:endParaRPr lang="en-GB" noProof="0" dirty="0"/>
          </a:p>
        </p:txBody>
      </p:sp>
      <p:sp>
        <p:nvSpPr>
          <p:cNvPr id="4" name="Text Placeholder 3"/>
          <p:cNvSpPr>
            <a:spLocks noGrp="1"/>
          </p:cNvSpPr>
          <p:nvPr>
            <p:ph type="body" sz="quarter" idx="10"/>
          </p:nvPr>
        </p:nvSpPr>
        <p:spPr/>
        <p:txBody>
          <a:bodyPr/>
          <a:lstStyle/>
          <a:p>
            <a:r>
              <a:rPr lang="en-US" dirty="0" smtClean="0"/>
              <a:t>Key tips for data analysis </a:t>
            </a:r>
            <a:endParaRPr lang="en-US" dirty="0"/>
          </a:p>
        </p:txBody>
      </p:sp>
      <p:sp>
        <p:nvSpPr>
          <p:cNvPr id="5" name="Title 4"/>
          <p:cNvSpPr>
            <a:spLocks noGrp="1"/>
          </p:cNvSpPr>
          <p:nvPr>
            <p:ph type="title"/>
          </p:nvPr>
        </p:nvSpPr>
        <p:spPr>
          <a:xfrm>
            <a:off x="898524" y="554399"/>
            <a:ext cx="9250043" cy="487313"/>
          </a:xfrm>
        </p:spPr>
        <p:txBody>
          <a:bodyPr/>
          <a:lstStyle/>
          <a:p>
            <a:r>
              <a:rPr lang="en-US" dirty="0" smtClean="0"/>
              <a:t>Examples and tips throughout the whole analysis process </a:t>
            </a:r>
            <a:r>
              <a:rPr lang="en-US" dirty="0"/>
              <a:t>for future data analysis project </a:t>
            </a:r>
          </a:p>
        </p:txBody>
      </p:sp>
      <p:graphicFrame>
        <p:nvGraphicFramePr>
          <p:cNvPr id="7" name="Table 6"/>
          <p:cNvGraphicFramePr>
            <a:graphicFrameLocks noGrp="1"/>
          </p:cNvGraphicFramePr>
          <p:nvPr>
            <p:extLst>
              <p:ext uri="{D42A27DB-BD31-4B8C-83A1-F6EECF244321}">
                <p14:modId xmlns:p14="http://schemas.microsoft.com/office/powerpoint/2010/main" val="1370175710"/>
              </p:ext>
            </p:extLst>
          </p:nvPr>
        </p:nvGraphicFramePr>
        <p:xfrm>
          <a:off x="898525" y="1705898"/>
          <a:ext cx="9250042" cy="4973418"/>
        </p:xfrm>
        <a:graphic>
          <a:graphicData uri="http://schemas.openxmlformats.org/drawingml/2006/table">
            <a:tbl>
              <a:tblPr bandRow="1">
                <a:tableStyleId>{5C22544A-7EE6-4342-B048-85BDC9FD1C3A}</a:tableStyleId>
              </a:tblPr>
              <a:tblGrid>
                <a:gridCol w="1278787">
                  <a:extLst>
                    <a:ext uri="{9D8B030D-6E8A-4147-A177-3AD203B41FA5}">
                      <a16:colId xmlns:a16="http://schemas.microsoft.com/office/drawing/2014/main" val="20000"/>
                    </a:ext>
                  </a:extLst>
                </a:gridCol>
                <a:gridCol w="1954100">
                  <a:extLst>
                    <a:ext uri="{9D8B030D-6E8A-4147-A177-3AD203B41FA5}">
                      <a16:colId xmlns:a16="http://schemas.microsoft.com/office/drawing/2014/main" val="20002"/>
                    </a:ext>
                  </a:extLst>
                </a:gridCol>
                <a:gridCol w="6017155">
                  <a:extLst>
                    <a:ext uri="{9D8B030D-6E8A-4147-A177-3AD203B41FA5}">
                      <a16:colId xmlns:a16="http://schemas.microsoft.com/office/drawing/2014/main" val="20003"/>
                    </a:ext>
                  </a:extLst>
                </a:gridCol>
              </a:tblGrid>
              <a:tr h="275895">
                <a:tc>
                  <a:txBody>
                    <a:bodyPr/>
                    <a:lstStyle/>
                    <a:p>
                      <a:r>
                        <a:rPr lang="en-US" sz="1200" b="1" cap="none" dirty="0" smtClean="0">
                          <a:solidFill>
                            <a:srgbClr val="000000"/>
                          </a:solidFill>
                        </a:rPr>
                        <a:t>Analysis</a:t>
                      </a:r>
                      <a:r>
                        <a:rPr lang="en-US" sz="1200" b="1" cap="none" baseline="0" dirty="0" smtClean="0">
                          <a:solidFill>
                            <a:srgbClr val="000000"/>
                          </a:solidFill>
                        </a:rPr>
                        <a:t> process</a:t>
                      </a:r>
                      <a:endParaRPr lang="en-US" sz="1200" dirty="0"/>
                    </a:p>
                  </a:txBody>
                  <a:tcPr anchor="ctr">
                    <a:lnB w="12700" cap="flat" cmpd="sng" algn="ctr">
                      <a:solidFill>
                        <a:schemeClr val="bg1"/>
                      </a:solidFill>
                      <a:prstDash val="solid"/>
                      <a:round/>
                      <a:headEnd type="none" w="med" len="med"/>
                      <a:tailEnd type="none" w="med" len="med"/>
                    </a:lnB>
                    <a:noFill/>
                  </a:tcPr>
                </a:tc>
                <a:tc>
                  <a:txBody>
                    <a:bodyPr/>
                    <a:lstStyle/>
                    <a:p>
                      <a:r>
                        <a:rPr lang="en-US" sz="1200" b="1" dirty="0" smtClean="0"/>
                        <a:t>Key topics  </a:t>
                      </a:r>
                      <a:endParaRPr lang="en-US" sz="1200" b="1" dirty="0"/>
                    </a:p>
                  </a:txBody>
                  <a:tcPr anchor="ctr">
                    <a:lnB w="6350" cap="flat" cmpd="sng" algn="ctr">
                      <a:solidFill>
                        <a:schemeClr val="tx1"/>
                      </a:solidFill>
                      <a:prstDash val="solid"/>
                      <a:round/>
                      <a:headEnd type="none" w="med" len="med"/>
                      <a:tailEnd type="none" w="med" len="med"/>
                    </a:lnB>
                    <a:noFill/>
                  </a:tcPr>
                </a:tc>
                <a:tc>
                  <a:txBody>
                    <a:bodyPr/>
                    <a:lstStyle/>
                    <a:p>
                      <a:r>
                        <a:rPr lang="en-US" sz="1200" b="1" baseline="0" dirty="0" smtClean="0"/>
                        <a:t>Detail examples and tips</a:t>
                      </a:r>
                    </a:p>
                  </a:txBody>
                  <a:tcPr anchor="ctr">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167061">
                <a:tc>
                  <a:txBody>
                    <a:bodyPr/>
                    <a:lstStyle/>
                    <a:p>
                      <a:pPr algn="ctr"/>
                      <a:r>
                        <a:rPr lang="en-US" sz="1200" b="1" dirty="0" smtClean="0">
                          <a:solidFill>
                            <a:schemeClr val="bg1"/>
                          </a:solidFill>
                        </a:rPr>
                        <a:t>Data collection</a:t>
                      </a:r>
                      <a:endParaRPr lang="en-US" sz="1200" b="1"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pPr marL="0" marR="0" lvl="0" indent="0" algn="l" defTabSz="1018824" rtl="0" eaLnBrk="1" fontAlgn="auto" latinLnBrk="0" hangingPunct="1">
                        <a:lnSpc>
                          <a:spcPts val="1200"/>
                        </a:lnSpc>
                        <a:spcBef>
                          <a:spcPts val="100"/>
                        </a:spcBef>
                        <a:spcAft>
                          <a:spcPts val="0"/>
                        </a:spcAft>
                        <a:buClr>
                          <a:srgbClr val="699FC0"/>
                        </a:buClr>
                        <a:buSzPct val="100000"/>
                        <a:buFont typeface="Arial" panose="020B0604020202020204" pitchFamily="34" charset="0"/>
                        <a:buNone/>
                        <a:tabLst/>
                        <a:defRPr/>
                      </a:pPr>
                      <a:r>
                        <a:rPr lang="en-US" altLang="zh-CN" sz="1200" b="1" dirty="0" smtClean="0">
                          <a:solidFill>
                            <a:schemeClr val="tx1"/>
                          </a:solidFill>
                        </a:rPr>
                        <a:t>Internal data calibration </a:t>
                      </a:r>
                    </a:p>
                    <a:p>
                      <a:pPr marL="0" marR="0" lvl="0" indent="0" algn="l" defTabSz="1018824" rtl="0" eaLnBrk="1" fontAlgn="auto" latinLnBrk="0" hangingPunct="1">
                        <a:lnSpc>
                          <a:spcPts val="1200"/>
                        </a:lnSpc>
                        <a:spcBef>
                          <a:spcPts val="100"/>
                        </a:spcBef>
                        <a:spcAft>
                          <a:spcPts val="0"/>
                        </a:spcAft>
                        <a:buClr>
                          <a:srgbClr val="699FC0"/>
                        </a:buClr>
                        <a:buSzPct val="100000"/>
                        <a:buFont typeface="Arial" panose="020B0604020202020204" pitchFamily="34" charset="0"/>
                        <a:buNone/>
                        <a:tabLst/>
                        <a:defRPr/>
                      </a:pPr>
                      <a:endParaRPr lang="en-US" altLang="zh-CN" sz="1200" b="1" dirty="0" smtClean="0">
                        <a:solidFill>
                          <a:schemeClr val="tx1"/>
                        </a:solidFill>
                      </a:endParaRPr>
                    </a:p>
                    <a:p>
                      <a:pPr marL="0" marR="0" lvl="0" indent="0" algn="l" defTabSz="1018824" rtl="0" eaLnBrk="1" fontAlgn="auto" latinLnBrk="0" hangingPunct="1">
                        <a:lnSpc>
                          <a:spcPts val="1200"/>
                        </a:lnSpc>
                        <a:spcBef>
                          <a:spcPts val="100"/>
                        </a:spcBef>
                        <a:spcAft>
                          <a:spcPts val="0"/>
                        </a:spcAft>
                        <a:buClr>
                          <a:srgbClr val="699FC0"/>
                        </a:buClr>
                        <a:buSzPct val="100000"/>
                        <a:buFont typeface="Arial" panose="020B0604020202020204" pitchFamily="34" charset="0"/>
                        <a:buNone/>
                        <a:tabLst/>
                        <a:defRPr/>
                      </a:pPr>
                      <a:r>
                        <a:rPr lang="en-US" altLang="zh-CN" sz="1200" b="1" dirty="0" smtClean="0">
                          <a:solidFill>
                            <a:schemeClr val="tx1"/>
                          </a:solidFill>
                        </a:rPr>
                        <a:t>External</a:t>
                      </a:r>
                      <a:r>
                        <a:rPr lang="en-US" altLang="zh-CN" sz="1200" b="1" baseline="0" dirty="0" smtClean="0">
                          <a:solidFill>
                            <a:schemeClr val="tx1"/>
                          </a:solidFill>
                        </a:rPr>
                        <a:t> data gathering </a:t>
                      </a:r>
                      <a:endParaRPr lang="en-US" altLang="zh-CN" sz="1200" b="1" dirty="0" smtClean="0">
                        <a:solidFill>
                          <a:schemeClr val="tx1"/>
                        </a:solidFill>
                      </a:endParaRPr>
                    </a:p>
                  </a:txBody>
                  <a:tcPr anchor="ctr">
                    <a:lnL w="12700" cap="flat" cmpd="sng" algn="ctr">
                      <a:solidFill>
                        <a:schemeClr val="bg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accent6"/>
                      </a:solidFill>
                      <a:prstDash val="solid"/>
                      <a:round/>
                      <a:headEnd type="none" w="med" len="med"/>
                      <a:tailEnd type="none" w="med" len="med"/>
                    </a:lnB>
                    <a:noFill/>
                  </a:tcPr>
                </a:tc>
                <a:tc>
                  <a:txBody>
                    <a:bodyPr/>
                    <a:lstStyle/>
                    <a:p>
                      <a:pPr marL="177800" marR="0" lvl="0" indent="-177800" algn="l" defTabSz="1018824" rtl="0" eaLnBrk="1" fontAlgn="auto" latinLnBrk="0" hangingPunct="1">
                        <a:lnSpc>
                          <a:spcPts val="1200"/>
                        </a:lnSpc>
                        <a:spcBef>
                          <a:spcPts val="300"/>
                        </a:spcBef>
                        <a:spcAft>
                          <a:spcPts val="0"/>
                        </a:spcAft>
                        <a:buClr>
                          <a:srgbClr val="699FC0"/>
                        </a:buClr>
                        <a:buSzPct val="100000"/>
                        <a:buFont typeface="Wingdings 3"/>
                        <a:buChar char="}"/>
                        <a:tabLst/>
                        <a:defRPr/>
                      </a:pPr>
                      <a:r>
                        <a:rPr lang="en-US" altLang="zh-CN" sz="1200" b="1" kern="1200" baseline="0" dirty="0" smtClean="0">
                          <a:solidFill>
                            <a:schemeClr val="accent3"/>
                          </a:solidFill>
                          <a:latin typeface="+mn-lt"/>
                          <a:ea typeface="+mn-ea"/>
                          <a:cs typeface="+mn-cs"/>
                        </a:rPr>
                        <a:t>Set the data scope beforehand and ensure the completeness of dataset </a:t>
                      </a:r>
                      <a:r>
                        <a:rPr lang="en-US" altLang="zh-CN" sz="1200" b="1" baseline="0" dirty="0" smtClean="0">
                          <a:solidFill>
                            <a:schemeClr val="accent3"/>
                          </a:solidFill>
                        </a:rPr>
                        <a:t>:</a:t>
                      </a:r>
                    </a:p>
                    <a:p>
                      <a:pPr marL="360000" marR="0" lvl="1" indent="-180000" algn="l" defTabSz="1018824" rtl="0" eaLnBrk="1" fontAlgn="auto" latinLnBrk="0" hangingPunct="1">
                        <a:lnSpc>
                          <a:spcPts val="1200"/>
                        </a:lnSpc>
                        <a:spcBef>
                          <a:spcPts val="300"/>
                        </a:spcBef>
                        <a:spcAft>
                          <a:spcPts val="0"/>
                        </a:spcAft>
                        <a:buClr>
                          <a:srgbClr val="699FC0"/>
                        </a:buClr>
                        <a:buSzPct val="100000"/>
                        <a:buFont typeface="Wingdings" panose="05000000000000000000" pitchFamily="2" charset="2"/>
                        <a:buChar char="§"/>
                        <a:tabLst/>
                        <a:defRPr/>
                      </a:pPr>
                      <a:r>
                        <a:rPr kumimoji="0" lang="en-US" altLang="zh-CN" sz="1200" b="0" i="0" u="none" strike="noStrike" kern="1200" cap="none" spc="0" normalizeH="0" baseline="0" dirty="0" smtClean="0">
                          <a:ln>
                            <a:noFill/>
                          </a:ln>
                          <a:solidFill>
                            <a:srgbClr val="000000"/>
                          </a:solidFill>
                          <a:effectLst/>
                          <a:uLnTx/>
                          <a:uFillTx/>
                          <a:latin typeface="+mn-lt"/>
                          <a:ea typeface="+mn-ea"/>
                          <a:cs typeface="+mn-cs"/>
                        </a:rPr>
                        <a:t>Make a data request template for client’s internal CRM team</a:t>
                      </a:r>
                    </a:p>
                    <a:p>
                      <a:pPr marL="360000" marR="0" lvl="1" indent="-180000" algn="l" defTabSz="1018824" rtl="0" eaLnBrk="1" fontAlgn="auto" latinLnBrk="0" hangingPunct="1">
                        <a:lnSpc>
                          <a:spcPts val="1200"/>
                        </a:lnSpc>
                        <a:spcBef>
                          <a:spcPts val="300"/>
                        </a:spcBef>
                        <a:spcAft>
                          <a:spcPts val="0"/>
                        </a:spcAft>
                        <a:buClr>
                          <a:srgbClr val="699FC0"/>
                        </a:buClr>
                        <a:buSzPct val="100000"/>
                        <a:buFont typeface="Wingdings" panose="05000000000000000000" pitchFamily="2" charset="2"/>
                        <a:buChar char="§"/>
                        <a:tabLst/>
                        <a:defRPr/>
                      </a:pPr>
                      <a:r>
                        <a:rPr kumimoji="0" lang="en-US" altLang="zh-CN" sz="1200" b="0" i="0" u="none" strike="noStrike" kern="1200" cap="none" spc="0" normalizeH="0" baseline="0" dirty="0" smtClean="0">
                          <a:ln>
                            <a:noFill/>
                          </a:ln>
                          <a:solidFill>
                            <a:srgbClr val="000000"/>
                          </a:solidFill>
                          <a:effectLst/>
                          <a:uLnTx/>
                          <a:uFillTx/>
                          <a:latin typeface="+mn-lt"/>
                          <a:ea typeface="+mn-ea"/>
                          <a:cs typeface="+mn-cs"/>
                        </a:rPr>
                        <a:t>Check the data to ensure that we are on the same page with clients</a:t>
                      </a:r>
                    </a:p>
                    <a:p>
                      <a:pPr marL="177800" marR="0" lvl="0" indent="-177800" algn="l" defTabSz="1018824" rtl="0" eaLnBrk="1" fontAlgn="auto" latinLnBrk="0" hangingPunct="1">
                        <a:lnSpc>
                          <a:spcPts val="1200"/>
                        </a:lnSpc>
                        <a:spcBef>
                          <a:spcPts val="300"/>
                        </a:spcBef>
                        <a:spcAft>
                          <a:spcPts val="0"/>
                        </a:spcAft>
                        <a:buClr>
                          <a:srgbClr val="699FC0"/>
                        </a:buClr>
                        <a:buSzPct val="100000"/>
                        <a:buFont typeface="Wingdings 3"/>
                        <a:buChar char="}"/>
                        <a:tabLst/>
                        <a:defRPr/>
                      </a:pPr>
                      <a:r>
                        <a:rPr lang="en-US" altLang="zh-CN" sz="1200" b="1" kern="1200" baseline="0" dirty="0" smtClean="0">
                          <a:solidFill>
                            <a:schemeClr val="accent3"/>
                          </a:solidFill>
                          <a:latin typeface="+mn-lt"/>
                          <a:ea typeface="+mn-ea"/>
                          <a:cs typeface="+mn-cs"/>
                        </a:rPr>
                        <a:t>Try to gather external data that relevant to analysis</a:t>
                      </a:r>
                    </a:p>
                    <a:p>
                      <a:pPr marL="360000" marR="0" lvl="1" indent="-180000" algn="l" defTabSz="1018824" rtl="0" eaLnBrk="1" fontAlgn="auto" latinLnBrk="0" hangingPunct="1">
                        <a:lnSpc>
                          <a:spcPts val="1200"/>
                        </a:lnSpc>
                        <a:spcBef>
                          <a:spcPts val="300"/>
                        </a:spcBef>
                        <a:spcAft>
                          <a:spcPts val="0"/>
                        </a:spcAft>
                        <a:buClr>
                          <a:srgbClr val="699FC0"/>
                        </a:buClr>
                        <a:buSzPct val="100000"/>
                        <a:buFont typeface="Wingdings" panose="05000000000000000000" pitchFamily="2" charset="2"/>
                        <a:buChar char="§"/>
                        <a:tabLst/>
                        <a:defRPr/>
                      </a:pPr>
                      <a:r>
                        <a:rPr kumimoji="0" lang="en-US" altLang="zh-CN" sz="1200" b="0" i="0" u="none" strike="noStrike" kern="1200" cap="none" spc="0" normalizeH="0" baseline="0" dirty="0" smtClean="0">
                          <a:ln>
                            <a:noFill/>
                          </a:ln>
                          <a:solidFill>
                            <a:srgbClr val="000000"/>
                          </a:solidFill>
                          <a:effectLst/>
                          <a:uLnTx/>
                          <a:uFillTx/>
                          <a:latin typeface="+mn-lt"/>
                          <a:ea typeface="+mn-ea"/>
                          <a:cs typeface="+mn-cs"/>
                        </a:rPr>
                        <a:t>Web spider for dianping.com comments </a:t>
                      </a:r>
                    </a:p>
                    <a:p>
                      <a:pPr marL="360000" marR="0" lvl="1" indent="-180000" algn="l" defTabSz="1018824" rtl="0" eaLnBrk="1" fontAlgn="auto" latinLnBrk="0" hangingPunct="1">
                        <a:lnSpc>
                          <a:spcPts val="1200"/>
                        </a:lnSpc>
                        <a:spcBef>
                          <a:spcPts val="300"/>
                        </a:spcBef>
                        <a:spcAft>
                          <a:spcPts val="0"/>
                        </a:spcAft>
                        <a:buClr>
                          <a:srgbClr val="699FC0"/>
                        </a:buClr>
                        <a:buSzPct val="100000"/>
                        <a:buFont typeface="Wingdings" panose="05000000000000000000" pitchFamily="2" charset="2"/>
                        <a:buChar char="§"/>
                        <a:tabLst/>
                        <a:defRPr/>
                      </a:pPr>
                      <a:r>
                        <a:rPr kumimoji="0" lang="en-US" altLang="zh-CN" sz="1200" b="0" i="0" u="none" strike="noStrike" kern="1200" cap="none" spc="0" normalizeH="0" baseline="0" dirty="0" smtClean="0">
                          <a:ln>
                            <a:noFill/>
                          </a:ln>
                          <a:solidFill>
                            <a:srgbClr val="000000"/>
                          </a:solidFill>
                          <a:effectLst/>
                          <a:uLnTx/>
                          <a:uFillTx/>
                          <a:latin typeface="+mn-lt"/>
                          <a:ea typeface="+mn-ea"/>
                          <a:cs typeface="+mn-cs"/>
                        </a:rPr>
                        <a:t>Baidu map API for Sephora stores’ geographical info </a:t>
                      </a:r>
                    </a:p>
                  </a:txBody>
                  <a:tcPr anchor="ctr">
                    <a:lnT w="6350" cap="flat" cmpd="sng" algn="ctr">
                      <a:solidFill>
                        <a:schemeClr val="tx1"/>
                      </a:solidFill>
                      <a:prstDash val="solid"/>
                      <a:round/>
                      <a:headEnd type="none" w="med" len="med"/>
                      <a:tailEnd type="none" w="med" len="med"/>
                    </a:lnT>
                    <a:lnB w="635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10002"/>
                  </a:ext>
                </a:extLst>
              </a:tr>
              <a:tr h="1167061">
                <a:tc>
                  <a:txBody>
                    <a:bodyPr/>
                    <a:lstStyle/>
                    <a:p>
                      <a:pPr algn="ctr"/>
                      <a:r>
                        <a:rPr lang="en-US" sz="1200" b="1" dirty="0" smtClean="0">
                          <a:solidFill>
                            <a:schemeClr val="bg1"/>
                          </a:solidFill>
                        </a:rPr>
                        <a:t>Data</a:t>
                      </a:r>
                      <a:r>
                        <a:rPr lang="en-US" sz="1200" b="1" baseline="0" dirty="0" smtClean="0">
                          <a:solidFill>
                            <a:schemeClr val="bg1"/>
                          </a:solidFill>
                        </a:rPr>
                        <a:t> cleaning</a:t>
                      </a:r>
                      <a:endParaRPr lang="en-US" sz="1200" b="1"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pPr marL="0" marR="0" lvl="0" indent="0" algn="l" defTabSz="1018824" rtl="0" eaLnBrk="1" fontAlgn="auto" latinLnBrk="0" hangingPunct="1">
                        <a:lnSpc>
                          <a:spcPts val="1200"/>
                        </a:lnSpc>
                        <a:spcBef>
                          <a:spcPts val="100"/>
                        </a:spcBef>
                        <a:spcAft>
                          <a:spcPts val="0"/>
                        </a:spcAft>
                        <a:buClr>
                          <a:srgbClr val="699FC0"/>
                        </a:buClr>
                        <a:buSzPct val="100000"/>
                        <a:buFont typeface="Arial" panose="020B0604020202020204" pitchFamily="34" charset="0"/>
                        <a:buNone/>
                        <a:tabLst/>
                        <a:defRPr/>
                      </a:pPr>
                      <a:r>
                        <a:rPr lang="en-US" altLang="zh-CN" sz="1200" b="1" baseline="0" dirty="0" smtClean="0">
                          <a:solidFill>
                            <a:schemeClr val="tx1"/>
                          </a:solidFill>
                        </a:rPr>
                        <a:t>Missing and error data</a:t>
                      </a:r>
                    </a:p>
                    <a:p>
                      <a:pPr marL="0" marR="0" lvl="0" indent="0" algn="l" defTabSz="1018824" rtl="0" eaLnBrk="1" fontAlgn="auto" latinLnBrk="0" hangingPunct="1">
                        <a:lnSpc>
                          <a:spcPts val="1200"/>
                        </a:lnSpc>
                        <a:spcBef>
                          <a:spcPts val="100"/>
                        </a:spcBef>
                        <a:spcAft>
                          <a:spcPts val="0"/>
                        </a:spcAft>
                        <a:buClr>
                          <a:srgbClr val="699FC0"/>
                        </a:buClr>
                        <a:buSzPct val="100000"/>
                        <a:buFont typeface="Arial" panose="020B0604020202020204" pitchFamily="34" charset="0"/>
                        <a:buNone/>
                        <a:tabLst/>
                        <a:defRPr/>
                      </a:pPr>
                      <a:endParaRPr lang="en-US" altLang="zh-CN" sz="1200" b="1" baseline="0" dirty="0" smtClean="0">
                        <a:solidFill>
                          <a:schemeClr val="tx1"/>
                        </a:solidFill>
                      </a:endParaRPr>
                    </a:p>
                    <a:p>
                      <a:pPr marL="0" marR="0" lvl="0" indent="0" algn="l" defTabSz="1018824" rtl="0" eaLnBrk="1" fontAlgn="auto" latinLnBrk="0" hangingPunct="1">
                        <a:lnSpc>
                          <a:spcPts val="1200"/>
                        </a:lnSpc>
                        <a:spcBef>
                          <a:spcPts val="100"/>
                        </a:spcBef>
                        <a:spcAft>
                          <a:spcPts val="0"/>
                        </a:spcAft>
                        <a:buClr>
                          <a:srgbClr val="699FC0"/>
                        </a:buClr>
                        <a:buSzPct val="100000"/>
                        <a:buFont typeface="Arial" panose="020B0604020202020204" pitchFamily="34" charset="0"/>
                        <a:buNone/>
                        <a:tabLst/>
                        <a:defRPr/>
                      </a:pPr>
                      <a:r>
                        <a:rPr lang="en-US" altLang="zh-CN" sz="1200" b="1" baseline="0" dirty="0" smtClean="0">
                          <a:solidFill>
                            <a:schemeClr val="tx1"/>
                          </a:solidFill>
                        </a:rPr>
                        <a:t>Dataset formalization </a:t>
                      </a:r>
                    </a:p>
                  </a:txBody>
                  <a:tcPr anchor="ctr">
                    <a:lnL w="12700" cap="flat" cmpd="sng" algn="ctr">
                      <a:solidFill>
                        <a:schemeClr val="bg1"/>
                      </a:solidFill>
                      <a:prstDash val="solid"/>
                      <a:round/>
                      <a:headEnd type="none" w="med" len="med"/>
                      <a:tailEnd type="none" w="med" len="med"/>
                    </a:lnL>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noFill/>
                  </a:tcPr>
                </a:tc>
                <a:tc>
                  <a:txBody>
                    <a:bodyPr/>
                    <a:lstStyle/>
                    <a:p>
                      <a:pPr marL="177800" marR="0" lvl="0" indent="-177800" algn="l" defTabSz="1018824" rtl="0" eaLnBrk="1" fontAlgn="auto" latinLnBrk="0" hangingPunct="1">
                        <a:lnSpc>
                          <a:spcPts val="1200"/>
                        </a:lnSpc>
                        <a:spcBef>
                          <a:spcPts val="300"/>
                        </a:spcBef>
                        <a:spcAft>
                          <a:spcPts val="0"/>
                        </a:spcAft>
                        <a:buClr>
                          <a:srgbClr val="699FC0"/>
                        </a:buClr>
                        <a:buSzPct val="100000"/>
                        <a:buFont typeface="Wingdings 3"/>
                        <a:buChar char="}"/>
                        <a:tabLst/>
                        <a:defRPr/>
                      </a:pPr>
                      <a:r>
                        <a:rPr lang="en-US" altLang="zh-CN" sz="1200" b="1" baseline="0" dirty="0" smtClean="0">
                          <a:solidFill>
                            <a:schemeClr val="accent3"/>
                          </a:solidFill>
                        </a:rPr>
                        <a:t>Fill or drop the missing and error data: </a:t>
                      </a:r>
                    </a:p>
                    <a:p>
                      <a:pPr marL="360000" marR="0" lvl="1" indent="-180000" algn="l" defTabSz="1018824" rtl="0" eaLnBrk="1" fontAlgn="auto" latinLnBrk="0" hangingPunct="1">
                        <a:lnSpc>
                          <a:spcPts val="1200"/>
                        </a:lnSpc>
                        <a:spcBef>
                          <a:spcPts val="300"/>
                        </a:spcBef>
                        <a:spcAft>
                          <a:spcPts val="0"/>
                        </a:spcAft>
                        <a:buClr>
                          <a:srgbClr val="699FC0"/>
                        </a:buClr>
                        <a:buSzPct val="100000"/>
                        <a:buFont typeface="Wingdings" panose="05000000000000000000" pitchFamily="2" charset="2"/>
                        <a:buChar char="§"/>
                        <a:tabLst/>
                        <a:defRPr/>
                      </a:pPr>
                      <a:r>
                        <a:rPr kumimoji="0" lang="en-US" altLang="zh-CN" sz="1200" b="0" i="0" u="none" strike="noStrike" kern="1200" cap="none" spc="0" normalizeH="0" baseline="0" dirty="0" smtClean="0">
                          <a:ln>
                            <a:noFill/>
                          </a:ln>
                          <a:solidFill>
                            <a:srgbClr val="000000"/>
                          </a:solidFill>
                          <a:effectLst/>
                          <a:uLnTx/>
                          <a:uFillTx/>
                          <a:latin typeface="+mn-lt"/>
                          <a:ea typeface="+mn-ea"/>
                          <a:cs typeface="+mn-cs"/>
                        </a:rPr>
                        <a:t>Fill the member card type as white for members with no info</a:t>
                      </a:r>
                    </a:p>
                    <a:p>
                      <a:pPr marL="360000" marR="0" lvl="1" indent="-180000" algn="l" defTabSz="1018824" rtl="0" eaLnBrk="1" fontAlgn="auto" latinLnBrk="0" hangingPunct="1">
                        <a:lnSpc>
                          <a:spcPts val="1200"/>
                        </a:lnSpc>
                        <a:spcBef>
                          <a:spcPts val="300"/>
                        </a:spcBef>
                        <a:spcAft>
                          <a:spcPts val="0"/>
                        </a:spcAft>
                        <a:buClr>
                          <a:srgbClr val="699FC0"/>
                        </a:buClr>
                        <a:buSzPct val="100000"/>
                        <a:buFont typeface="Wingdings" panose="05000000000000000000" pitchFamily="2" charset="2"/>
                        <a:buChar char="§"/>
                        <a:tabLst/>
                        <a:defRPr/>
                      </a:pPr>
                      <a:r>
                        <a:rPr kumimoji="0" lang="en-US" altLang="zh-CN" sz="1200" b="0" i="0" u="none" strike="noStrike" kern="1200" cap="none" spc="0" normalizeH="0" baseline="0" dirty="0" smtClean="0">
                          <a:ln>
                            <a:noFill/>
                          </a:ln>
                          <a:solidFill>
                            <a:srgbClr val="000000"/>
                          </a:solidFill>
                          <a:effectLst/>
                          <a:uLnTx/>
                          <a:uFillTx/>
                          <a:latin typeface="+mn-lt"/>
                          <a:ea typeface="+mn-ea"/>
                          <a:cs typeface="+mn-cs"/>
                        </a:rPr>
                        <a:t>Drop the two stores with inaccurate traffic data  for comparable store analysis</a:t>
                      </a:r>
                      <a:endParaRPr kumimoji="0" lang="en-US" altLang="zh-CN" sz="1200" b="1" i="0" u="none" strike="noStrike" kern="1200" cap="none" spc="0" normalizeH="0" baseline="0" dirty="0" smtClean="0">
                        <a:ln>
                          <a:noFill/>
                        </a:ln>
                        <a:solidFill>
                          <a:srgbClr val="000000"/>
                        </a:solidFill>
                        <a:effectLst/>
                        <a:uLnTx/>
                        <a:uFillTx/>
                        <a:latin typeface="+mn-lt"/>
                        <a:ea typeface="+mn-ea"/>
                        <a:cs typeface="+mn-cs"/>
                      </a:endParaRPr>
                    </a:p>
                    <a:p>
                      <a:pPr marL="177800" marR="0" lvl="0" indent="-177800" algn="l" defTabSz="1018824" rtl="0" eaLnBrk="1" fontAlgn="auto" latinLnBrk="0" hangingPunct="1">
                        <a:lnSpc>
                          <a:spcPts val="1200"/>
                        </a:lnSpc>
                        <a:spcBef>
                          <a:spcPts val="300"/>
                        </a:spcBef>
                        <a:spcAft>
                          <a:spcPts val="0"/>
                        </a:spcAft>
                        <a:buClr>
                          <a:srgbClr val="699FC0"/>
                        </a:buClr>
                        <a:buSzPct val="100000"/>
                        <a:buFont typeface="Wingdings 3"/>
                        <a:buChar char="}"/>
                        <a:tabLst/>
                        <a:defRPr/>
                      </a:pPr>
                      <a:r>
                        <a:rPr lang="en-US" altLang="zh-CN" sz="1200" b="1" baseline="0" dirty="0" smtClean="0">
                          <a:solidFill>
                            <a:schemeClr val="accent3"/>
                          </a:solidFill>
                        </a:rPr>
                        <a:t>Formalize basic database  for further analysis : </a:t>
                      </a:r>
                    </a:p>
                    <a:p>
                      <a:pPr marL="360000" marR="0" lvl="1" indent="-180000" algn="l" defTabSz="1018824" rtl="0" eaLnBrk="1" fontAlgn="auto" latinLnBrk="0" hangingPunct="1">
                        <a:lnSpc>
                          <a:spcPts val="1200"/>
                        </a:lnSpc>
                        <a:spcBef>
                          <a:spcPts val="300"/>
                        </a:spcBef>
                        <a:spcAft>
                          <a:spcPts val="0"/>
                        </a:spcAft>
                        <a:buClr>
                          <a:srgbClr val="699FC0"/>
                        </a:buClr>
                        <a:buSzPct val="100000"/>
                        <a:buFont typeface="Wingdings" panose="05000000000000000000" pitchFamily="2" charset="2"/>
                        <a:buChar char="§"/>
                        <a:tabLst/>
                        <a:defRPr/>
                      </a:pPr>
                      <a:r>
                        <a:rPr kumimoji="0" lang="en-US" altLang="zh-CN" sz="1200" b="0" i="0" u="none" strike="noStrike" kern="1200" cap="none" spc="0" normalizeH="0" baseline="0" dirty="0" smtClean="0">
                          <a:ln>
                            <a:noFill/>
                          </a:ln>
                          <a:solidFill>
                            <a:srgbClr val="000000"/>
                          </a:solidFill>
                          <a:effectLst/>
                          <a:uLnTx/>
                          <a:uFillTx/>
                          <a:latin typeface="+mn-lt"/>
                          <a:ea typeface="+mn-ea"/>
                          <a:cs typeface="+mn-cs"/>
                        </a:rPr>
                        <a:t>Combine multiple data sources together and make a detailed but accessible database </a:t>
                      </a:r>
                      <a:endParaRPr kumimoji="0" lang="en-US" altLang="zh-CN" sz="1200" b="1" i="0" u="none" strike="noStrike" kern="1200" cap="none" spc="0" normalizeH="0" baseline="0" dirty="0" smtClean="0">
                        <a:ln>
                          <a:noFill/>
                        </a:ln>
                        <a:solidFill>
                          <a:srgbClr val="000000"/>
                        </a:solidFill>
                        <a:effectLst/>
                        <a:uLnTx/>
                        <a:uFillTx/>
                        <a:latin typeface="+mn-lt"/>
                        <a:ea typeface="+mn-ea"/>
                        <a:cs typeface="+mn-cs"/>
                      </a:endParaRPr>
                    </a:p>
                  </a:txBody>
                  <a:tcPr anchor="ct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10003"/>
                  </a:ext>
                </a:extLst>
              </a:tr>
              <a:tr h="1167061">
                <a:tc>
                  <a:txBody>
                    <a:bodyPr/>
                    <a:lstStyle/>
                    <a:p>
                      <a:pPr algn="ctr"/>
                      <a:r>
                        <a:rPr lang="en-US" sz="1200" b="1" dirty="0" smtClean="0">
                          <a:solidFill>
                            <a:schemeClr val="bg1"/>
                          </a:solidFill>
                        </a:rPr>
                        <a:t>Data</a:t>
                      </a:r>
                      <a:r>
                        <a:rPr lang="en-US" sz="1200" b="1" baseline="0" dirty="0" smtClean="0">
                          <a:solidFill>
                            <a:schemeClr val="bg1"/>
                          </a:solidFill>
                        </a:rPr>
                        <a:t> mining and </a:t>
                      </a:r>
                      <a:r>
                        <a:rPr lang="en-US" sz="1200" b="1" dirty="0" smtClean="0">
                          <a:solidFill>
                            <a:schemeClr val="bg1"/>
                          </a:solidFill>
                        </a:rPr>
                        <a:t>draw conclusion</a:t>
                      </a:r>
                      <a:endParaRPr lang="en-US" sz="1200" b="1"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pPr marL="0" marR="0" lvl="0" indent="0" algn="l" defTabSz="1018824" rtl="0" eaLnBrk="1" fontAlgn="auto" latinLnBrk="0" hangingPunct="1">
                        <a:lnSpc>
                          <a:spcPts val="1200"/>
                        </a:lnSpc>
                        <a:spcBef>
                          <a:spcPts val="100"/>
                        </a:spcBef>
                        <a:spcAft>
                          <a:spcPts val="0"/>
                        </a:spcAft>
                        <a:buClr>
                          <a:srgbClr val="699FC0"/>
                        </a:buClr>
                        <a:buSzPct val="100000"/>
                        <a:buFont typeface="Arial" panose="020B0604020202020204" pitchFamily="34" charset="0"/>
                        <a:buNone/>
                        <a:tabLst/>
                        <a:defRPr/>
                      </a:pPr>
                      <a:r>
                        <a:rPr lang="en-US" altLang="zh-CN" sz="1200" b="1" dirty="0" smtClean="0">
                          <a:solidFill>
                            <a:schemeClr val="tx1"/>
                          </a:solidFill>
                        </a:rPr>
                        <a:t>Hypothesis</a:t>
                      </a:r>
                      <a:r>
                        <a:rPr lang="en-US" altLang="zh-CN" sz="1200" b="1" baseline="0" dirty="0" smtClean="0">
                          <a:solidFill>
                            <a:schemeClr val="tx1"/>
                          </a:solidFill>
                        </a:rPr>
                        <a:t> testing </a:t>
                      </a:r>
                    </a:p>
                    <a:p>
                      <a:pPr marL="0" marR="0" lvl="0" indent="0" algn="l" defTabSz="1018824" rtl="0" eaLnBrk="1" fontAlgn="auto" latinLnBrk="0" hangingPunct="1">
                        <a:lnSpc>
                          <a:spcPts val="1200"/>
                        </a:lnSpc>
                        <a:spcBef>
                          <a:spcPts val="100"/>
                        </a:spcBef>
                        <a:spcAft>
                          <a:spcPts val="0"/>
                        </a:spcAft>
                        <a:buClr>
                          <a:srgbClr val="699FC0"/>
                        </a:buClr>
                        <a:buSzPct val="100000"/>
                        <a:buFont typeface="Arial" panose="020B0604020202020204" pitchFamily="34" charset="0"/>
                        <a:buNone/>
                        <a:tabLst/>
                        <a:defRPr/>
                      </a:pPr>
                      <a:endParaRPr lang="en-US" altLang="zh-CN" sz="1200" b="1" baseline="0" dirty="0" smtClean="0">
                        <a:solidFill>
                          <a:schemeClr val="tx1"/>
                        </a:solidFill>
                      </a:endParaRPr>
                    </a:p>
                    <a:p>
                      <a:pPr marL="0" marR="0" lvl="0" indent="0" algn="l" defTabSz="1018824" rtl="0" eaLnBrk="1" fontAlgn="auto" latinLnBrk="0" hangingPunct="1">
                        <a:lnSpc>
                          <a:spcPts val="1200"/>
                        </a:lnSpc>
                        <a:spcBef>
                          <a:spcPts val="100"/>
                        </a:spcBef>
                        <a:spcAft>
                          <a:spcPts val="0"/>
                        </a:spcAft>
                        <a:buClr>
                          <a:srgbClr val="699FC0"/>
                        </a:buClr>
                        <a:buSzPct val="100000"/>
                        <a:buFont typeface="Arial" panose="020B0604020202020204" pitchFamily="34" charset="0"/>
                        <a:buNone/>
                        <a:tabLst/>
                        <a:defRPr/>
                      </a:pPr>
                      <a:r>
                        <a:rPr lang="en-US" altLang="zh-CN" sz="1200" b="1" dirty="0" smtClean="0">
                          <a:solidFill>
                            <a:schemeClr val="tx1"/>
                          </a:solidFill>
                        </a:rPr>
                        <a:t>Data</a:t>
                      </a:r>
                      <a:r>
                        <a:rPr lang="en-US" altLang="zh-CN" sz="1200" b="1" baseline="0" dirty="0" smtClean="0">
                          <a:solidFill>
                            <a:schemeClr val="tx1"/>
                          </a:solidFill>
                        </a:rPr>
                        <a:t> exploration</a:t>
                      </a:r>
                      <a:endParaRPr lang="en-US" altLang="zh-CN" sz="1200" b="1" dirty="0" smtClean="0">
                        <a:solidFill>
                          <a:schemeClr val="tx1"/>
                        </a:solidFill>
                      </a:endParaRPr>
                    </a:p>
                  </a:txBody>
                  <a:tcPr anchor="ctr">
                    <a:lnL w="12700" cap="flat" cmpd="sng" algn="ctr">
                      <a:solidFill>
                        <a:schemeClr val="bg1"/>
                      </a:solidFill>
                      <a:prstDash val="solid"/>
                      <a:round/>
                      <a:headEnd type="none" w="med" len="med"/>
                      <a:tailEnd type="none" w="med" len="med"/>
                    </a:lnL>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noFill/>
                  </a:tcPr>
                </a:tc>
                <a:tc>
                  <a:txBody>
                    <a:bodyPr/>
                    <a:lstStyle/>
                    <a:p>
                      <a:pPr marL="177800" marR="0" lvl="0" indent="-177800" algn="l" defTabSz="1018824" rtl="0" eaLnBrk="1" fontAlgn="auto" latinLnBrk="0" hangingPunct="1">
                        <a:lnSpc>
                          <a:spcPts val="1200"/>
                        </a:lnSpc>
                        <a:spcBef>
                          <a:spcPts val="300"/>
                        </a:spcBef>
                        <a:spcAft>
                          <a:spcPts val="0"/>
                        </a:spcAft>
                        <a:buClr>
                          <a:srgbClr val="699FC0"/>
                        </a:buClr>
                        <a:buSzPct val="100000"/>
                        <a:buFont typeface="Wingdings 3"/>
                        <a:buChar char="}"/>
                        <a:tabLst/>
                        <a:defRPr/>
                      </a:pPr>
                      <a:r>
                        <a:rPr lang="en-US" altLang="zh-CN" sz="1200" b="1" baseline="0" dirty="0" smtClean="0">
                          <a:solidFill>
                            <a:schemeClr val="accent3"/>
                          </a:solidFill>
                        </a:rPr>
                        <a:t>Hypothesis driven test: </a:t>
                      </a:r>
                    </a:p>
                    <a:p>
                      <a:pPr marL="360000" marR="0" lvl="1" indent="-180000" algn="l" defTabSz="1018824" rtl="0" eaLnBrk="1" fontAlgn="auto" latinLnBrk="0" hangingPunct="1">
                        <a:lnSpc>
                          <a:spcPts val="1200"/>
                        </a:lnSpc>
                        <a:spcBef>
                          <a:spcPts val="300"/>
                        </a:spcBef>
                        <a:spcAft>
                          <a:spcPts val="0"/>
                        </a:spcAft>
                        <a:buClr>
                          <a:srgbClr val="699FC0"/>
                        </a:buClr>
                        <a:buSzPct val="100000"/>
                        <a:buFont typeface="Wingdings" panose="05000000000000000000" pitchFamily="2" charset="2"/>
                        <a:buChar char="§"/>
                        <a:tabLst/>
                        <a:defRPr/>
                      </a:pPr>
                      <a:r>
                        <a:rPr kumimoji="0" lang="en-US" altLang="zh-CN" sz="1200" b="0" i="0" u="none" strike="noStrike" kern="1200" cap="none" spc="0" normalizeH="0" baseline="0" dirty="0" smtClean="0">
                          <a:ln>
                            <a:noFill/>
                          </a:ln>
                          <a:solidFill>
                            <a:srgbClr val="000000"/>
                          </a:solidFill>
                          <a:effectLst/>
                          <a:uLnTx/>
                          <a:uFillTx/>
                          <a:latin typeface="+mn-lt"/>
                          <a:ea typeface="+mn-ea"/>
                          <a:cs typeface="+mn-cs"/>
                        </a:rPr>
                        <a:t>Use data comparison  for with &amp; w/o event to prove promotion influence  </a:t>
                      </a:r>
                    </a:p>
                    <a:p>
                      <a:pPr marL="177800" marR="0" lvl="0" indent="-177800" algn="l" defTabSz="1018824" rtl="0" eaLnBrk="1" fontAlgn="auto" latinLnBrk="0" hangingPunct="1">
                        <a:lnSpc>
                          <a:spcPts val="1200"/>
                        </a:lnSpc>
                        <a:spcBef>
                          <a:spcPts val="300"/>
                        </a:spcBef>
                        <a:spcAft>
                          <a:spcPts val="0"/>
                        </a:spcAft>
                        <a:buClr>
                          <a:srgbClr val="699FC0"/>
                        </a:buClr>
                        <a:buSzPct val="100000"/>
                        <a:buFont typeface="Wingdings 3"/>
                        <a:buChar char="}"/>
                        <a:tabLst/>
                        <a:defRPr/>
                      </a:pPr>
                      <a:r>
                        <a:rPr lang="en-US" altLang="zh-CN" sz="1200" b="1" kern="1200" baseline="0" dirty="0" smtClean="0">
                          <a:solidFill>
                            <a:schemeClr val="accent3"/>
                          </a:solidFill>
                          <a:latin typeface="+mn-lt"/>
                          <a:ea typeface="+mn-ea"/>
                          <a:cs typeface="+mn-cs"/>
                        </a:rPr>
                        <a:t>Data exploration for unobvious features and relation </a:t>
                      </a:r>
                    </a:p>
                    <a:p>
                      <a:pPr marL="360000" marR="0" lvl="1" indent="-180000" algn="l" defTabSz="1018824" rtl="0" eaLnBrk="1" fontAlgn="auto" latinLnBrk="0" hangingPunct="1">
                        <a:lnSpc>
                          <a:spcPts val="1200"/>
                        </a:lnSpc>
                        <a:spcBef>
                          <a:spcPts val="300"/>
                        </a:spcBef>
                        <a:spcAft>
                          <a:spcPts val="0"/>
                        </a:spcAft>
                        <a:buClr>
                          <a:srgbClr val="699FC0"/>
                        </a:buClr>
                        <a:buSzPct val="100000"/>
                        <a:buFont typeface="Wingdings" panose="05000000000000000000" pitchFamily="2" charset="2"/>
                        <a:buChar char="§"/>
                        <a:tabLst/>
                        <a:defRPr/>
                      </a:pPr>
                      <a:r>
                        <a:rPr kumimoji="0" lang="en-US" altLang="zh-CN" sz="1200" b="0" i="0" u="none" strike="noStrike" kern="1200" cap="none" spc="0" normalizeH="0" baseline="0" dirty="0" smtClean="0">
                          <a:ln>
                            <a:noFill/>
                          </a:ln>
                          <a:solidFill>
                            <a:srgbClr val="000000"/>
                          </a:solidFill>
                          <a:effectLst/>
                          <a:uLnTx/>
                          <a:uFillTx/>
                          <a:latin typeface="+mn-lt"/>
                          <a:ea typeface="+mn-ea"/>
                          <a:cs typeface="+mn-cs"/>
                        </a:rPr>
                        <a:t>Deep dive member’s shopping behavior by  tracking its total two years’ transactions</a:t>
                      </a:r>
                    </a:p>
                    <a:p>
                      <a:pPr marL="360000" marR="0" lvl="1" indent="-180000" algn="l" defTabSz="1018824" rtl="0" eaLnBrk="1" fontAlgn="auto" latinLnBrk="0" hangingPunct="1">
                        <a:lnSpc>
                          <a:spcPts val="1200"/>
                        </a:lnSpc>
                        <a:spcBef>
                          <a:spcPts val="300"/>
                        </a:spcBef>
                        <a:spcAft>
                          <a:spcPts val="0"/>
                        </a:spcAft>
                        <a:buClr>
                          <a:srgbClr val="699FC0"/>
                        </a:buClr>
                        <a:buSzPct val="100000"/>
                        <a:buFont typeface="Wingdings" panose="05000000000000000000" pitchFamily="2" charset="2"/>
                        <a:buChar char="§"/>
                        <a:tabLst/>
                        <a:defRPr/>
                      </a:pPr>
                      <a:r>
                        <a:rPr kumimoji="0" lang="en-US" altLang="zh-CN" sz="1200" b="0" i="0" u="none" strike="noStrike" kern="1200" cap="none" spc="0" normalizeH="0" baseline="0" dirty="0" smtClean="0">
                          <a:ln>
                            <a:noFill/>
                          </a:ln>
                          <a:solidFill>
                            <a:srgbClr val="000000"/>
                          </a:solidFill>
                          <a:effectLst/>
                          <a:uLnTx/>
                          <a:uFillTx/>
                          <a:latin typeface="+mn-lt"/>
                          <a:ea typeface="+mn-ea"/>
                          <a:cs typeface="+mn-cs"/>
                        </a:rPr>
                        <a:t>Segment store type by statistical learning methods, K-means, decision tree</a:t>
                      </a:r>
                    </a:p>
                  </a:txBody>
                  <a:tcPr anchor="ct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10004"/>
                  </a:ext>
                </a:extLst>
              </a:tr>
              <a:tr h="1167061">
                <a:tc>
                  <a:txBody>
                    <a:bodyPr/>
                    <a:lstStyle/>
                    <a:p>
                      <a:pPr algn="ctr"/>
                      <a:r>
                        <a:rPr lang="en-US" sz="1200" b="1" baseline="0" dirty="0" smtClean="0">
                          <a:solidFill>
                            <a:schemeClr val="bg1"/>
                          </a:solidFill>
                        </a:rPr>
                        <a:t>Result  explanation and visualization</a:t>
                      </a:r>
                      <a:endParaRPr lang="en-US" sz="1200" b="1"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pPr marL="0" marR="0" lvl="0" indent="0" algn="l" defTabSz="1018824" rtl="0" eaLnBrk="1" fontAlgn="auto" latinLnBrk="0" hangingPunct="1">
                        <a:lnSpc>
                          <a:spcPts val="1200"/>
                        </a:lnSpc>
                        <a:spcBef>
                          <a:spcPts val="100"/>
                        </a:spcBef>
                        <a:spcAft>
                          <a:spcPts val="0"/>
                        </a:spcAft>
                        <a:buClr>
                          <a:srgbClr val="699FC0"/>
                        </a:buClr>
                        <a:buSzPct val="100000"/>
                        <a:buFont typeface="Arial" panose="020B0604020202020204" pitchFamily="34" charset="0"/>
                        <a:buNone/>
                        <a:tabLst/>
                        <a:defRPr/>
                      </a:pPr>
                      <a:r>
                        <a:rPr lang="en-US" altLang="zh-CN" sz="1200" b="1" baseline="0" dirty="0" smtClean="0">
                          <a:solidFill>
                            <a:schemeClr val="tx1"/>
                          </a:solidFill>
                        </a:rPr>
                        <a:t>Business driven result </a:t>
                      </a:r>
                      <a:endParaRPr lang="en-US" altLang="zh-CN" sz="1200" b="1" dirty="0" smtClean="0">
                        <a:solidFill>
                          <a:schemeClr val="tx1"/>
                        </a:solidFill>
                      </a:endParaRPr>
                    </a:p>
                    <a:p>
                      <a:pPr marL="0" marR="0" lvl="0" indent="0" algn="l" defTabSz="1018824" rtl="0" eaLnBrk="1" fontAlgn="auto" latinLnBrk="0" hangingPunct="1">
                        <a:lnSpc>
                          <a:spcPts val="1200"/>
                        </a:lnSpc>
                        <a:spcBef>
                          <a:spcPts val="100"/>
                        </a:spcBef>
                        <a:spcAft>
                          <a:spcPts val="0"/>
                        </a:spcAft>
                        <a:buClr>
                          <a:srgbClr val="699FC0"/>
                        </a:buClr>
                        <a:buSzPct val="100000"/>
                        <a:buFont typeface="Arial" panose="020B0604020202020204" pitchFamily="34" charset="0"/>
                        <a:buNone/>
                        <a:tabLst/>
                        <a:defRPr/>
                      </a:pPr>
                      <a:endParaRPr lang="en-US" altLang="zh-CN" sz="1200" b="1" dirty="0" smtClean="0">
                        <a:solidFill>
                          <a:schemeClr val="tx1"/>
                        </a:solidFill>
                      </a:endParaRPr>
                    </a:p>
                    <a:p>
                      <a:pPr marL="0" marR="0" lvl="0" indent="0" algn="l" defTabSz="1018824" rtl="0" eaLnBrk="1" fontAlgn="auto" latinLnBrk="0" hangingPunct="1">
                        <a:lnSpc>
                          <a:spcPts val="1200"/>
                        </a:lnSpc>
                        <a:spcBef>
                          <a:spcPts val="100"/>
                        </a:spcBef>
                        <a:spcAft>
                          <a:spcPts val="0"/>
                        </a:spcAft>
                        <a:buClr>
                          <a:srgbClr val="699FC0"/>
                        </a:buClr>
                        <a:buSzPct val="100000"/>
                        <a:buFont typeface="Arial" panose="020B0604020202020204" pitchFamily="34" charset="0"/>
                        <a:buNone/>
                        <a:tabLst/>
                        <a:defRPr/>
                      </a:pPr>
                      <a:r>
                        <a:rPr lang="en-US" altLang="zh-CN" sz="1200" b="1" dirty="0" smtClean="0">
                          <a:solidFill>
                            <a:schemeClr val="tx1"/>
                          </a:solidFill>
                        </a:rPr>
                        <a:t>Data Visualization</a:t>
                      </a:r>
                      <a:r>
                        <a:rPr lang="en-US" altLang="zh-CN" sz="1200" b="1" baseline="0" dirty="0" smtClean="0">
                          <a:solidFill>
                            <a:schemeClr val="tx1"/>
                          </a:solidFill>
                        </a:rPr>
                        <a:t> </a:t>
                      </a:r>
                      <a:endParaRPr lang="en-US" altLang="zh-CN" sz="1200" b="1" dirty="0" smtClean="0">
                        <a:solidFill>
                          <a:schemeClr val="tx1"/>
                        </a:solidFill>
                      </a:endParaRPr>
                    </a:p>
                  </a:txBody>
                  <a:tcPr anchor="ctr">
                    <a:lnL w="12700" cap="flat" cmpd="sng" algn="ctr">
                      <a:solidFill>
                        <a:schemeClr val="bg1"/>
                      </a:solidFill>
                      <a:prstDash val="solid"/>
                      <a:round/>
                      <a:headEnd type="none" w="med" len="med"/>
                      <a:tailEnd type="none" w="med" len="med"/>
                    </a:lnL>
                    <a:lnT w="6350" cap="flat" cmpd="sng" algn="ctr">
                      <a:solidFill>
                        <a:schemeClr val="accent6"/>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177800" marR="0" lvl="0" indent="-177800" algn="l" defTabSz="1018824" rtl="0" eaLnBrk="1" fontAlgn="auto" latinLnBrk="0" hangingPunct="1">
                        <a:lnSpc>
                          <a:spcPts val="1200"/>
                        </a:lnSpc>
                        <a:spcBef>
                          <a:spcPts val="300"/>
                        </a:spcBef>
                        <a:spcAft>
                          <a:spcPts val="0"/>
                        </a:spcAft>
                        <a:buClr>
                          <a:srgbClr val="699FC0"/>
                        </a:buClr>
                        <a:buSzPct val="100000"/>
                        <a:buFont typeface="Wingdings 3"/>
                        <a:buChar char="}"/>
                        <a:tabLst/>
                        <a:defRPr/>
                      </a:pPr>
                      <a:r>
                        <a:rPr lang="en-US" altLang="zh-CN" sz="1200" b="1" baseline="0" dirty="0" smtClean="0">
                          <a:solidFill>
                            <a:schemeClr val="accent3"/>
                          </a:solidFill>
                        </a:rPr>
                        <a:t>Try to make the model and analysis simple and reasonable: </a:t>
                      </a:r>
                    </a:p>
                    <a:p>
                      <a:pPr marL="360000" marR="0" lvl="1" indent="-180000" algn="l" defTabSz="1018824" rtl="0" eaLnBrk="1" fontAlgn="auto" latinLnBrk="0" hangingPunct="1">
                        <a:lnSpc>
                          <a:spcPts val="1200"/>
                        </a:lnSpc>
                        <a:spcBef>
                          <a:spcPts val="300"/>
                        </a:spcBef>
                        <a:spcAft>
                          <a:spcPts val="0"/>
                        </a:spcAft>
                        <a:buClr>
                          <a:srgbClr val="699FC0"/>
                        </a:buClr>
                        <a:buSzPct val="100000"/>
                        <a:buFont typeface="Wingdings" panose="05000000000000000000" pitchFamily="2" charset="2"/>
                        <a:buChar char="§"/>
                        <a:tabLst/>
                        <a:defRPr/>
                      </a:pPr>
                      <a:r>
                        <a:rPr kumimoji="0" lang="en-US" altLang="zh-CN" sz="1200" b="0" i="0" u="none" strike="noStrike" kern="1200" cap="none" spc="0" normalizeH="0" baseline="0" dirty="0" smtClean="0">
                          <a:ln>
                            <a:noFill/>
                          </a:ln>
                          <a:solidFill>
                            <a:srgbClr val="000000"/>
                          </a:solidFill>
                          <a:effectLst/>
                          <a:uLnTx/>
                          <a:uFillTx/>
                          <a:latin typeface="+mn-lt"/>
                          <a:ea typeface="+mn-ea"/>
                          <a:cs typeface="+mn-cs"/>
                        </a:rPr>
                        <a:t>Mathematical methods can give clues for result when no general methodologies are available but a simple way is then needed for result explanation</a:t>
                      </a:r>
                    </a:p>
                    <a:p>
                      <a:pPr marL="177800" marR="0" lvl="0" indent="-177800" algn="l" defTabSz="1018824" rtl="0" eaLnBrk="1" fontAlgn="auto" latinLnBrk="0" hangingPunct="1">
                        <a:lnSpc>
                          <a:spcPts val="1200"/>
                        </a:lnSpc>
                        <a:spcBef>
                          <a:spcPts val="300"/>
                        </a:spcBef>
                        <a:spcAft>
                          <a:spcPts val="0"/>
                        </a:spcAft>
                        <a:buClr>
                          <a:srgbClr val="699FC0"/>
                        </a:buClr>
                        <a:buSzPct val="100000"/>
                        <a:buFont typeface="Wingdings 3"/>
                        <a:buChar char="}"/>
                        <a:tabLst/>
                        <a:defRPr/>
                      </a:pPr>
                      <a:r>
                        <a:rPr lang="en-US" altLang="zh-CN" sz="1200" b="1" kern="1200" baseline="0" dirty="0" smtClean="0">
                          <a:solidFill>
                            <a:schemeClr val="accent3"/>
                          </a:solidFill>
                          <a:latin typeface="+mn-lt"/>
                          <a:ea typeface="+mn-ea"/>
                          <a:cs typeface="+mn-cs"/>
                        </a:rPr>
                        <a:t>Use data visualization tool to better show result</a:t>
                      </a:r>
                    </a:p>
                    <a:p>
                      <a:pPr marL="360000" marR="0" lvl="1" indent="-180000" algn="l" defTabSz="1018824" rtl="0" eaLnBrk="1" fontAlgn="auto" latinLnBrk="0" hangingPunct="1">
                        <a:lnSpc>
                          <a:spcPts val="1200"/>
                        </a:lnSpc>
                        <a:spcBef>
                          <a:spcPts val="300"/>
                        </a:spcBef>
                        <a:spcAft>
                          <a:spcPts val="0"/>
                        </a:spcAft>
                        <a:buClr>
                          <a:srgbClr val="699FC0"/>
                        </a:buClr>
                        <a:buSzPct val="100000"/>
                        <a:buFont typeface="Wingdings" panose="05000000000000000000" pitchFamily="2" charset="2"/>
                        <a:buChar char="§"/>
                        <a:tabLst/>
                        <a:defRPr/>
                      </a:pPr>
                      <a:r>
                        <a:rPr kumimoji="0" lang="en-US" altLang="zh-CN" sz="1200" b="0" i="0" u="none" strike="noStrike" kern="1200" cap="none" spc="0" normalizeH="0" baseline="0" dirty="0" smtClean="0">
                          <a:ln>
                            <a:noFill/>
                          </a:ln>
                          <a:solidFill>
                            <a:srgbClr val="000000"/>
                          </a:solidFill>
                          <a:effectLst/>
                          <a:uLnTx/>
                          <a:uFillTx/>
                          <a:latin typeface="+mn-lt"/>
                          <a:ea typeface="+mn-ea"/>
                          <a:cs typeface="+mn-cs"/>
                        </a:rPr>
                        <a:t>Make a web tool for data visualization, incl. city map, scatter plot and correlation test </a:t>
                      </a:r>
                      <a:r>
                        <a:rPr kumimoji="0" lang="en-US" altLang="zh-CN" sz="1200" b="0" i="0" u="none" strike="noStrike" kern="1200" cap="none" spc="0" normalizeH="0" baseline="0" dirty="0" smtClean="0">
                          <a:ln>
                            <a:noFill/>
                          </a:ln>
                          <a:solidFill>
                            <a:srgbClr val="000000"/>
                          </a:solidFill>
                          <a:effectLst/>
                          <a:uLnTx/>
                          <a:uFillTx/>
                          <a:latin typeface="+mn-lt"/>
                          <a:ea typeface="+mn-ea"/>
                          <a:cs typeface="+mn-cs"/>
                        </a:rPr>
                        <a:t>http://47.98.102.15:3838/Advancy/Sephora-case example/</a:t>
                      </a:r>
                    </a:p>
                  </a:txBody>
                  <a:tcPr anchor="ctr">
                    <a:lnT w="6350" cap="flat" cmpd="sng" algn="ctr">
                      <a:solidFill>
                        <a:schemeClr val="accent6"/>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9" name="Espace réservé du texte 5"/>
          <p:cNvSpPr>
            <a:spLocks noGrp="1"/>
          </p:cNvSpPr>
          <p:nvPr>
            <p:ph type="body" sz="quarter" idx="14"/>
          </p:nvPr>
        </p:nvSpPr>
        <p:spPr>
          <a:xfrm>
            <a:off x="900000" y="7253060"/>
            <a:ext cx="4321288" cy="117020"/>
          </a:xfrm>
        </p:spPr>
        <p:txBody>
          <a:bodyPr/>
          <a:lstStyle/>
          <a:p>
            <a:r>
              <a:rPr lang="en-US" altLang="zh-CN" dirty="0" smtClean="0"/>
              <a:t>Source: Advancy analysis</a:t>
            </a:r>
            <a:endParaRPr lang="en-US" dirty="0"/>
          </a:p>
        </p:txBody>
      </p:sp>
    </p:spTree>
    <p:extLst>
      <p:ext uri="{BB962C8B-B14F-4D97-AF65-F5344CB8AC3E}">
        <p14:creationId xmlns:p14="http://schemas.microsoft.com/office/powerpoint/2010/main" val="12024373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p:cNvGraphicFramePr>
            <a:graphicFrameLocks noChangeAspect="1"/>
          </p:cNvGraphicFramePr>
          <p:nvPr>
            <p:custDataLst>
              <p:tags r:id="rId2"/>
            </p:custDataLst>
            <p:extLst>
              <p:ext uri="{D42A27DB-BD31-4B8C-83A1-F6EECF244321}">
                <p14:modId xmlns:p14="http://schemas.microsoft.com/office/powerpoint/2010/main" val="240275396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5565" name="think-cell Slide" r:id="rId15" imgW="270" imgH="270" progId="TCLayout.ActiveDocument.1">
                  <p:embed/>
                </p:oleObj>
              </mc:Choice>
              <mc:Fallback>
                <p:oleObj name="think-cell Slide" r:id="rId15" imgW="270" imgH="270" progId="TCLayout.ActiveDocument.1">
                  <p:embed/>
                  <p:pic>
                    <p:nvPicPr>
                      <p:cNvPr id="6" name="Objet 5" hidden="1"/>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3"/>
          </a:solidFill>
          <a:ln w="9525" algn="ctr">
            <a:noFill/>
            <a:miter lim="800000"/>
            <a:headEnd type="none" w="lg" len="lg"/>
            <a:tailEnd type="none" w="lg" len="lg"/>
          </a:ln>
          <a:effectLst/>
        </p:spPr>
        <p:txBody>
          <a:bodyPr vert="horz" wrap="none" lIns="0" tIns="0" rIns="0" bIns="0" numCol="1" spcCol="0" rtlCol="0" anchor="ctr" anchorCtr="0">
            <a:noAutofit/>
          </a:bodyPr>
          <a:lstStyle/>
          <a:p>
            <a:pPr algn="ctr" defTabSz="1018824">
              <a:spcBef>
                <a:spcPct val="0"/>
              </a:spcBef>
              <a:spcAft>
                <a:spcPct val="0"/>
              </a:spcAft>
              <a:buClr>
                <a:srgbClr val="699FC0"/>
              </a:buClr>
              <a:buSzPct val="100000"/>
            </a:pPr>
            <a:endParaRPr lang="en-US" sz="1400" cap="all" dirty="0">
              <a:solidFill>
                <a:srgbClr val="FFFFFF"/>
              </a:solidFill>
              <a:latin typeface="Calibri" panose="020F0502020204030204" pitchFamily="34" charset="0"/>
              <a:sym typeface="Calibri" panose="020F0502020204030204" pitchFamily="34" charset="0"/>
            </a:endParaRPr>
          </a:p>
        </p:txBody>
      </p:sp>
      <p:sp>
        <p:nvSpPr>
          <p:cNvPr id="2" name="Titre 1"/>
          <p:cNvSpPr>
            <a:spLocks noGrp="1"/>
          </p:cNvSpPr>
          <p:nvPr>
            <p:ph type="title"/>
          </p:nvPr>
        </p:nvSpPr>
        <p:spPr>
          <a:xfrm>
            <a:off x="898524" y="554399"/>
            <a:ext cx="9250043" cy="243656"/>
          </a:xfrm>
        </p:spPr>
        <p:txBody>
          <a:bodyPr/>
          <a:lstStyle/>
          <a:p>
            <a:r>
              <a:rPr lang="en-US" dirty="0"/>
              <a:t>Agenda</a:t>
            </a:r>
          </a:p>
        </p:txBody>
      </p:sp>
      <p:sp>
        <p:nvSpPr>
          <p:cNvPr id="87" name="Espace réservé du texte 3">
            <a:hlinkClick r:id="rId17" action="ppaction://hlinksldjump"/>
          </p:cNvPr>
          <p:cNvSpPr>
            <a:spLocks noGrp="1"/>
          </p:cNvSpPr>
          <p:nvPr>
            <p:custDataLst>
              <p:tags r:id="rId4"/>
            </p:custDataLst>
          </p:nvPr>
        </p:nvSpPr>
        <p:spPr bwMode="gray">
          <a:xfrm>
            <a:off x="898525" y="1957388"/>
            <a:ext cx="9250363" cy="709613"/>
          </a:xfrm>
          <a:prstGeom prst="rect">
            <a:avLst/>
          </a:prstGeom>
          <a:solidFill>
            <a:srgbClr val="003855"/>
          </a:solidFill>
          <a:ln w="9525">
            <a:noFill/>
          </a:ln>
          <a:extLst>
            <a:ext uri="{91240B29-F687-4F45-9708-019B960494DF}">
              <a14:hiddenLine xmlns:a14="http://schemas.microsoft.com/office/drawing/2010/main" w="9525">
                <a:solidFill>
                  <a:schemeClr val="tx1"/>
                </a:solidFill>
              </a14:hiddenLine>
            </a:ext>
          </a:extLst>
        </p:spPr>
        <p:txBody>
          <a:bodyPr vert="horz" wrap="square" lIns="71438" tIns="71438" rIns="0" bIns="4254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dirty="0" smtClean="0">
                <a:solidFill>
                  <a:schemeClr val="bg1"/>
                </a:solidFill>
              </a:rPr>
              <a:t>DIAGNOSTIC ANALYSIS</a:t>
            </a:r>
            <a:endParaRPr lang="en-US" sz="1300" cap="all" dirty="0">
              <a:solidFill>
                <a:schemeClr val="bg1"/>
              </a:solidFill>
            </a:endParaRPr>
          </a:p>
        </p:txBody>
      </p:sp>
      <p:sp>
        <p:nvSpPr>
          <p:cNvPr id="37" name="Espace réservé du texte 3"/>
          <p:cNvSpPr>
            <a:spLocks noGrp="1"/>
          </p:cNvSpPr>
          <p:nvPr>
            <p:custDataLst>
              <p:tags r:id="rId5"/>
            </p:custDataLst>
          </p:nvPr>
        </p:nvSpPr>
        <p:spPr bwMode="gray">
          <a:xfrm>
            <a:off x="898525" y="2312988"/>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9850"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b="1" dirty="0" smtClean="0">
                <a:solidFill>
                  <a:schemeClr val="bg1"/>
                </a:solidFill>
              </a:rPr>
              <a:t>DESCRIPTIVE STATISTICS</a:t>
            </a:r>
            <a:endParaRPr lang="en-US" sz="1300" b="1" cap="all" dirty="0">
              <a:solidFill>
                <a:schemeClr val="bg1"/>
              </a:solidFill>
            </a:endParaRPr>
          </a:p>
        </p:txBody>
      </p:sp>
      <p:sp>
        <p:nvSpPr>
          <p:cNvPr id="76" name="Espace réservé du texte 3">
            <a:hlinkClick r:id="rId18" action="ppaction://hlinksldjump"/>
          </p:cNvPr>
          <p:cNvSpPr>
            <a:spLocks noGrp="1"/>
          </p:cNvSpPr>
          <p:nvPr>
            <p:custDataLst>
              <p:tags r:id="rId6"/>
            </p:custDataLst>
          </p:nvPr>
        </p:nvSpPr>
        <p:spPr bwMode="gray">
          <a:xfrm>
            <a:off x="898525" y="2667000"/>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dirty="0" smtClean="0"/>
              <a:t>HYPOTHESIS TEST</a:t>
            </a:r>
            <a:endParaRPr lang="en-US" sz="1300" cap="all" dirty="0"/>
          </a:p>
        </p:txBody>
      </p:sp>
      <p:sp>
        <p:nvSpPr>
          <p:cNvPr id="86" name="Espace réservé du texte 3">
            <a:hlinkClick r:id="rId19" action="ppaction://hlinksldjump"/>
          </p:cNvPr>
          <p:cNvSpPr>
            <a:spLocks noGrp="1"/>
          </p:cNvSpPr>
          <p:nvPr>
            <p:custDataLst>
              <p:tags r:id="rId7"/>
            </p:custDataLst>
          </p:nvPr>
        </p:nvSpPr>
        <p:spPr bwMode="gray">
          <a:xfrm>
            <a:off x="898525" y="3022600"/>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698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RELATIONSHIP ANALYSIS</a:t>
            </a:r>
            <a:endParaRPr lang="en-US" sz="1300" b="0" cap="all" dirty="0"/>
          </a:p>
        </p:txBody>
      </p:sp>
      <p:sp>
        <p:nvSpPr>
          <p:cNvPr id="83" name="Espace réservé du texte 3">
            <a:hlinkClick r:id="rId20" action="ppaction://hlinksldjump"/>
          </p:cNvPr>
          <p:cNvSpPr>
            <a:spLocks noGrp="1"/>
          </p:cNvSpPr>
          <p:nvPr>
            <p:custDataLst>
              <p:tags r:id="rId8"/>
            </p:custDataLst>
          </p:nvPr>
        </p:nvSpPr>
        <p:spPr bwMode="gray">
          <a:xfrm>
            <a:off x="898525" y="33766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EXPLORATORY ANALYSIS</a:t>
            </a:r>
          </a:p>
        </p:txBody>
      </p:sp>
      <p:sp>
        <p:nvSpPr>
          <p:cNvPr id="78" name="Espace réservé du texte 3">
            <a:hlinkClick r:id="rId21" action="ppaction://hlinksldjump"/>
          </p:cNvPr>
          <p:cNvSpPr>
            <a:spLocks noGrp="1"/>
          </p:cNvSpPr>
          <p:nvPr>
            <p:custDataLst>
              <p:tags r:id="rId9"/>
            </p:custDataLst>
          </p:nvPr>
        </p:nvSpPr>
        <p:spPr bwMode="gray">
          <a:xfrm>
            <a:off x="898525" y="37322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PREDICTIVE ANALYSIS</a:t>
            </a:r>
            <a:endParaRPr lang="en-US" sz="1300" b="0" cap="all" dirty="0"/>
          </a:p>
        </p:txBody>
      </p:sp>
      <p:sp>
        <p:nvSpPr>
          <p:cNvPr id="84" name="Espace réservé du texte 3">
            <a:hlinkClick r:id="rId22" action="ppaction://hlinksldjump"/>
          </p:cNvPr>
          <p:cNvSpPr>
            <a:spLocks noGrp="1"/>
          </p:cNvSpPr>
          <p:nvPr>
            <p:custDataLst>
              <p:tags r:id="rId10"/>
            </p:custDataLst>
          </p:nvPr>
        </p:nvSpPr>
        <p:spPr bwMode="gray">
          <a:xfrm>
            <a:off x="898525" y="4087813"/>
            <a:ext cx="9250363" cy="3302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5088" rIns="0" bIns="66675"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300" b="0" cap="all" dirty="0" smtClean="0"/>
              <a:t>Sephora case study</a:t>
            </a:r>
            <a:endParaRPr lang="en-US" sz="1300" b="0" cap="all" dirty="0"/>
          </a:p>
        </p:txBody>
      </p:sp>
      <p:sp>
        <p:nvSpPr>
          <p:cNvPr id="23" name="Espace réservé du texte 3">
            <a:hlinkClick r:id="rId23" action="ppaction://hlinksldjump"/>
          </p:cNvPr>
          <p:cNvSpPr>
            <a:spLocks noGrp="1"/>
          </p:cNvSpPr>
          <p:nvPr>
            <p:custDataLst>
              <p:tags r:id="rId11"/>
            </p:custDataLst>
          </p:nvPr>
        </p:nvSpPr>
        <p:spPr bwMode="gray">
          <a:xfrm>
            <a:off x="898525" y="4418013"/>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698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KEY </a:t>
            </a:r>
            <a:r>
              <a:rPr lang="en-US" sz="1400" b="0" dirty="0" smtClean="0"/>
              <a:t>TIPS </a:t>
            </a:r>
            <a:r>
              <a:rPr lang="en-US" sz="1400" b="0" dirty="0" smtClean="0"/>
              <a:t>FOR DATA ANALYSIS</a:t>
            </a:r>
            <a:endParaRPr lang="en-US" sz="1300" b="0" cap="all" dirty="0"/>
          </a:p>
        </p:txBody>
      </p:sp>
      <p:sp>
        <p:nvSpPr>
          <p:cNvPr id="81" name="Espace réservé du texte 3">
            <a:hlinkClick r:id="rId24" action="ppaction://hlinksldjump"/>
          </p:cNvPr>
          <p:cNvSpPr>
            <a:spLocks noGrp="1"/>
          </p:cNvSpPr>
          <p:nvPr>
            <p:custDataLst>
              <p:tags r:id="rId12"/>
            </p:custDataLst>
          </p:nvPr>
        </p:nvSpPr>
        <p:spPr bwMode="gray">
          <a:xfrm>
            <a:off x="898525" y="4772025"/>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Appendix</a:t>
            </a:r>
            <a:endParaRPr lang="en-US" sz="1300" b="0" cap="all" dirty="0"/>
          </a:p>
        </p:txBody>
      </p:sp>
      <p:sp>
        <p:nvSpPr>
          <p:cNvPr id="44" name="Espace réservé du texte 5"/>
          <p:cNvSpPr>
            <a:spLocks noGrp="1"/>
          </p:cNvSpPr>
          <p:nvPr>
            <p:ph type="body" sz="quarter" idx="4294967295"/>
          </p:nvPr>
        </p:nvSpPr>
        <p:spPr>
          <a:xfrm>
            <a:off x="900000" y="7253060"/>
            <a:ext cx="4321288" cy="117020"/>
          </a:xfrm>
          <a:prstGeom prst="rect">
            <a:avLst/>
          </a:prstGeom>
        </p:spPr>
        <p:txBody>
          <a:bodyPr vert="horz" wrap="square" lIns="0" tIns="0" rIns="0" bIns="0" rtlCol="0" anchor="b">
            <a:spAutoFit/>
          </a:bodyPr>
          <a:lstStyle/>
          <a:p>
            <a:pPr marL="475200" indent="-475200">
              <a:lnSpc>
                <a:spcPts val="900"/>
              </a:lnSpc>
              <a:spcBef>
                <a:spcPts val="0"/>
              </a:spcBef>
              <a:buNone/>
              <a:tabLst>
                <a:tab pos="288000" algn="l"/>
              </a:tabLst>
            </a:pPr>
            <a:r>
              <a:rPr lang="en-US" altLang="zh-CN" sz="900" b="0" smtClean="0">
                <a:solidFill>
                  <a:schemeClr val="accent2"/>
                </a:solidFill>
              </a:rPr>
              <a:t>Source: Advancy analysis</a:t>
            </a:r>
            <a:endParaRPr lang="en-US" sz="900" b="0" dirty="0">
              <a:solidFill>
                <a:schemeClr val="accent2"/>
              </a:solidFill>
            </a:endParaRPr>
          </a:p>
        </p:txBody>
      </p:sp>
    </p:spTree>
    <p:extLst>
      <p:ext uri="{BB962C8B-B14F-4D97-AF65-F5344CB8AC3E}">
        <p14:creationId xmlns:p14="http://schemas.microsoft.com/office/powerpoint/2010/main" val="13656949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3"/>
          </p:nvPr>
        </p:nvSpPr>
        <p:spPr/>
        <p:txBody>
          <a:bodyPr/>
          <a:lstStyle/>
          <a:p>
            <a:endParaRPr lang="en-GB" noProof="0" dirty="0"/>
          </a:p>
        </p:txBody>
      </p:sp>
      <p:sp>
        <p:nvSpPr>
          <p:cNvPr id="4" name="Text Placeholder 3"/>
          <p:cNvSpPr>
            <a:spLocks noGrp="1"/>
          </p:cNvSpPr>
          <p:nvPr>
            <p:ph type="body" sz="quarter" idx="10"/>
          </p:nvPr>
        </p:nvSpPr>
        <p:spPr/>
        <p:txBody>
          <a:bodyPr/>
          <a:lstStyle/>
          <a:p>
            <a:r>
              <a:rPr lang="en-US" dirty="0" smtClean="0"/>
              <a:t>Sephora KPI value map</a:t>
            </a:r>
            <a:endParaRPr lang="en-US" dirty="0"/>
          </a:p>
        </p:txBody>
      </p:sp>
      <p:sp>
        <p:nvSpPr>
          <p:cNvPr id="5" name="Title 4"/>
          <p:cNvSpPr>
            <a:spLocks noGrp="1"/>
          </p:cNvSpPr>
          <p:nvPr>
            <p:ph type="title"/>
          </p:nvPr>
        </p:nvSpPr>
        <p:spPr>
          <a:xfrm>
            <a:off x="898524" y="554399"/>
            <a:ext cx="9250043" cy="487313"/>
          </a:xfrm>
        </p:spPr>
        <p:txBody>
          <a:bodyPr/>
          <a:lstStyle/>
          <a:p>
            <a:r>
              <a:rPr lang="en-US" dirty="0" smtClean="0"/>
              <a:t>Use data visualization tool can be a better way to help for analysis and show the result</a:t>
            </a:r>
            <a:endParaRPr lang="en-US" dirty="0"/>
          </a:p>
        </p:txBody>
      </p:sp>
      <p:pic>
        <p:nvPicPr>
          <p:cNvPr id="7" name="Picture 6"/>
          <p:cNvPicPr>
            <a:picLocks noChangeAspect="1"/>
          </p:cNvPicPr>
          <p:nvPr/>
        </p:nvPicPr>
        <p:blipFill>
          <a:blip r:embed="rId2"/>
          <a:stretch>
            <a:fillRect/>
          </a:stretch>
        </p:blipFill>
        <p:spPr>
          <a:xfrm>
            <a:off x="1003083" y="2112045"/>
            <a:ext cx="6518373" cy="4303061"/>
          </a:xfrm>
          <a:prstGeom prst="rect">
            <a:avLst/>
          </a:prstGeom>
        </p:spPr>
      </p:pic>
      <p:sp>
        <p:nvSpPr>
          <p:cNvPr id="8" name="Rectangle 3"/>
          <p:cNvSpPr>
            <a:spLocks noChangeArrowheads="1"/>
          </p:cNvSpPr>
          <p:nvPr/>
        </p:nvSpPr>
        <p:spPr bwMode="gray">
          <a:xfrm>
            <a:off x="899355" y="1748513"/>
            <a:ext cx="9252742"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US" altLang="zh-CN" sz="1200" b="1" cap="all" dirty="0" smtClean="0">
                <a:solidFill>
                  <a:srgbClr val="000000"/>
                </a:solidFill>
              </a:rPr>
              <a:t>Data Visualization of TR for SHANGHAI SEPHORA STOR</a:t>
            </a:r>
            <a:r>
              <a:rPr lang="en-US" altLang="zh-CN" sz="1200" b="1" cap="all" dirty="0">
                <a:solidFill>
                  <a:srgbClr val="000000"/>
                </a:solidFill>
              </a:rPr>
              <a:t> </a:t>
            </a:r>
            <a:endParaRPr lang="en-US" altLang="zh-CN" sz="1200" cap="all" dirty="0">
              <a:solidFill>
                <a:srgbClr val="7F7F7F"/>
              </a:solidFill>
            </a:endParaRPr>
          </a:p>
        </p:txBody>
      </p:sp>
      <p:grpSp>
        <p:nvGrpSpPr>
          <p:cNvPr id="9" name="Group 8"/>
          <p:cNvGrpSpPr/>
          <p:nvPr/>
        </p:nvGrpSpPr>
        <p:grpSpPr>
          <a:xfrm>
            <a:off x="899359" y="1967669"/>
            <a:ext cx="9252738" cy="4680268"/>
            <a:chOff x="901700" y="1967667"/>
            <a:chExt cx="9252000" cy="4680271"/>
          </a:xfrm>
        </p:grpSpPr>
        <p:cxnSp>
          <p:nvCxnSpPr>
            <p:cNvPr id="10" name="Straight Connector 9"/>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7707086" y="3081823"/>
            <a:ext cx="2296313" cy="2208297"/>
          </a:xfrm>
          <a:prstGeom prst="rect">
            <a:avLst/>
          </a:prstGeom>
          <a:solidFill>
            <a:schemeClr val="accent6"/>
          </a:solidFill>
        </p:spPr>
        <p:txBody>
          <a:bodyPr wrap="square">
            <a:spAutoFit/>
          </a:bodyPr>
          <a:lstStyle/>
          <a:p>
            <a:pPr marL="180000" lvl="1" indent="-180000" defTabSz="1018824">
              <a:lnSpc>
                <a:spcPts val="1300"/>
              </a:lnSpc>
              <a:spcBef>
                <a:spcPts val="600"/>
              </a:spcBef>
              <a:buClr>
                <a:srgbClr val="699FC0"/>
              </a:buClr>
              <a:buSzPct val="100000"/>
              <a:buFont typeface="Wingdings 3"/>
              <a:buChar char="}"/>
            </a:pPr>
            <a:r>
              <a:rPr lang="en-US" sz="1200" b="1" dirty="0" smtClean="0"/>
              <a:t>Graph explanation </a:t>
            </a:r>
            <a:endParaRPr lang="en-US" sz="1200" b="1" dirty="0"/>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smtClean="0"/>
              <a:t>E</a:t>
            </a:r>
            <a:r>
              <a:rPr lang="en-US" altLang="zh-CN" sz="1200" dirty="0" smtClean="0"/>
              <a:t>ach </a:t>
            </a:r>
            <a:r>
              <a:rPr lang="en-US" altLang="zh-CN" sz="1200" dirty="0"/>
              <a:t>point stands for a Sephora store</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a:t>The point size stands for the TR value for each </a:t>
            </a:r>
            <a:r>
              <a:rPr lang="en-US" sz="1200" dirty="0" smtClean="0"/>
              <a:t>store</a:t>
            </a:r>
          </a:p>
          <a:p>
            <a:pPr marL="180000" lvl="1" indent="-180000" defTabSz="1018824">
              <a:lnSpc>
                <a:spcPts val="1300"/>
              </a:lnSpc>
              <a:spcBef>
                <a:spcPts val="600"/>
              </a:spcBef>
              <a:buClr>
                <a:srgbClr val="699FC0"/>
              </a:buClr>
              <a:buSzPct val="100000"/>
              <a:buFont typeface="Wingdings 3"/>
              <a:buChar char="}"/>
            </a:pPr>
            <a:r>
              <a:rPr lang="en-US" sz="1200" b="1" dirty="0" smtClean="0"/>
              <a:t>TR rate comparison</a:t>
            </a:r>
            <a:endParaRPr lang="en-US" sz="1200" b="1" dirty="0"/>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a:t>TR rate is low in downtown </a:t>
            </a:r>
            <a:r>
              <a:rPr lang="en-US" sz="1200" dirty="0" smtClean="0"/>
              <a:t>stores</a:t>
            </a:r>
            <a:endParaRPr lang="en-US" sz="1200" dirty="0"/>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a:t>Some stores near downtown have high TR rate</a:t>
            </a:r>
            <a:endParaRPr lang="en-US" sz="1200" dirty="0"/>
          </a:p>
        </p:txBody>
      </p:sp>
      <p:sp>
        <p:nvSpPr>
          <p:cNvPr id="13" name="Text Placeholder 4"/>
          <p:cNvSpPr>
            <a:spLocks noGrp="1"/>
          </p:cNvSpPr>
          <p:nvPr>
            <p:ph type="body" sz="quarter" idx="13"/>
          </p:nvPr>
        </p:nvSpPr>
        <p:spPr>
          <a:xfrm>
            <a:off x="900000" y="7266013"/>
            <a:ext cx="4321288" cy="104067"/>
          </a:xfrm>
        </p:spPr>
        <p:txBody>
          <a:bodyPr/>
          <a:lstStyle/>
          <a:p>
            <a:pPr algn="l"/>
            <a:r>
              <a:rPr lang="en-US" altLang="zh-CN" dirty="0"/>
              <a:t>Source: Sephora data, </a:t>
            </a:r>
            <a:r>
              <a:rPr lang="en-US" altLang="zh-CN" dirty="0" err="1"/>
              <a:t>Advancy</a:t>
            </a:r>
            <a:r>
              <a:rPr lang="en-US" altLang="zh-CN" dirty="0"/>
              <a:t> analysis</a:t>
            </a:r>
            <a:endParaRPr lang="en-US" dirty="0"/>
          </a:p>
        </p:txBody>
      </p:sp>
    </p:spTree>
    <p:extLst>
      <p:ext uri="{BB962C8B-B14F-4D97-AF65-F5344CB8AC3E}">
        <p14:creationId xmlns:p14="http://schemas.microsoft.com/office/powerpoint/2010/main" val="34405771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p:cNvGraphicFramePr>
            <a:graphicFrameLocks noChangeAspect="1"/>
          </p:cNvGraphicFramePr>
          <p:nvPr>
            <p:custDataLst>
              <p:tags r:id="rId2"/>
            </p:custDataLst>
            <p:extLst>
              <p:ext uri="{D42A27DB-BD31-4B8C-83A1-F6EECF244321}">
                <p14:modId xmlns:p14="http://schemas.microsoft.com/office/powerpoint/2010/main" val="19521450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1292" name="think-cell Slide" r:id="rId13" imgW="270" imgH="270" progId="TCLayout.ActiveDocument.1">
                  <p:embed/>
                </p:oleObj>
              </mc:Choice>
              <mc:Fallback>
                <p:oleObj name="think-cell Slide" r:id="rId13" imgW="270" imgH="270" progId="TCLayout.ActiveDocument.1">
                  <p:embed/>
                  <p:pic>
                    <p:nvPicPr>
                      <p:cNvPr id="6" name="Objet 5" hidden="1"/>
                      <p:cNvPicPr/>
                      <p:nvPr/>
                    </p:nvPicPr>
                    <p:blipFill>
                      <a:blip r:embed="rId14"/>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3"/>
          </a:solidFill>
          <a:ln w="9525" algn="ctr">
            <a:noFill/>
            <a:miter lim="800000"/>
            <a:headEnd type="none" w="lg" len="lg"/>
            <a:tailEnd type="none" w="lg" len="lg"/>
          </a:ln>
          <a:effectLst/>
        </p:spPr>
        <p:txBody>
          <a:bodyPr vert="horz" wrap="none" lIns="0" tIns="0" rIns="0" bIns="0" numCol="1" spcCol="0" rtlCol="0" anchor="ctr" anchorCtr="0">
            <a:noAutofit/>
          </a:bodyPr>
          <a:lstStyle/>
          <a:p>
            <a:pPr algn="ctr" defTabSz="1018824">
              <a:spcBef>
                <a:spcPct val="0"/>
              </a:spcBef>
              <a:spcAft>
                <a:spcPct val="0"/>
              </a:spcAft>
              <a:buClr>
                <a:srgbClr val="699FC0"/>
              </a:buClr>
              <a:buSzPct val="100000"/>
            </a:pPr>
            <a:endParaRPr lang="en-US" sz="1400" cap="all" dirty="0">
              <a:solidFill>
                <a:srgbClr val="FFFFFF"/>
              </a:solidFill>
              <a:latin typeface="Calibri" panose="020F0502020204030204" pitchFamily="34" charset="0"/>
              <a:sym typeface="Calibri" panose="020F0502020204030204" pitchFamily="34" charset="0"/>
            </a:endParaRPr>
          </a:p>
        </p:txBody>
      </p:sp>
      <p:sp>
        <p:nvSpPr>
          <p:cNvPr id="2" name="Titre 1"/>
          <p:cNvSpPr>
            <a:spLocks noGrp="1"/>
          </p:cNvSpPr>
          <p:nvPr>
            <p:ph type="title"/>
          </p:nvPr>
        </p:nvSpPr>
        <p:spPr>
          <a:xfrm>
            <a:off x="898524" y="554399"/>
            <a:ext cx="9250043" cy="243656"/>
          </a:xfrm>
        </p:spPr>
        <p:txBody>
          <a:bodyPr/>
          <a:lstStyle/>
          <a:p>
            <a:r>
              <a:rPr lang="en-US" dirty="0"/>
              <a:t>Agenda</a:t>
            </a:r>
          </a:p>
        </p:txBody>
      </p:sp>
      <p:sp>
        <p:nvSpPr>
          <p:cNvPr id="146" name="Espace réservé du texte 3">
            <a:hlinkClick r:id="rId15" action="ppaction://hlinksldjump"/>
          </p:cNvPr>
          <p:cNvSpPr>
            <a:spLocks noGrp="1"/>
          </p:cNvSpPr>
          <p:nvPr>
            <p:custDataLst>
              <p:tags r:id="rId4"/>
            </p:custDataLst>
          </p:nvPr>
        </p:nvSpPr>
        <p:spPr bwMode="gray">
          <a:xfrm>
            <a:off x="898525" y="1957388"/>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DIAGNOSTIC ANALYSIS</a:t>
            </a:r>
            <a:endParaRPr lang="en-US" sz="1300" b="0" cap="all" dirty="0"/>
          </a:p>
        </p:txBody>
      </p:sp>
      <p:sp>
        <p:nvSpPr>
          <p:cNvPr id="145" name="Espace réservé du texte 3">
            <a:hlinkClick r:id="rId16" action="ppaction://hlinksldjump"/>
          </p:cNvPr>
          <p:cNvSpPr>
            <a:spLocks noGrp="1"/>
          </p:cNvSpPr>
          <p:nvPr>
            <p:custDataLst>
              <p:tags r:id="rId5"/>
            </p:custDataLst>
          </p:nvPr>
        </p:nvSpPr>
        <p:spPr bwMode="gray">
          <a:xfrm>
            <a:off x="898525" y="2312988"/>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9850"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RELATIONSHIP ANALYSIS</a:t>
            </a:r>
            <a:endParaRPr lang="en-US" sz="1300" b="0" cap="all" dirty="0"/>
          </a:p>
        </p:txBody>
      </p:sp>
      <p:sp>
        <p:nvSpPr>
          <p:cNvPr id="142" name="Espace réservé du texte 3">
            <a:hlinkClick r:id="rId17" action="ppaction://hlinksldjump"/>
          </p:cNvPr>
          <p:cNvSpPr>
            <a:spLocks noGrp="1"/>
          </p:cNvSpPr>
          <p:nvPr>
            <p:custDataLst>
              <p:tags r:id="rId6"/>
            </p:custDataLst>
          </p:nvPr>
        </p:nvSpPr>
        <p:spPr bwMode="gray">
          <a:xfrm>
            <a:off x="898525" y="2667000"/>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EXPLORATORY ANALYSIS</a:t>
            </a:r>
          </a:p>
        </p:txBody>
      </p:sp>
      <p:sp>
        <p:nvSpPr>
          <p:cNvPr id="130" name="Espace réservé du texte 3">
            <a:hlinkClick r:id="rId18" action="ppaction://hlinksldjump"/>
          </p:cNvPr>
          <p:cNvSpPr>
            <a:spLocks noGrp="1"/>
          </p:cNvSpPr>
          <p:nvPr>
            <p:custDataLst>
              <p:tags r:id="rId7"/>
            </p:custDataLst>
          </p:nvPr>
        </p:nvSpPr>
        <p:spPr bwMode="gray">
          <a:xfrm>
            <a:off x="898525" y="3022600"/>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698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PREDICTIVE ANALYSIS</a:t>
            </a:r>
            <a:endParaRPr lang="en-US" sz="1300" b="0" cap="all" dirty="0"/>
          </a:p>
        </p:txBody>
      </p:sp>
      <p:sp>
        <p:nvSpPr>
          <p:cNvPr id="143" name="Espace réservé du texte 3">
            <a:hlinkClick r:id="rId19" action="ppaction://hlinksldjump"/>
          </p:cNvPr>
          <p:cNvSpPr>
            <a:spLocks noGrp="1"/>
          </p:cNvSpPr>
          <p:nvPr>
            <p:custDataLst>
              <p:tags r:id="rId8"/>
            </p:custDataLst>
          </p:nvPr>
        </p:nvSpPr>
        <p:spPr bwMode="gray">
          <a:xfrm>
            <a:off x="898525" y="3376613"/>
            <a:ext cx="9250363" cy="331788"/>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6675" rIns="0" bIns="66675"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300" b="0" cap="all" dirty="0" smtClean="0"/>
              <a:t>Sephora case study</a:t>
            </a:r>
            <a:endParaRPr lang="en-US" sz="1300" b="0" cap="all" dirty="0"/>
          </a:p>
        </p:txBody>
      </p:sp>
      <p:sp>
        <p:nvSpPr>
          <p:cNvPr id="22" name="Espace réservé du texte 3">
            <a:hlinkClick r:id="rId20" action="ppaction://hlinksldjump"/>
          </p:cNvPr>
          <p:cNvSpPr>
            <a:spLocks noGrp="1"/>
          </p:cNvSpPr>
          <p:nvPr>
            <p:custDataLst>
              <p:tags r:id="rId9"/>
            </p:custDataLst>
          </p:nvPr>
        </p:nvSpPr>
        <p:spPr bwMode="gray">
          <a:xfrm>
            <a:off x="898525" y="3708400"/>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9850"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KEY </a:t>
            </a:r>
            <a:r>
              <a:rPr lang="en-US" sz="1400" b="0" dirty="0" smtClean="0"/>
              <a:t>TIPS </a:t>
            </a:r>
            <a:r>
              <a:rPr lang="en-US" sz="1400" b="0" dirty="0" smtClean="0"/>
              <a:t>FOR DATA ANALYSIS</a:t>
            </a:r>
            <a:endParaRPr lang="en-US" sz="1300" b="0" cap="all" dirty="0"/>
          </a:p>
        </p:txBody>
      </p:sp>
      <p:sp>
        <p:nvSpPr>
          <p:cNvPr id="17" name="Espace réservé du texte 3"/>
          <p:cNvSpPr>
            <a:spLocks noGrp="1"/>
          </p:cNvSpPr>
          <p:nvPr>
            <p:custDataLst>
              <p:tags r:id="rId10"/>
            </p:custDataLst>
          </p:nvPr>
        </p:nvSpPr>
        <p:spPr bwMode="gray">
          <a:xfrm>
            <a:off x="898525" y="4062413"/>
            <a:ext cx="9250363" cy="355600"/>
          </a:xfrm>
          <a:prstGeom prst="rect">
            <a:avLst/>
          </a:prstGeom>
          <a:solidFill>
            <a:srgbClr val="003855"/>
          </a:solidFill>
          <a:ln w="9525">
            <a:noFill/>
          </a:ln>
          <a:extLs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dirty="0" smtClean="0">
                <a:solidFill>
                  <a:schemeClr val="bg1"/>
                </a:solidFill>
              </a:rPr>
              <a:t>Appendix</a:t>
            </a:r>
            <a:endParaRPr lang="en-US" sz="1300" cap="all" dirty="0">
              <a:solidFill>
                <a:schemeClr val="bg1"/>
              </a:solidFill>
            </a:endParaRPr>
          </a:p>
        </p:txBody>
      </p:sp>
    </p:spTree>
    <p:extLst>
      <p:ext uri="{BB962C8B-B14F-4D97-AF65-F5344CB8AC3E}">
        <p14:creationId xmlns:p14="http://schemas.microsoft.com/office/powerpoint/2010/main" val="38095912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p:cNvGraphicFramePr>
            <a:graphicFrameLocks noChangeAspect="1"/>
          </p:cNvGraphicFramePr>
          <p:nvPr>
            <p:custDataLst>
              <p:tags r:id="rId2"/>
            </p:custDataLst>
            <p:extLst>
              <p:ext uri="{D42A27DB-BD31-4B8C-83A1-F6EECF244321}">
                <p14:modId xmlns:p14="http://schemas.microsoft.com/office/powerpoint/2010/main" val="38897071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778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3"/>
          </a:solidFill>
          <a:ln w="9525" algn="ctr">
            <a:noFill/>
            <a:miter lim="800000"/>
            <a:headEnd type="none" w="lg" len="lg"/>
            <a:tailEnd type="none" w="lg" len="lg"/>
          </a:ln>
          <a:effectLst/>
        </p:spPr>
        <p:txBody>
          <a:bodyPr vert="horz" wrap="none" lIns="0" tIns="0" rIns="0" bIns="0" numCol="1" spcCol="0" rtlCol="0" anchor="ctr" anchorCtr="0">
            <a:noAutofit/>
          </a:bodyPr>
          <a:lstStyle/>
          <a:p>
            <a:pPr algn="ctr" defTabSz="1018824">
              <a:spcBef>
                <a:spcPct val="0"/>
              </a:spcBef>
              <a:spcAft>
                <a:spcPct val="0"/>
              </a:spcAft>
              <a:buClr>
                <a:srgbClr val="699FC0"/>
              </a:buClr>
              <a:buSzPct val="100000"/>
            </a:pPr>
            <a:endParaRPr lang="en-US" sz="1300" cap="all" dirty="0">
              <a:solidFill>
                <a:srgbClr val="FFFFFF"/>
              </a:solidFill>
              <a:latin typeface="Calibri" panose="020F0502020204030204" pitchFamily="34" charset="0"/>
              <a:sym typeface="Calibri" panose="020F0502020204030204" pitchFamily="34" charset="0"/>
            </a:endParaRPr>
          </a:p>
        </p:txBody>
      </p:sp>
      <p:sp>
        <p:nvSpPr>
          <p:cNvPr id="2" name="Titre 1"/>
          <p:cNvSpPr>
            <a:spLocks noGrp="1"/>
          </p:cNvSpPr>
          <p:nvPr>
            <p:ph type="title"/>
          </p:nvPr>
        </p:nvSpPr>
        <p:spPr/>
        <p:txBody>
          <a:bodyPr/>
          <a:lstStyle/>
          <a:p>
            <a:r>
              <a:rPr lang="en-US" dirty="0" smtClean="0"/>
              <a:t>Appendix</a:t>
            </a:r>
            <a:endParaRPr lang="en-US" dirty="0"/>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6148" y="1436915"/>
            <a:ext cx="8154793" cy="5084254"/>
          </a:xfrm>
          <a:prstGeom prst="rect">
            <a:avLst/>
          </a:prstGeom>
        </p:spPr>
      </p:pic>
    </p:spTree>
    <p:extLst>
      <p:ext uri="{BB962C8B-B14F-4D97-AF65-F5344CB8AC3E}">
        <p14:creationId xmlns:p14="http://schemas.microsoft.com/office/powerpoint/2010/main" val="2180248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p:custDataLst>
              <p:tags r:id="rId2"/>
            </p:custDataLst>
            <p:extLst>
              <p:ext uri="{D42A27DB-BD31-4B8C-83A1-F6EECF244321}">
                <p14:modId xmlns:p14="http://schemas.microsoft.com/office/powerpoint/2010/main" val="19065670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5738" name="think-cell Slide" r:id="rId5" imgW="216" imgH="216" progId="TCLayout.ActiveDocument.1">
                  <p:embed/>
                </p:oleObj>
              </mc:Choice>
              <mc:Fallback>
                <p:oleObj name="think-cell Slide" r:id="rId5" imgW="216" imgH="216"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Espace réservé du texte 12"/>
          <p:cNvSpPr>
            <a:spLocks noGrp="1"/>
          </p:cNvSpPr>
          <p:nvPr>
            <p:ph type="body" sz="quarter" idx="4294967295"/>
          </p:nvPr>
        </p:nvSpPr>
        <p:spPr>
          <a:xfrm>
            <a:off x="1043941" y="1970899"/>
            <a:ext cx="8669656" cy="166712"/>
          </a:xfrm>
        </p:spPr>
        <p:txBody>
          <a:bodyPr/>
          <a:lstStyle/>
          <a:p>
            <a:endParaRPr lang="en-GB" dirty="0"/>
          </a:p>
        </p:txBody>
      </p:sp>
      <p:sp>
        <p:nvSpPr>
          <p:cNvPr id="2" name="Title 1"/>
          <p:cNvSpPr>
            <a:spLocks noGrp="1"/>
          </p:cNvSpPr>
          <p:nvPr>
            <p:ph type="title"/>
          </p:nvPr>
        </p:nvSpPr>
        <p:spPr/>
        <p:txBody>
          <a:bodyPr/>
          <a:lstStyle/>
          <a:p>
            <a:r>
              <a:rPr lang="en-GB" dirty="0"/>
              <a:t>disclaimer</a:t>
            </a:r>
          </a:p>
        </p:txBody>
      </p:sp>
      <p:sp>
        <p:nvSpPr>
          <p:cNvPr id="3" name="Rectangle 2"/>
          <p:cNvSpPr/>
          <p:nvPr/>
        </p:nvSpPr>
        <p:spPr>
          <a:xfrm>
            <a:off x="899349" y="1967666"/>
            <a:ext cx="9252748" cy="2696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360000" rIns="360000" bIns="360000" numCol="1" spcCol="0" rtlCol="0" fromWordArt="0" anchor="t" anchorCtr="0" forceAA="0" compatLnSpc="1">
            <a:prstTxWarp prst="textNoShape">
              <a:avLst/>
            </a:prstTxWarp>
            <a:spAutoFit/>
          </a:bodyPr>
          <a:lstStyle/>
          <a:p>
            <a:pPr algn="just">
              <a:spcBef>
                <a:spcPts val="800"/>
              </a:spcBef>
            </a:pPr>
            <a:r>
              <a:rPr lang="en-GB" sz="1200" dirty="0">
                <a:solidFill>
                  <a:schemeClr val="accent1"/>
                </a:solidFill>
              </a:rPr>
              <a:t>This presentation has been prepared for </a:t>
            </a:r>
            <a:r>
              <a:rPr lang="en-GB" sz="1200" dirty="0">
                <a:solidFill>
                  <a:schemeClr val="accent4"/>
                </a:solidFill>
              </a:rPr>
              <a:t>xxx</a:t>
            </a:r>
            <a:r>
              <a:rPr lang="en-GB" sz="1200" dirty="0">
                <a:solidFill>
                  <a:schemeClr val="accent1"/>
                </a:solidFill>
              </a:rPr>
              <a:t> by Advancy on the understanding that it will be used for internal purposes only, and that it will neither be distributed to the public nor referred to in any public document without the prior written approval of Advancy.</a:t>
            </a:r>
          </a:p>
          <a:p>
            <a:pPr algn="just">
              <a:spcBef>
                <a:spcPts val="800"/>
              </a:spcBef>
            </a:pPr>
            <a:r>
              <a:rPr lang="en-GB" sz="1200" dirty="0">
                <a:solidFill>
                  <a:schemeClr val="accent1"/>
                </a:solidFill>
              </a:rPr>
              <a:t>In compiling the presentation, Advancy has relied upon various public information sources as well as management interviews and internal analysis and estimates. We have not sought to independently verify all such information. </a:t>
            </a:r>
          </a:p>
          <a:p>
            <a:pPr algn="just">
              <a:spcBef>
                <a:spcPts val="800"/>
              </a:spcBef>
            </a:pPr>
            <a:r>
              <a:rPr lang="en-GB" sz="1200" dirty="0">
                <a:solidFill>
                  <a:schemeClr val="accent1"/>
                </a:solidFill>
              </a:rPr>
              <a:t>Analyses and projections represent Advancy Consulting’s judgment, based upon data sources cited, and are subject to the validity of the assumptions noted herein. No access to customers has been granted at this stage, making some of the forecasts less reliable.</a:t>
            </a:r>
          </a:p>
          <a:p>
            <a:pPr algn="just">
              <a:spcBef>
                <a:spcPts val="800"/>
              </a:spcBef>
            </a:pPr>
            <a:r>
              <a:rPr lang="en-GB" sz="1200" dirty="0">
                <a:solidFill>
                  <a:schemeClr val="accent1"/>
                </a:solidFill>
              </a:rPr>
              <a:t>Whilst reasonable care has been taken to confirm the reliability of the information and opinions expressed herein, no warranty is made as to the accuracy or completeness of this document. All estimates and projections contained in this report are based on data obtained from the sources cited and involve significant elements of subjective judgment and analysis, which may or may not be correct.</a:t>
            </a:r>
          </a:p>
        </p:txBody>
      </p:sp>
    </p:spTree>
    <p:extLst>
      <p:ext uri="{BB962C8B-B14F-4D97-AF65-F5344CB8AC3E}">
        <p14:creationId xmlns:p14="http://schemas.microsoft.com/office/powerpoint/2010/main" val="40127242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p:custDataLst>
              <p:tags r:id="rId2"/>
            </p:custDataLst>
            <p:extLst>
              <p:ext uri="{D42A27DB-BD31-4B8C-83A1-F6EECF244321}">
                <p14:modId xmlns:p14="http://schemas.microsoft.com/office/powerpoint/2010/main" val="26180982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578" name="think-cell Slide" r:id="rId5" imgW="216" imgH="216" progId="TCLayout.ActiveDocument.1">
                  <p:embed/>
                </p:oleObj>
              </mc:Choice>
              <mc:Fallback>
                <p:oleObj name="think-cell Slide" r:id="rId5" imgW="216" imgH="216"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4" name="Rectangle 23"/>
          <p:cNvSpPr/>
          <p:nvPr/>
        </p:nvSpPr>
        <p:spPr>
          <a:xfrm rot="16200000">
            <a:off x="4786902" y="2234363"/>
            <a:ext cx="540000" cy="10113800"/>
          </a:xfrm>
          <a:prstGeom prst="rect">
            <a:avLst/>
          </a:prstGeom>
          <a:solidFill>
            <a:srgbClr val="0038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rgbClr val="FFFFFF"/>
              </a:solidFill>
            </a:endParaRPr>
          </a:p>
        </p:txBody>
      </p:sp>
      <p:sp>
        <p:nvSpPr>
          <p:cNvPr id="33" name="Rectangle 32"/>
          <p:cNvSpPr/>
          <p:nvPr/>
        </p:nvSpPr>
        <p:spPr>
          <a:xfrm>
            <a:off x="10153400" y="7021263"/>
            <a:ext cx="540000" cy="54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rgbClr val="FFFFFF"/>
              </a:solidFill>
            </a:endParaRPr>
          </a:p>
        </p:txBody>
      </p:sp>
      <p:sp>
        <p:nvSpPr>
          <p:cNvPr id="2" name="Text Placeholder 1"/>
          <p:cNvSpPr>
            <a:spLocks noGrp="1"/>
          </p:cNvSpPr>
          <p:nvPr>
            <p:ph type="body" sz="quarter" idx="10"/>
          </p:nvPr>
        </p:nvSpPr>
        <p:spPr>
          <a:xfrm>
            <a:off x="3206115" y="3591521"/>
            <a:ext cx="6674485" cy="1477328"/>
          </a:xfrm>
        </p:spPr>
        <p:txBody>
          <a:bodyPr/>
          <a:lstStyle/>
          <a:p>
            <a:r>
              <a:rPr lang="ja-JP" altLang="fr-FR" dirty="0"/>
              <a:t>上海市徐家汇路</a:t>
            </a:r>
            <a:r>
              <a:rPr lang="fr-FR" altLang="ja-JP" dirty="0"/>
              <a:t>610</a:t>
            </a:r>
            <a:r>
              <a:rPr lang="ja-JP" altLang="fr-FR" dirty="0"/>
              <a:t>号日月光</a:t>
            </a:r>
            <a:r>
              <a:rPr lang="ja-JP" altLang="fr-FR" dirty="0" smtClean="0"/>
              <a:t>中心</a:t>
            </a:r>
            <a:r>
              <a:rPr lang="fr-FR" altLang="ja-JP" dirty="0" smtClean="0"/>
              <a:t>31</a:t>
            </a:r>
            <a:r>
              <a:rPr lang="zh-CN" altLang="en-US" dirty="0" smtClean="0"/>
              <a:t>楼</a:t>
            </a:r>
            <a:r>
              <a:rPr lang="ja-JP" altLang="en-US" dirty="0" smtClean="0"/>
              <a:t> </a:t>
            </a:r>
            <a:r>
              <a:rPr lang="ja-JP" altLang="fr-FR" dirty="0"/>
              <a:t>邮编</a:t>
            </a:r>
            <a:r>
              <a:rPr lang="fr-FR" altLang="ja-JP" dirty="0"/>
              <a:t>200025</a:t>
            </a:r>
          </a:p>
          <a:p>
            <a:r>
              <a:rPr lang="en-US" dirty="0" smtClean="0"/>
              <a:t>31F, </a:t>
            </a:r>
            <a:r>
              <a:rPr lang="en-US" dirty="0"/>
              <a:t>SML Center</a:t>
            </a:r>
          </a:p>
          <a:p>
            <a:r>
              <a:rPr lang="en-US" dirty="0"/>
              <a:t>610 </a:t>
            </a:r>
            <a:r>
              <a:rPr lang="en-US" dirty="0" err="1"/>
              <a:t>Xujiahui</a:t>
            </a:r>
            <a:r>
              <a:rPr lang="en-US" dirty="0"/>
              <a:t> Road, Shanghai 200025</a:t>
            </a:r>
          </a:p>
          <a:p>
            <a:endParaRPr lang="en-US" dirty="0"/>
          </a:p>
          <a:p>
            <a:r>
              <a:rPr lang="en-US" dirty="0"/>
              <a:t>Tel: +86 21 6386 7033</a:t>
            </a:r>
          </a:p>
          <a:p>
            <a:r>
              <a:rPr lang="en-US" dirty="0"/>
              <a:t>www.advancy.com</a:t>
            </a:r>
          </a:p>
        </p:txBody>
      </p:sp>
      <p:sp>
        <p:nvSpPr>
          <p:cNvPr id="13" name="Text Placeholder 1"/>
          <p:cNvSpPr txBox="1">
            <a:spLocks/>
          </p:cNvSpPr>
          <p:nvPr/>
        </p:nvSpPr>
        <p:spPr>
          <a:xfrm>
            <a:off x="3206115" y="5313391"/>
            <a:ext cx="6674485" cy="246221"/>
          </a:xfrm>
          <a:prstGeom prst="rect">
            <a:avLst/>
          </a:prstGeom>
        </p:spPr>
        <p:txBody>
          <a:bodyPr vert="horz" wrap="square" lIns="0" tIns="0" rIns="0" bIns="0" rtlCol="0">
            <a:spAutoFit/>
          </a:bodyPr>
          <a:lstStyle>
            <a:lvl1pPr marL="0" indent="0" algn="l" defTabSz="1043056" rtl="0" eaLnBrk="1" latinLnBrk="0" hangingPunct="1">
              <a:lnSpc>
                <a:spcPct val="100000"/>
              </a:lnSpc>
              <a:spcBef>
                <a:spcPts val="0"/>
              </a:spcBef>
              <a:buClr>
                <a:srgbClr val="699FC0"/>
              </a:buClr>
              <a:buSzPct val="100000"/>
              <a:buFont typeface="Wingdings 3" pitchFamily="18" charset="2"/>
              <a:buNone/>
              <a:defRPr sz="1600" b="0" kern="1200" baseline="0">
                <a:solidFill>
                  <a:schemeClr val="accent1"/>
                </a:solidFill>
                <a:latin typeface="+mn-lt"/>
                <a:ea typeface="+mn-ea"/>
                <a:cs typeface="+mn-cs"/>
              </a:defRPr>
            </a:lvl1pPr>
            <a:lvl2pPr marL="187200" indent="0" algn="l" defTabSz="1043056" rtl="0" eaLnBrk="1" latinLnBrk="0" hangingPunct="1">
              <a:spcBef>
                <a:spcPts val="400"/>
              </a:spcBef>
              <a:buClr>
                <a:srgbClr val="699FC0"/>
              </a:buClr>
              <a:buFont typeface="Symbol" pitchFamily="18" charset="2"/>
              <a:buNone/>
              <a:defRPr sz="1200" kern="1200">
                <a:solidFill>
                  <a:schemeClr val="tx1"/>
                </a:solidFill>
                <a:latin typeface="+mn-lt"/>
                <a:ea typeface="+mn-ea"/>
                <a:cs typeface="+mn-cs"/>
              </a:defRPr>
            </a:lvl2pPr>
            <a:lvl3pPr marL="367200" indent="0" algn="l" defTabSz="1043056" rtl="0" eaLnBrk="1" latinLnBrk="0" hangingPunct="1">
              <a:spcBef>
                <a:spcPts val="200"/>
              </a:spcBef>
              <a:buFont typeface="Symbol" pitchFamily="18" charset="2"/>
              <a:buNone/>
              <a:defRPr sz="1000" kern="1200">
                <a:solidFill>
                  <a:schemeClr val="tx1"/>
                </a:solidFill>
                <a:latin typeface="+mn-lt"/>
                <a:ea typeface="+mn-ea"/>
                <a:cs typeface="+mn-cs"/>
              </a:defRPr>
            </a:lvl3pPr>
            <a:lvl4pPr marL="548550" indent="0" algn="l" defTabSz="1043056" rtl="0" eaLnBrk="1" latinLnBrk="0" hangingPunct="1">
              <a:spcBef>
                <a:spcPts val="200"/>
              </a:spcBef>
              <a:buFont typeface="Symbol" pitchFamily="18" charset="2"/>
              <a:buNone/>
              <a:defRPr sz="1000" kern="1200">
                <a:solidFill>
                  <a:schemeClr val="tx1"/>
                </a:solidFill>
                <a:latin typeface="+mn-lt"/>
                <a:ea typeface="+mn-ea"/>
                <a:cs typeface="+mn-cs"/>
              </a:defRPr>
            </a:lvl4pPr>
            <a:lvl5pPr marL="727075" indent="0" algn="l" defTabSz="1043056" rtl="0" eaLnBrk="1" latinLnBrk="0" hangingPunct="1">
              <a:spcBef>
                <a:spcPts val="200"/>
              </a:spcBef>
              <a:buFont typeface="Symbol" pitchFamily="18" charset="2"/>
              <a:buNone/>
              <a:defRPr sz="10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en-GB" b="1" dirty="0">
                <a:solidFill>
                  <a:srgbClr val="699FC0"/>
                </a:solidFill>
                <a:ea typeface="Verdana" pitchFamily="34" charset="0"/>
                <a:cs typeface="Arial" pitchFamily="34" charset="0"/>
              </a:rPr>
              <a:t>Shanghai</a:t>
            </a:r>
            <a:r>
              <a:rPr lang="en-GB" dirty="0">
                <a:solidFill>
                  <a:schemeClr val="accent2"/>
                </a:solidFill>
                <a:ea typeface="Verdana" pitchFamily="34" charset="0"/>
                <a:cs typeface="Arial" pitchFamily="34" charset="0"/>
              </a:rPr>
              <a:t> – Boston – Düsseldorf – London – Munich – Paris  – São Paulo – Sydney</a:t>
            </a:r>
          </a:p>
        </p:txBody>
      </p:sp>
      <p:sp>
        <p:nvSpPr>
          <p:cNvPr id="14" name="Rectangle 13">
            <a:hlinkClick r:id="rId7"/>
          </p:cNvPr>
          <p:cNvSpPr/>
          <p:nvPr/>
        </p:nvSpPr>
        <p:spPr bwMode="gray">
          <a:xfrm>
            <a:off x="3158797" y="4862437"/>
            <a:ext cx="1614424" cy="182003"/>
          </a:xfrm>
          <a:prstGeom prst="rect">
            <a:avLst/>
          </a:prstGeom>
          <a:no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endParaRPr lang="en-GB" sz="1000" b="1" cap="all" dirty="0">
              <a:solidFill>
                <a:srgbClr val="FFFFFF"/>
              </a:solidFill>
            </a:endParaRPr>
          </a:p>
        </p:txBody>
      </p:sp>
    </p:spTree>
    <p:extLst>
      <p:ext uri="{BB962C8B-B14F-4D97-AF65-F5344CB8AC3E}">
        <p14:creationId xmlns:p14="http://schemas.microsoft.com/office/powerpoint/2010/main" val="36057782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3930" name="think-cell Slide" r:id="rId5" imgW="216" imgH="216" progId="TCLayout.ActiveDocument.1">
                  <p:embed/>
                </p:oleObj>
              </mc:Choice>
              <mc:Fallback>
                <p:oleObj name="think-cell Slide" r:id="rId5" imgW="216" imgH="216" progId="TCLayout.ActiveDocument.1">
                  <p:embed/>
                  <p:pic>
                    <p:nvPicPr>
                      <p:cNvPr id="4" name="Obje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GB" dirty="0"/>
              <a:t>Diagnostic data analysis </a:t>
            </a:r>
            <a:r>
              <a:rPr lang="en-US" altLang="zh-CN" dirty="0"/>
              <a:t>–</a:t>
            </a:r>
            <a:r>
              <a:rPr lang="en-GB" dirty="0" smtClean="0"/>
              <a:t> descriptive data analysis</a:t>
            </a:r>
            <a:endParaRPr lang="en-GB" dirty="0"/>
          </a:p>
        </p:txBody>
      </p:sp>
      <p:sp>
        <p:nvSpPr>
          <p:cNvPr id="2" name="Footer Placeholder 1"/>
          <p:cNvSpPr>
            <a:spLocks noGrp="1"/>
          </p:cNvSpPr>
          <p:nvPr>
            <p:ph type="ftr" sz="quarter" idx="12"/>
          </p:nvPr>
        </p:nvSpPr>
        <p:spPr/>
        <p:txBody>
          <a:bodyPr/>
          <a:lstStyle/>
          <a:p>
            <a:endParaRPr lang="en-GB" noProof="0" dirty="0"/>
          </a:p>
        </p:txBody>
      </p:sp>
      <p:sp>
        <p:nvSpPr>
          <p:cNvPr id="6" name="Title 5"/>
          <p:cNvSpPr>
            <a:spLocks noGrp="1"/>
          </p:cNvSpPr>
          <p:nvPr>
            <p:ph type="title"/>
          </p:nvPr>
        </p:nvSpPr>
        <p:spPr>
          <a:xfrm>
            <a:off x="898524" y="554399"/>
            <a:ext cx="9250043" cy="487313"/>
          </a:xfrm>
        </p:spPr>
        <p:txBody>
          <a:bodyPr/>
          <a:lstStyle/>
          <a:p>
            <a:r>
              <a:rPr lang="en-US" dirty="0" smtClean="0"/>
              <a:t>Descriptive statistics is </a:t>
            </a:r>
            <a:r>
              <a:rPr lang="en-US" dirty="0"/>
              <a:t>a summary statistic that quantitatively describes or summarizes features of a collection of information</a:t>
            </a:r>
            <a:endParaRPr lang="en-GB" dirty="0"/>
          </a:p>
        </p:txBody>
      </p:sp>
      <p:sp>
        <p:nvSpPr>
          <p:cNvPr id="48" name="Rectangle 3"/>
          <p:cNvSpPr>
            <a:spLocks noChangeArrowheads="1"/>
          </p:cNvSpPr>
          <p:nvPr/>
        </p:nvSpPr>
        <p:spPr bwMode="gray">
          <a:xfrm>
            <a:off x="899355" y="1748513"/>
            <a:ext cx="4320388"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Data concentration measure </a:t>
            </a:r>
            <a:endParaRPr lang="en-GB" sz="1200" cap="all" dirty="0">
              <a:solidFill>
                <a:srgbClr val="7F7F7F"/>
              </a:solidFill>
            </a:endParaRPr>
          </a:p>
        </p:txBody>
      </p:sp>
      <p:grpSp>
        <p:nvGrpSpPr>
          <p:cNvPr id="5" name="Group 4"/>
          <p:cNvGrpSpPr/>
          <p:nvPr/>
        </p:nvGrpSpPr>
        <p:grpSpPr>
          <a:xfrm>
            <a:off x="899349" y="1967668"/>
            <a:ext cx="4320391" cy="2016000"/>
            <a:chOff x="901696" y="1967666"/>
            <a:chExt cx="9252004" cy="4680273"/>
          </a:xfrm>
        </p:grpSpPr>
        <p:cxnSp>
          <p:nvCxnSpPr>
            <p:cNvPr id="7" name="Straight Connector 6"/>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sp>
          <p:nvSpPr>
            <p:cNvPr id="14" name="Rectangle 3"/>
            <p:cNvSpPr>
              <a:spLocks noChangeArrowheads="1"/>
            </p:cNvSpPr>
            <p:nvPr/>
          </p:nvSpPr>
          <p:spPr bwMode="gray">
            <a:xfrm>
              <a:off x="901696" y="1967666"/>
              <a:ext cx="9248795" cy="4680273"/>
            </a:xfrm>
            <a:prstGeom prst="rect">
              <a:avLst/>
            </a:prstGeom>
            <a:noFill/>
            <a:ln w="9525" algn="ctr">
              <a:noFill/>
              <a:miter lim="800000"/>
              <a:headEnd type="none" w="lg" len="lg"/>
              <a:tailEnd type="none" w="lg" len="lg"/>
            </a:ln>
            <a:effectLst/>
          </p:spPr>
          <p:txBody>
            <a:bodyPr wrap="square" lIns="90000" tIns="72000" rIns="90000" bIns="72000" anchor="t">
              <a:noAutofit/>
            </a:bodyPr>
            <a:lstStyle/>
            <a:p>
              <a:pPr marL="180000" lvl="0" indent="-180000" defTabSz="1018824">
                <a:lnSpc>
                  <a:spcPts val="1300"/>
                </a:lnSpc>
                <a:spcBef>
                  <a:spcPts val="600"/>
                </a:spcBef>
                <a:buClr>
                  <a:srgbClr val="699FC0"/>
                </a:buClr>
                <a:buSzPct val="100000"/>
                <a:buFont typeface="Wingdings 3"/>
                <a:buChar char="}"/>
              </a:pPr>
              <a:r>
                <a:rPr lang="en-GB" sz="1200" dirty="0" smtClean="0"/>
                <a:t>Averages in statistical </a:t>
              </a:r>
              <a:endParaRPr lang="en-GB" sz="1200" dirty="0"/>
            </a:p>
            <a:p>
              <a:pPr marL="360000" lvl="1" indent="-180000" defTabSz="1018824">
                <a:lnSpc>
                  <a:spcPts val="1300"/>
                </a:lnSpc>
                <a:spcBef>
                  <a:spcPts val="400"/>
                </a:spcBef>
                <a:buClr>
                  <a:srgbClr val="699FC0"/>
                </a:buClr>
                <a:buSzPct val="100000"/>
                <a:buFont typeface="Wingdings" panose="05000000000000000000" pitchFamily="2" charset="2"/>
                <a:buChar char="§"/>
              </a:pPr>
              <a:r>
                <a:rPr lang="en-GB" sz="1200" dirty="0" smtClean="0"/>
                <a:t>Mean</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a:t>the sum of all the numbers divided by the number </a:t>
              </a:r>
              <a:r>
                <a:rPr lang="en-US" sz="1200" dirty="0" smtClean="0"/>
                <a:t>of</a:t>
              </a:r>
              <a:r>
                <a:rPr lang="en-GB" sz="1200" dirty="0"/>
                <a:t> </a:t>
              </a:r>
              <a:r>
                <a:rPr lang="en-GB" sz="1200" dirty="0" smtClean="0"/>
                <a:t>data</a:t>
              </a:r>
              <a:endParaRPr lang="en-GB" sz="1200" dirty="0"/>
            </a:p>
            <a:p>
              <a:pPr marL="360000" lvl="1" indent="-180000" defTabSz="1018824">
                <a:lnSpc>
                  <a:spcPts val="1300"/>
                </a:lnSpc>
                <a:spcBef>
                  <a:spcPts val="400"/>
                </a:spcBef>
                <a:buClr>
                  <a:srgbClr val="699FC0"/>
                </a:buClr>
                <a:buSzPct val="100000"/>
                <a:buFont typeface="Wingdings" panose="05000000000000000000" pitchFamily="2" charset="2"/>
                <a:buChar char="§"/>
              </a:pPr>
              <a:r>
                <a:rPr lang="en-GB" sz="1200" dirty="0" smtClean="0"/>
                <a:t>Median</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a:t>the value of the middle term when data are arranged</a:t>
              </a:r>
              <a:r>
                <a:rPr lang="en-GB" sz="1200" dirty="0" smtClean="0"/>
                <a:t> </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GB" sz="1200" dirty="0" smtClean="0"/>
                <a:t>Mode</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the </a:t>
              </a:r>
              <a:r>
                <a:rPr lang="en-US" sz="1200" dirty="0"/>
                <a:t>most frequent numbers that occur in the set of </a:t>
              </a:r>
              <a:r>
                <a:rPr lang="en-US" sz="1200" dirty="0" smtClean="0"/>
                <a:t>data</a:t>
              </a:r>
            </a:p>
            <a:p>
              <a:pPr marL="180000" indent="-180000" defTabSz="1018824" fontAlgn="base">
                <a:lnSpc>
                  <a:spcPts val="1300"/>
                </a:lnSpc>
                <a:spcBef>
                  <a:spcPts val="600"/>
                </a:spcBef>
                <a:buClr>
                  <a:srgbClr val="699FC0"/>
                </a:buClr>
                <a:buSzPct val="100000"/>
                <a:buFont typeface="Wingdings 3"/>
                <a:buChar char="}"/>
                <a:defRPr/>
              </a:pPr>
              <a:r>
                <a:rPr lang="en-GB" sz="1200" dirty="0" smtClean="0"/>
                <a:t>Mean is the most common but </a:t>
              </a:r>
              <a:r>
                <a:rPr lang="en-GB" sz="1200" b="1" dirty="0" smtClean="0"/>
                <a:t>easily effected by outlier</a:t>
              </a:r>
              <a:endParaRPr lang="en-GB" sz="1200" b="1" dirty="0"/>
            </a:p>
          </p:txBody>
        </p:sp>
        <p:cxnSp>
          <p:nvCxnSpPr>
            <p:cNvPr id="56" name="Straight Connector 55"/>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31" name="Rectangle 3"/>
          <p:cNvSpPr>
            <a:spLocks noChangeArrowheads="1"/>
          </p:cNvSpPr>
          <p:nvPr/>
        </p:nvSpPr>
        <p:spPr bwMode="gray">
          <a:xfrm>
            <a:off x="5832069" y="1748513"/>
            <a:ext cx="4320029"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Data DISPERSION MEASURE</a:t>
            </a:r>
            <a:endParaRPr lang="en-GB" sz="1200" cap="all" dirty="0">
              <a:solidFill>
                <a:srgbClr val="7F7F7F"/>
              </a:solidFill>
            </a:endParaRPr>
          </a:p>
        </p:txBody>
      </p:sp>
      <p:grpSp>
        <p:nvGrpSpPr>
          <p:cNvPr id="32" name="Group 31"/>
          <p:cNvGrpSpPr/>
          <p:nvPr/>
        </p:nvGrpSpPr>
        <p:grpSpPr>
          <a:xfrm>
            <a:off x="5832063" y="1967668"/>
            <a:ext cx="4320033" cy="2015999"/>
            <a:chOff x="901696" y="1967666"/>
            <a:chExt cx="9252004" cy="4680273"/>
          </a:xfrm>
        </p:grpSpPr>
        <p:cxnSp>
          <p:nvCxnSpPr>
            <p:cNvPr id="33" name="Straight Connector 32"/>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sp>
          <p:nvSpPr>
            <p:cNvPr id="34" name="Rectangle 3"/>
            <p:cNvSpPr>
              <a:spLocks noChangeArrowheads="1"/>
            </p:cNvSpPr>
            <p:nvPr/>
          </p:nvSpPr>
          <p:spPr bwMode="gray">
            <a:xfrm>
              <a:off x="901696" y="1967666"/>
              <a:ext cx="9248795" cy="4680273"/>
            </a:xfrm>
            <a:prstGeom prst="rect">
              <a:avLst/>
            </a:prstGeom>
            <a:noFill/>
            <a:ln w="9525" algn="ctr">
              <a:noFill/>
              <a:miter lim="800000"/>
              <a:headEnd type="none" w="lg" len="lg"/>
              <a:tailEnd type="none" w="lg" len="lg"/>
            </a:ln>
            <a:effectLst/>
          </p:spPr>
          <p:txBody>
            <a:bodyPr wrap="square" lIns="90000" tIns="72000" rIns="90000" bIns="72000" anchor="t">
              <a:noAutofit/>
            </a:bodyPr>
            <a:lstStyle/>
            <a:p>
              <a:pPr marL="180000" indent="-180000" defTabSz="1018824">
                <a:lnSpc>
                  <a:spcPts val="1300"/>
                </a:lnSpc>
                <a:spcBef>
                  <a:spcPts val="600"/>
                </a:spcBef>
                <a:buClr>
                  <a:srgbClr val="699FC0"/>
                </a:buClr>
                <a:buSzPct val="100000"/>
                <a:buFont typeface="Wingdings 3"/>
                <a:buChar char="}"/>
              </a:pPr>
              <a:r>
                <a:rPr lang="en-GB" sz="1200" dirty="0"/>
                <a:t>D</a:t>
              </a:r>
              <a:r>
                <a:rPr lang="en-GB" sz="1200" dirty="0" smtClean="0"/>
                <a:t>ispersion </a:t>
              </a:r>
              <a:r>
                <a:rPr lang="en-GB" sz="1200" dirty="0"/>
                <a:t>in statistical </a:t>
              </a:r>
              <a:endParaRPr lang="en-GB" sz="1200" dirty="0" smtClean="0"/>
            </a:p>
            <a:p>
              <a:pPr marL="360000" lvl="1" indent="-180000" defTabSz="1018824">
                <a:lnSpc>
                  <a:spcPts val="1300"/>
                </a:lnSpc>
                <a:spcBef>
                  <a:spcPts val="400"/>
                </a:spcBef>
                <a:buClr>
                  <a:srgbClr val="699FC0"/>
                </a:buClr>
                <a:buSzPct val="100000"/>
                <a:buFont typeface="Wingdings" panose="05000000000000000000" pitchFamily="2" charset="2"/>
                <a:buChar char="§"/>
              </a:pPr>
              <a:r>
                <a:rPr lang="en-GB" sz="1200" dirty="0" smtClean="0"/>
                <a:t>Standard deviation</a:t>
              </a:r>
              <a:endParaRPr lang="en-GB" sz="1200" dirty="0"/>
            </a:p>
            <a:p>
              <a:pPr marL="360000" lvl="1" indent="-180000" defTabSz="1018824">
                <a:lnSpc>
                  <a:spcPts val="1300"/>
                </a:lnSpc>
                <a:spcBef>
                  <a:spcPts val="400"/>
                </a:spcBef>
                <a:buClr>
                  <a:srgbClr val="699FC0"/>
                </a:buClr>
                <a:buSzPct val="100000"/>
                <a:buFont typeface="Wingdings" panose="05000000000000000000" pitchFamily="2" charset="2"/>
                <a:buChar char="§"/>
              </a:pPr>
              <a:r>
                <a:rPr lang="en-GB" sz="1200" dirty="0" smtClean="0"/>
                <a:t>Range</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GB" sz="1200" dirty="0" smtClean="0"/>
                <a:t>Interquartile </a:t>
              </a:r>
              <a:r>
                <a:rPr lang="en-GB" sz="1200" dirty="0"/>
                <a:t>range(IQR</a:t>
              </a:r>
              <a:r>
                <a:rPr lang="en-GB" sz="1200" dirty="0" smtClean="0"/>
                <a:t>)</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a:t>equal to the difference between </a:t>
              </a:r>
              <a:r>
                <a:rPr lang="en-US" sz="1200" dirty="0" smtClean="0"/>
                <a:t>75</a:t>
              </a:r>
              <a:r>
                <a:rPr lang="en-US" sz="1200" baseline="30000" dirty="0" smtClean="0"/>
                <a:t>th</a:t>
              </a:r>
              <a:r>
                <a:rPr lang="en-US" sz="1200" dirty="0" smtClean="0"/>
                <a:t>  </a:t>
              </a:r>
              <a:r>
                <a:rPr lang="en-US" sz="1200" dirty="0"/>
                <a:t>and </a:t>
              </a:r>
              <a:r>
                <a:rPr lang="en-US" sz="1200" dirty="0" smtClean="0"/>
                <a:t>25</a:t>
              </a:r>
              <a:r>
                <a:rPr lang="en-US" sz="1200" baseline="30000" dirty="0" smtClean="0"/>
                <a:t>th</a:t>
              </a:r>
              <a:r>
                <a:rPr lang="en-US" sz="1200" dirty="0" smtClean="0"/>
                <a:t> percentiles</a:t>
              </a:r>
              <a:endParaRPr lang="en-GB" sz="1200" dirty="0" smtClean="0"/>
            </a:p>
            <a:p>
              <a:pPr marL="360000" lvl="1" indent="-180000" defTabSz="1018824">
                <a:lnSpc>
                  <a:spcPts val="1300"/>
                </a:lnSpc>
                <a:spcBef>
                  <a:spcPts val="400"/>
                </a:spcBef>
                <a:buClr>
                  <a:srgbClr val="699FC0"/>
                </a:buClr>
                <a:buSzPct val="100000"/>
                <a:buFont typeface="Wingdings" panose="05000000000000000000" pitchFamily="2" charset="2"/>
                <a:buChar char="§"/>
              </a:pPr>
              <a:r>
                <a:rPr lang="en-GB" sz="1200" dirty="0" smtClean="0"/>
                <a:t>MD(mean deviation), MAD(median absolute deviation)</a:t>
              </a:r>
              <a:r>
                <a:rPr lang="en-US" sz="1200" dirty="0" smtClean="0"/>
                <a:t>, Gini(mean absolute difference), etc.</a:t>
              </a:r>
              <a:endParaRPr lang="en-GB" sz="1200" dirty="0"/>
            </a:p>
            <a:p>
              <a:pPr marL="180000" lvl="1" indent="-180000" defTabSz="1018824">
                <a:lnSpc>
                  <a:spcPts val="1300"/>
                </a:lnSpc>
                <a:spcBef>
                  <a:spcPts val="600"/>
                </a:spcBef>
                <a:buClr>
                  <a:srgbClr val="699FC0"/>
                </a:buClr>
                <a:buSzPct val="100000"/>
                <a:buFont typeface="Wingdings 3"/>
                <a:buChar char="}"/>
              </a:pPr>
              <a:r>
                <a:rPr lang="en-US" sz="1200" dirty="0"/>
                <a:t>statistical dispersion </a:t>
              </a:r>
              <a:r>
                <a:rPr lang="en-US" sz="1200" dirty="0" smtClean="0"/>
                <a:t>measure is </a:t>
              </a:r>
              <a:r>
                <a:rPr lang="en-US" sz="1200" dirty="0"/>
                <a:t>zero if </a:t>
              </a:r>
              <a:r>
                <a:rPr lang="en-US" sz="1200" dirty="0" smtClean="0"/>
                <a:t>data </a:t>
              </a:r>
              <a:r>
                <a:rPr lang="en-US" sz="1200" dirty="0"/>
                <a:t>are the same and increases as the data become more diverse</a:t>
              </a:r>
              <a:endParaRPr lang="en-GB" sz="1200" dirty="0"/>
            </a:p>
          </p:txBody>
        </p:sp>
        <p:cxnSp>
          <p:nvCxnSpPr>
            <p:cNvPr id="35" name="Straight Connector 34"/>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57" name="Rectangle 3"/>
          <p:cNvSpPr>
            <a:spLocks noChangeArrowheads="1"/>
          </p:cNvSpPr>
          <p:nvPr/>
        </p:nvSpPr>
        <p:spPr bwMode="gray">
          <a:xfrm>
            <a:off x="899355" y="4412784"/>
            <a:ext cx="4320388"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Data distribution</a:t>
            </a:r>
            <a:endParaRPr lang="en-GB" sz="1200" cap="all" dirty="0">
              <a:solidFill>
                <a:srgbClr val="7F7F7F"/>
              </a:solidFill>
            </a:endParaRPr>
          </a:p>
        </p:txBody>
      </p:sp>
      <p:grpSp>
        <p:nvGrpSpPr>
          <p:cNvPr id="58" name="Group 57"/>
          <p:cNvGrpSpPr/>
          <p:nvPr/>
        </p:nvGrpSpPr>
        <p:grpSpPr>
          <a:xfrm>
            <a:off x="899349" y="4631938"/>
            <a:ext cx="4320391" cy="2016000"/>
            <a:chOff x="901696" y="1967666"/>
            <a:chExt cx="9252004" cy="4680273"/>
          </a:xfrm>
        </p:grpSpPr>
        <p:cxnSp>
          <p:nvCxnSpPr>
            <p:cNvPr id="59" name="Straight Connector 58"/>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sp>
          <p:nvSpPr>
            <p:cNvPr id="60" name="Rectangle 3"/>
            <p:cNvSpPr>
              <a:spLocks noChangeArrowheads="1"/>
            </p:cNvSpPr>
            <p:nvPr/>
          </p:nvSpPr>
          <p:spPr bwMode="gray">
            <a:xfrm>
              <a:off x="901696" y="1967666"/>
              <a:ext cx="9248795" cy="4680273"/>
            </a:xfrm>
            <a:prstGeom prst="rect">
              <a:avLst/>
            </a:prstGeom>
            <a:noFill/>
            <a:ln w="9525" algn="ctr">
              <a:noFill/>
              <a:miter lim="800000"/>
              <a:headEnd type="none" w="lg" len="lg"/>
              <a:tailEnd type="none" w="lg" len="lg"/>
            </a:ln>
            <a:effectLst/>
          </p:spPr>
          <p:txBody>
            <a:bodyPr wrap="square" lIns="90000" tIns="72000" rIns="90000" bIns="72000" anchor="t">
              <a:noAutofit/>
            </a:bodyPr>
            <a:lstStyle/>
            <a:p>
              <a:pPr marL="180000" lvl="0" indent="-180000" defTabSz="1018824">
                <a:lnSpc>
                  <a:spcPts val="1300"/>
                </a:lnSpc>
                <a:spcBef>
                  <a:spcPts val="600"/>
                </a:spcBef>
                <a:buClr>
                  <a:srgbClr val="699FC0"/>
                </a:buClr>
                <a:buSzPct val="100000"/>
                <a:buFont typeface="Wingdings 3"/>
                <a:buChar char="}"/>
              </a:pPr>
              <a:r>
                <a:rPr lang="en-GB" sz="1200" dirty="0" smtClean="0"/>
                <a:t>Normal distribution</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C</a:t>
              </a:r>
              <a:r>
                <a:rPr lang="en-US" altLang="zh-CN" sz="1200" dirty="0"/>
                <a:t>ommonly used </a:t>
              </a:r>
              <a:r>
                <a:rPr lang="en-US" altLang="zh-CN" sz="1200" dirty="0" smtClean="0"/>
                <a:t>in </a:t>
              </a:r>
              <a:r>
                <a:rPr lang="en-US" altLang="zh-CN" sz="1200" dirty="0"/>
                <a:t>the natural and social sciences</a:t>
              </a:r>
              <a:endParaRPr lang="en-GB" sz="1200" dirty="0"/>
            </a:p>
            <a:p>
              <a:pPr marL="180000" lvl="0" indent="-180000" defTabSz="1018824">
                <a:lnSpc>
                  <a:spcPts val="1300"/>
                </a:lnSpc>
                <a:spcBef>
                  <a:spcPts val="600"/>
                </a:spcBef>
                <a:buClr>
                  <a:srgbClr val="699FC0"/>
                </a:buClr>
                <a:buSzPct val="100000"/>
                <a:buFont typeface="Wingdings 3"/>
                <a:buChar char="}"/>
              </a:pPr>
              <a:r>
                <a:rPr lang="en-US" sz="1200" dirty="0" smtClean="0"/>
                <a:t>Skewness: </a:t>
              </a:r>
              <a:r>
                <a:rPr lang="en-US" sz="1200" dirty="0"/>
                <a:t>tells you </a:t>
              </a:r>
              <a:r>
                <a:rPr lang="en-US" sz="1200" dirty="0" smtClean="0"/>
                <a:t>departure </a:t>
              </a:r>
              <a:r>
                <a:rPr lang="en-US" sz="1200" dirty="0"/>
                <a:t>from horizontal </a:t>
              </a:r>
              <a:r>
                <a:rPr lang="en-US" sz="1200" dirty="0" smtClean="0"/>
                <a:t>symmetry</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Positive skewness: mean&gt;mode&gt;median</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Negative skewness: mean&lt;mode&lt;median</a:t>
              </a:r>
            </a:p>
            <a:p>
              <a:pPr marL="528638" lvl="2" indent="-161925" defTabSz="1018824" fontAlgn="base">
                <a:lnSpc>
                  <a:spcPts val="1300"/>
                </a:lnSpc>
                <a:spcBef>
                  <a:spcPts val="400"/>
                </a:spcBef>
                <a:buClr>
                  <a:schemeClr val="accent3"/>
                </a:buClr>
                <a:buSzPct val="100000"/>
                <a:buFont typeface="Calibri" panose="020F0502020204030204" pitchFamily="34" charset="0"/>
                <a:buChar char="-"/>
                <a:defRPr/>
              </a:pPr>
              <a:r>
                <a:rPr lang="en-US" sz="1200" dirty="0" smtClean="0"/>
                <a:t>Zero skewness: symmetric</a:t>
              </a:r>
              <a:endParaRPr lang="en-US" sz="1200" dirty="0"/>
            </a:p>
            <a:p>
              <a:pPr marL="180000" indent="-180000" defTabSz="1018824">
                <a:lnSpc>
                  <a:spcPts val="1300"/>
                </a:lnSpc>
                <a:spcBef>
                  <a:spcPts val="600"/>
                </a:spcBef>
                <a:buClr>
                  <a:srgbClr val="699FC0"/>
                </a:buClr>
                <a:buSzPct val="100000"/>
                <a:buFont typeface="Wingdings 3"/>
                <a:buChar char="}"/>
              </a:pPr>
              <a:r>
                <a:rPr lang="en-US" sz="1200" dirty="0"/>
                <a:t>Kurtosis: </a:t>
              </a:r>
              <a:r>
                <a:rPr lang="en-US" sz="1200" dirty="0" smtClean="0"/>
                <a:t>tells </a:t>
              </a:r>
              <a:r>
                <a:rPr lang="en-US" sz="1200" dirty="0"/>
                <a:t>you how </a:t>
              </a:r>
              <a:r>
                <a:rPr lang="en-US" sz="1200" b="1" dirty="0"/>
                <a:t>tall and sharp</a:t>
              </a:r>
              <a:r>
                <a:rPr lang="en-US" sz="1200" dirty="0"/>
                <a:t> the central peak </a:t>
              </a:r>
              <a:r>
                <a:rPr lang="en-US" sz="1200" dirty="0" smtClean="0"/>
                <a:t>is</a:t>
              </a:r>
            </a:p>
            <a:p>
              <a:pPr marL="180000" indent="-180000" defTabSz="1018824">
                <a:lnSpc>
                  <a:spcPts val="1300"/>
                </a:lnSpc>
                <a:spcBef>
                  <a:spcPts val="600"/>
                </a:spcBef>
                <a:buClr>
                  <a:srgbClr val="699FC0"/>
                </a:buClr>
                <a:buSzPct val="100000"/>
                <a:buFont typeface="Wingdings 3"/>
                <a:buChar char="}"/>
              </a:pPr>
              <a:endParaRPr lang="en-US" sz="1200" dirty="0" smtClean="0"/>
            </a:p>
            <a:p>
              <a:pPr marL="366713" lvl="2" defTabSz="1018824" fontAlgn="base">
                <a:lnSpc>
                  <a:spcPts val="1300"/>
                </a:lnSpc>
                <a:spcBef>
                  <a:spcPts val="400"/>
                </a:spcBef>
                <a:buClr>
                  <a:schemeClr val="accent3"/>
                </a:buClr>
                <a:buSzPct val="100000"/>
                <a:defRPr/>
              </a:pPr>
              <a:r>
                <a:rPr lang="en-US" sz="1200" dirty="0" smtClean="0"/>
                <a:t>	</a:t>
              </a:r>
            </a:p>
            <a:p>
              <a:pPr marL="180000" lvl="0" indent="-180000" defTabSz="1018824">
                <a:lnSpc>
                  <a:spcPts val="1300"/>
                </a:lnSpc>
                <a:spcBef>
                  <a:spcPts val="600"/>
                </a:spcBef>
                <a:buClr>
                  <a:srgbClr val="699FC0"/>
                </a:buClr>
                <a:buSzPct val="100000"/>
                <a:buFont typeface="Wingdings 3"/>
                <a:buChar char="}"/>
              </a:pPr>
              <a:endParaRPr lang="en-GB" sz="1200" b="1" dirty="0"/>
            </a:p>
          </p:txBody>
        </p:sp>
        <p:cxnSp>
          <p:nvCxnSpPr>
            <p:cNvPr id="61" name="Straight Connector 60"/>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62" name="Rectangle 3"/>
          <p:cNvSpPr>
            <a:spLocks noChangeArrowheads="1"/>
          </p:cNvSpPr>
          <p:nvPr/>
        </p:nvSpPr>
        <p:spPr bwMode="gray">
          <a:xfrm>
            <a:off x="5832069" y="4412784"/>
            <a:ext cx="4320029"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Statistical graph</a:t>
            </a:r>
            <a:endParaRPr lang="en-GB" sz="1200" cap="all" dirty="0">
              <a:solidFill>
                <a:srgbClr val="7F7F7F"/>
              </a:solidFill>
            </a:endParaRPr>
          </a:p>
        </p:txBody>
      </p:sp>
      <p:grpSp>
        <p:nvGrpSpPr>
          <p:cNvPr id="63" name="Group 62"/>
          <p:cNvGrpSpPr/>
          <p:nvPr/>
        </p:nvGrpSpPr>
        <p:grpSpPr>
          <a:xfrm>
            <a:off x="5832063" y="4631939"/>
            <a:ext cx="4320033" cy="2015999"/>
            <a:chOff x="901696" y="1967666"/>
            <a:chExt cx="9252004" cy="4680273"/>
          </a:xfrm>
        </p:grpSpPr>
        <p:cxnSp>
          <p:nvCxnSpPr>
            <p:cNvPr id="64" name="Straight Connector 63"/>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sp>
          <p:nvSpPr>
            <p:cNvPr id="65" name="Rectangle 3"/>
            <p:cNvSpPr>
              <a:spLocks noChangeArrowheads="1"/>
            </p:cNvSpPr>
            <p:nvPr/>
          </p:nvSpPr>
          <p:spPr bwMode="gray">
            <a:xfrm>
              <a:off x="901696" y="1967666"/>
              <a:ext cx="9248795" cy="4680273"/>
            </a:xfrm>
            <a:prstGeom prst="rect">
              <a:avLst/>
            </a:prstGeom>
            <a:noFill/>
            <a:ln w="9525" algn="ctr">
              <a:noFill/>
              <a:miter lim="800000"/>
              <a:headEnd type="none" w="lg" len="lg"/>
              <a:tailEnd type="none" w="lg" len="lg"/>
            </a:ln>
            <a:effectLst/>
          </p:spPr>
          <p:txBody>
            <a:bodyPr wrap="square" lIns="90000" tIns="72000" rIns="90000" bIns="72000" anchor="t">
              <a:noAutofit/>
            </a:bodyPr>
            <a:lstStyle/>
            <a:p>
              <a:pPr marL="180000" lvl="0" indent="-180000" defTabSz="1018824">
                <a:lnSpc>
                  <a:spcPts val="1300"/>
                </a:lnSpc>
                <a:spcBef>
                  <a:spcPts val="600"/>
                </a:spcBef>
                <a:buClr>
                  <a:srgbClr val="699FC0"/>
                </a:buClr>
                <a:buSzPct val="100000"/>
                <a:buFont typeface="Wingdings 3"/>
                <a:buChar char="}"/>
              </a:pPr>
              <a:r>
                <a:rPr lang="en-GB" sz="1200" dirty="0" smtClean="0"/>
                <a:t>Bar chart: s</a:t>
              </a:r>
              <a:r>
                <a:rPr lang="en-US" sz="1200" dirty="0" smtClean="0"/>
                <a:t>how </a:t>
              </a:r>
              <a:r>
                <a:rPr lang="en-US" sz="1200" dirty="0"/>
                <a:t>comparisons among discrete categories</a:t>
              </a:r>
              <a:endParaRPr lang="en-GB" sz="1200" dirty="0"/>
            </a:p>
            <a:p>
              <a:pPr marL="180000" lvl="0" indent="-180000" defTabSz="1018824">
                <a:lnSpc>
                  <a:spcPts val="1300"/>
                </a:lnSpc>
                <a:spcBef>
                  <a:spcPts val="600"/>
                </a:spcBef>
                <a:buClr>
                  <a:srgbClr val="699FC0"/>
                </a:buClr>
                <a:buSzPct val="100000"/>
                <a:buFont typeface="Wingdings 3"/>
                <a:buChar char="}"/>
              </a:pPr>
              <a:r>
                <a:rPr lang="en-GB" sz="1200" dirty="0" smtClean="0">
                  <a:solidFill>
                    <a:srgbClr val="000000"/>
                  </a:solidFill>
                </a:rPr>
                <a:t>Histograms: </a:t>
              </a:r>
              <a:r>
                <a:rPr lang="en-US" sz="1200" dirty="0" smtClean="0">
                  <a:solidFill>
                    <a:srgbClr val="000000"/>
                  </a:solidFill>
                </a:rPr>
                <a:t>used </a:t>
              </a:r>
              <a:r>
                <a:rPr lang="en-US" sz="1200" dirty="0">
                  <a:solidFill>
                    <a:srgbClr val="000000"/>
                  </a:solidFill>
                </a:rPr>
                <a:t>for continuous data, where the bins represent ranges of data</a:t>
              </a:r>
              <a:endParaRPr lang="en-GB" sz="1200" dirty="0" smtClean="0">
                <a:solidFill>
                  <a:srgbClr val="000000"/>
                </a:solidFill>
              </a:endParaRPr>
            </a:p>
            <a:p>
              <a:pPr marL="180000" lvl="0" indent="-180000" defTabSz="1018824">
                <a:lnSpc>
                  <a:spcPts val="1300"/>
                </a:lnSpc>
                <a:spcBef>
                  <a:spcPts val="600"/>
                </a:spcBef>
                <a:buClr>
                  <a:srgbClr val="699FC0"/>
                </a:buClr>
                <a:buSzPct val="100000"/>
                <a:buFont typeface="Wingdings 3"/>
                <a:buChar char="}"/>
              </a:pPr>
              <a:r>
                <a:rPr lang="en-GB" sz="1200" dirty="0" smtClean="0">
                  <a:solidFill>
                    <a:srgbClr val="000000"/>
                  </a:solidFill>
                </a:rPr>
                <a:t>Line chart: show tendency</a:t>
              </a:r>
            </a:p>
            <a:p>
              <a:pPr marL="180000" indent="-180000" defTabSz="1018824">
                <a:lnSpc>
                  <a:spcPts val="1300"/>
                </a:lnSpc>
                <a:spcBef>
                  <a:spcPts val="600"/>
                </a:spcBef>
                <a:buClr>
                  <a:srgbClr val="699FC0"/>
                </a:buClr>
                <a:buSzPct val="100000"/>
                <a:buFont typeface="Wingdings 3"/>
                <a:buChar char="}"/>
              </a:pPr>
              <a:r>
                <a:rPr lang="en-GB" sz="1200" dirty="0">
                  <a:solidFill>
                    <a:srgbClr val="000000"/>
                  </a:solidFill>
                </a:rPr>
                <a:t>Scatterplots(bubble chart</a:t>
              </a:r>
              <a:r>
                <a:rPr lang="en-GB" sz="1200" dirty="0" smtClean="0">
                  <a:solidFill>
                    <a:srgbClr val="000000"/>
                  </a:solidFill>
                </a:rPr>
                <a:t>): show correlation with two(three) dimensions</a:t>
              </a:r>
            </a:p>
            <a:p>
              <a:pPr marL="180000" lvl="0" indent="-180000" defTabSz="1018824">
                <a:lnSpc>
                  <a:spcPts val="1300"/>
                </a:lnSpc>
                <a:spcBef>
                  <a:spcPts val="600"/>
                </a:spcBef>
                <a:buClr>
                  <a:srgbClr val="699FC0"/>
                </a:buClr>
                <a:buSzPct val="100000"/>
                <a:buFont typeface="Wingdings 3"/>
                <a:buChar char="}"/>
              </a:pPr>
              <a:r>
                <a:rPr lang="en-GB" sz="1200" dirty="0">
                  <a:solidFill>
                    <a:srgbClr val="000000"/>
                  </a:solidFill>
                </a:rPr>
                <a:t>Pie chart: show </a:t>
              </a:r>
              <a:r>
                <a:rPr lang="en-GB" sz="1200" dirty="0" smtClean="0">
                  <a:solidFill>
                    <a:srgbClr val="000000"/>
                  </a:solidFill>
                </a:rPr>
                <a:t>percentage</a:t>
              </a:r>
            </a:p>
            <a:p>
              <a:pPr marL="180000" indent="-180000" defTabSz="1018824">
                <a:lnSpc>
                  <a:spcPts val="1300"/>
                </a:lnSpc>
                <a:spcBef>
                  <a:spcPts val="600"/>
                </a:spcBef>
                <a:buClr>
                  <a:srgbClr val="699FC0"/>
                </a:buClr>
                <a:buSzPct val="100000"/>
                <a:buFont typeface="Wingdings 3"/>
                <a:buChar char="}"/>
              </a:pPr>
              <a:r>
                <a:rPr lang="en-GB" sz="1200" dirty="0">
                  <a:solidFill>
                    <a:srgbClr val="000000"/>
                  </a:solidFill>
                </a:rPr>
                <a:t>Box </a:t>
              </a:r>
              <a:r>
                <a:rPr lang="en-GB" sz="1200" dirty="0" smtClean="0">
                  <a:solidFill>
                    <a:srgbClr val="000000"/>
                  </a:solidFill>
                </a:rPr>
                <a:t>plots: show outliers</a:t>
              </a:r>
              <a:endParaRPr lang="en-GB" sz="1200" dirty="0">
                <a:solidFill>
                  <a:srgbClr val="000000"/>
                </a:solidFill>
              </a:endParaRPr>
            </a:p>
            <a:p>
              <a:pPr marL="180000" lvl="0" indent="-180000" defTabSz="1018824">
                <a:lnSpc>
                  <a:spcPts val="1300"/>
                </a:lnSpc>
                <a:spcBef>
                  <a:spcPts val="600"/>
                </a:spcBef>
                <a:buClr>
                  <a:srgbClr val="699FC0"/>
                </a:buClr>
                <a:buSzPct val="100000"/>
                <a:buFont typeface="Wingdings 3"/>
                <a:buChar char="}"/>
              </a:pPr>
              <a:endParaRPr lang="en-GB" sz="1200" dirty="0" smtClean="0">
                <a:solidFill>
                  <a:srgbClr val="000000"/>
                </a:solidFill>
              </a:endParaRPr>
            </a:p>
            <a:p>
              <a:pPr marL="180000" lvl="0" indent="-180000" defTabSz="1018824">
                <a:lnSpc>
                  <a:spcPts val="1300"/>
                </a:lnSpc>
                <a:spcBef>
                  <a:spcPts val="600"/>
                </a:spcBef>
                <a:buClr>
                  <a:srgbClr val="699FC0"/>
                </a:buClr>
                <a:buSzPct val="100000"/>
                <a:buFont typeface="Wingdings 3"/>
                <a:buChar char="}"/>
              </a:pPr>
              <a:endParaRPr lang="en-GB" sz="1200" dirty="0" smtClean="0">
                <a:solidFill>
                  <a:srgbClr val="000000"/>
                </a:solidFill>
              </a:endParaRPr>
            </a:p>
            <a:p>
              <a:pPr marL="180000" lvl="0" indent="-180000" defTabSz="1018824">
                <a:lnSpc>
                  <a:spcPts val="1300"/>
                </a:lnSpc>
                <a:spcBef>
                  <a:spcPts val="600"/>
                </a:spcBef>
                <a:buClr>
                  <a:srgbClr val="699FC0"/>
                </a:buClr>
                <a:buSzPct val="100000"/>
                <a:buFont typeface="Wingdings 3"/>
                <a:buChar char="}"/>
              </a:pPr>
              <a:endParaRPr lang="en-GB" sz="1200" dirty="0" smtClean="0">
                <a:solidFill>
                  <a:srgbClr val="000000"/>
                </a:solidFill>
              </a:endParaRPr>
            </a:p>
            <a:p>
              <a:pPr marL="180000" lvl="0" indent="-180000" defTabSz="1018824">
                <a:lnSpc>
                  <a:spcPts val="1300"/>
                </a:lnSpc>
                <a:spcBef>
                  <a:spcPts val="600"/>
                </a:spcBef>
                <a:buClr>
                  <a:srgbClr val="699FC0"/>
                </a:buClr>
                <a:buSzPct val="100000"/>
                <a:buFont typeface="Wingdings 3"/>
                <a:buChar char="}"/>
              </a:pPr>
              <a:endParaRPr lang="en-GB" sz="1200" dirty="0">
                <a:solidFill>
                  <a:srgbClr val="000000"/>
                </a:solidFill>
              </a:endParaRPr>
            </a:p>
          </p:txBody>
        </p:sp>
        <p:cxnSp>
          <p:nvCxnSpPr>
            <p:cNvPr id="66" name="Straight Connector 65"/>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28" name="Espace réservé du texte 5"/>
          <p:cNvSpPr>
            <a:spLocks noGrp="1"/>
          </p:cNvSpPr>
          <p:nvPr>
            <p:ph type="body" sz="quarter" idx="4294967295"/>
          </p:nvPr>
        </p:nvSpPr>
        <p:spPr>
          <a:xfrm>
            <a:off x="900000" y="7253060"/>
            <a:ext cx="4321288" cy="117020"/>
          </a:xfrm>
          <a:prstGeom prst="rect">
            <a:avLst/>
          </a:prstGeom>
        </p:spPr>
        <p:txBody>
          <a:bodyPr vert="horz" wrap="square" lIns="0" tIns="0" rIns="0" bIns="0" rtlCol="0" anchor="b">
            <a:spAutoFit/>
          </a:bodyPr>
          <a:lstStyle/>
          <a:p>
            <a:pPr marL="475200" indent="-475200">
              <a:lnSpc>
                <a:spcPts val="900"/>
              </a:lnSpc>
              <a:spcBef>
                <a:spcPts val="0"/>
              </a:spcBef>
              <a:buNone/>
              <a:tabLst>
                <a:tab pos="288000" algn="l"/>
              </a:tabLst>
            </a:pPr>
            <a:r>
              <a:rPr lang="en-US" altLang="zh-CN" sz="900" b="0" dirty="0" smtClean="0">
                <a:solidFill>
                  <a:schemeClr val="accent2"/>
                </a:solidFill>
              </a:rPr>
              <a:t>Source: </a:t>
            </a:r>
            <a:r>
              <a:rPr lang="en-US" altLang="zh-CN" sz="900" b="0" dirty="0" err="1" smtClean="0">
                <a:solidFill>
                  <a:schemeClr val="accent2"/>
                </a:solidFill>
              </a:rPr>
              <a:t>Advancy</a:t>
            </a:r>
            <a:r>
              <a:rPr lang="en-US" altLang="zh-CN" sz="900" b="0" dirty="0" smtClean="0">
                <a:solidFill>
                  <a:schemeClr val="accent2"/>
                </a:solidFill>
              </a:rPr>
              <a:t> analysis</a:t>
            </a:r>
            <a:endParaRPr lang="en-US" sz="900" b="0" dirty="0">
              <a:solidFill>
                <a:schemeClr val="accent2"/>
              </a:solidFill>
            </a:endParaRPr>
          </a:p>
        </p:txBody>
      </p:sp>
    </p:spTree>
    <p:extLst>
      <p:ext uri="{BB962C8B-B14F-4D97-AF65-F5344CB8AC3E}">
        <p14:creationId xmlns:p14="http://schemas.microsoft.com/office/powerpoint/2010/main" val="8782779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p:custDataLst>
              <p:tags r:id="rId2"/>
            </p:custDataLst>
            <p:extLst>
              <p:ext uri="{D42A27DB-BD31-4B8C-83A1-F6EECF244321}">
                <p14:modId xmlns:p14="http://schemas.microsoft.com/office/powerpoint/2010/main" val="35215186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4934" name="think-cell Slide" r:id="rId5" imgW="216" imgH="216" progId="TCLayout.ActiveDocument.1">
                  <p:embed/>
                </p:oleObj>
              </mc:Choice>
              <mc:Fallback>
                <p:oleObj name="think-cell Slide" r:id="rId5" imgW="216" imgH="216" progId="TCLayout.ActiveDocument.1">
                  <p:embed/>
                  <p:pic>
                    <p:nvPicPr>
                      <p:cNvPr id="4" name="Obje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p:nvPr>
        </p:nvSpPr>
        <p:spPr>
          <a:xfrm>
            <a:off x="898525" y="1234800"/>
            <a:ext cx="9250042" cy="192360"/>
          </a:xfrm>
        </p:spPr>
        <p:txBody>
          <a:bodyPr/>
          <a:lstStyle/>
          <a:p>
            <a:r>
              <a:rPr lang="en-GB" dirty="0"/>
              <a:t>Descriptive </a:t>
            </a:r>
            <a:r>
              <a:rPr lang="en-GB" dirty="0" smtClean="0"/>
              <a:t>data analysis </a:t>
            </a:r>
            <a:r>
              <a:rPr lang="en-US" altLang="zh-CN" dirty="0"/>
              <a:t>–</a:t>
            </a:r>
            <a:r>
              <a:rPr lang="en-GB" dirty="0" smtClean="0"/>
              <a:t> examples</a:t>
            </a:r>
            <a:endParaRPr lang="en-GB" dirty="0"/>
          </a:p>
        </p:txBody>
      </p:sp>
      <p:sp>
        <p:nvSpPr>
          <p:cNvPr id="2" name="Footer Placeholder 1"/>
          <p:cNvSpPr>
            <a:spLocks noGrp="1"/>
          </p:cNvSpPr>
          <p:nvPr>
            <p:ph type="ftr" sz="quarter" idx="12"/>
          </p:nvPr>
        </p:nvSpPr>
        <p:spPr/>
        <p:txBody>
          <a:bodyPr/>
          <a:lstStyle/>
          <a:p>
            <a:endParaRPr lang="en-GB" noProof="0" dirty="0"/>
          </a:p>
        </p:txBody>
      </p:sp>
      <p:sp>
        <p:nvSpPr>
          <p:cNvPr id="6" name="Title 5"/>
          <p:cNvSpPr>
            <a:spLocks noGrp="1"/>
          </p:cNvSpPr>
          <p:nvPr>
            <p:ph type="title"/>
          </p:nvPr>
        </p:nvSpPr>
        <p:spPr>
          <a:xfrm>
            <a:off x="898524" y="554399"/>
            <a:ext cx="9250043" cy="487313"/>
          </a:xfrm>
        </p:spPr>
        <p:txBody>
          <a:bodyPr/>
          <a:lstStyle/>
          <a:p>
            <a:r>
              <a:rPr lang="en-GB" dirty="0" smtClean="0"/>
              <a:t>Data visualization for descriptive data analysis can help to better understand the distribution of the data</a:t>
            </a:r>
            <a:endParaRPr lang="en-GB" dirty="0"/>
          </a:p>
        </p:txBody>
      </p:sp>
      <p:sp>
        <p:nvSpPr>
          <p:cNvPr id="48" name="Rectangle 3"/>
          <p:cNvSpPr>
            <a:spLocks noChangeArrowheads="1"/>
          </p:cNvSpPr>
          <p:nvPr/>
        </p:nvSpPr>
        <p:spPr bwMode="gray">
          <a:xfrm>
            <a:off x="899355" y="1748513"/>
            <a:ext cx="4320388"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skewness </a:t>
            </a:r>
            <a:endParaRPr lang="en-GB" sz="1200" cap="all" dirty="0">
              <a:solidFill>
                <a:srgbClr val="7F7F7F"/>
              </a:solidFill>
            </a:endParaRPr>
          </a:p>
        </p:txBody>
      </p:sp>
      <p:grpSp>
        <p:nvGrpSpPr>
          <p:cNvPr id="5" name="Group 4"/>
          <p:cNvGrpSpPr/>
          <p:nvPr/>
        </p:nvGrpSpPr>
        <p:grpSpPr>
          <a:xfrm>
            <a:off x="899349" y="1967668"/>
            <a:ext cx="4320391" cy="2016000"/>
            <a:chOff x="901696" y="1967666"/>
            <a:chExt cx="9252004" cy="4680273"/>
          </a:xfrm>
        </p:grpSpPr>
        <p:cxnSp>
          <p:nvCxnSpPr>
            <p:cNvPr id="7" name="Straight Connector 6"/>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sp>
          <p:nvSpPr>
            <p:cNvPr id="14" name="Rectangle 3"/>
            <p:cNvSpPr>
              <a:spLocks noChangeArrowheads="1"/>
            </p:cNvSpPr>
            <p:nvPr/>
          </p:nvSpPr>
          <p:spPr bwMode="gray">
            <a:xfrm>
              <a:off x="901696" y="1967666"/>
              <a:ext cx="9248795" cy="4680273"/>
            </a:xfrm>
            <a:prstGeom prst="rect">
              <a:avLst/>
            </a:prstGeom>
            <a:noFill/>
            <a:ln w="9525" algn="ctr">
              <a:noFill/>
              <a:miter lim="800000"/>
              <a:headEnd type="none" w="lg" len="lg"/>
              <a:tailEnd type="none" w="lg" len="lg"/>
            </a:ln>
            <a:effectLst/>
          </p:spPr>
          <p:txBody>
            <a:bodyPr wrap="square" lIns="90000" tIns="72000" rIns="90000" bIns="72000" anchor="t">
              <a:noAutofit/>
            </a:bodyPr>
            <a:lstStyle/>
            <a:p>
              <a:pPr marL="180000" lvl="0" indent="-180000" defTabSz="1018824">
                <a:lnSpc>
                  <a:spcPts val="1300"/>
                </a:lnSpc>
                <a:spcBef>
                  <a:spcPts val="600"/>
                </a:spcBef>
                <a:buClr>
                  <a:srgbClr val="699FC0"/>
                </a:buClr>
                <a:buSzPct val="100000"/>
                <a:buFont typeface="Wingdings 3"/>
                <a:buChar char="}"/>
              </a:pPr>
              <a:endParaRPr lang="en-GB" sz="1200" dirty="0"/>
            </a:p>
          </p:txBody>
        </p:sp>
        <p:cxnSp>
          <p:nvCxnSpPr>
            <p:cNvPr id="56" name="Straight Connector 55"/>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31" name="Rectangle 3"/>
          <p:cNvSpPr>
            <a:spLocks noChangeArrowheads="1"/>
          </p:cNvSpPr>
          <p:nvPr/>
        </p:nvSpPr>
        <p:spPr bwMode="gray">
          <a:xfrm>
            <a:off x="5832069" y="1748513"/>
            <a:ext cx="4320029"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Normal distribution</a:t>
            </a:r>
            <a:endParaRPr lang="en-GB" sz="1200" cap="all" dirty="0">
              <a:solidFill>
                <a:srgbClr val="7F7F7F"/>
              </a:solidFill>
            </a:endParaRPr>
          </a:p>
        </p:txBody>
      </p:sp>
      <p:grpSp>
        <p:nvGrpSpPr>
          <p:cNvPr id="32" name="Group 31"/>
          <p:cNvGrpSpPr/>
          <p:nvPr/>
        </p:nvGrpSpPr>
        <p:grpSpPr>
          <a:xfrm>
            <a:off x="5832063" y="1967668"/>
            <a:ext cx="4320033" cy="2015999"/>
            <a:chOff x="901696" y="1967666"/>
            <a:chExt cx="9252004" cy="4680273"/>
          </a:xfrm>
        </p:grpSpPr>
        <p:cxnSp>
          <p:nvCxnSpPr>
            <p:cNvPr id="33" name="Straight Connector 32"/>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sp>
          <p:nvSpPr>
            <p:cNvPr id="34" name="Rectangle 3"/>
            <p:cNvSpPr>
              <a:spLocks noChangeArrowheads="1"/>
            </p:cNvSpPr>
            <p:nvPr/>
          </p:nvSpPr>
          <p:spPr bwMode="gray">
            <a:xfrm>
              <a:off x="901696" y="1967666"/>
              <a:ext cx="9248795" cy="4680273"/>
            </a:xfrm>
            <a:prstGeom prst="rect">
              <a:avLst/>
            </a:prstGeom>
            <a:noFill/>
            <a:ln w="9525" algn="ctr">
              <a:noFill/>
              <a:miter lim="800000"/>
              <a:headEnd type="none" w="lg" len="lg"/>
              <a:tailEnd type="none" w="lg" len="lg"/>
            </a:ln>
            <a:effectLst/>
          </p:spPr>
          <p:txBody>
            <a:bodyPr wrap="square" lIns="90000" tIns="72000" rIns="90000" bIns="72000" anchor="t">
              <a:noAutofit/>
            </a:bodyPr>
            <a:lstStyle/>
            <a:p>
              <a:pPr marL="180000" indent="-180000" defTabSz="1018824">
                <a:lnSpc>
                  <a:spcPts val="1300"/>
                </a:lnSpc>
                <a:spcBef>
                  <a:spcPts val="600"/>
                </a:spcBef>
                <a:buClr>
                  <a:srgbClr val="699FC0"/>
                </a:buClr>
                <a:buSzPct val="100000"/>
                <a:buFont typeface="Wingdings 3"/>
                <a:buChar char="}"/>
              </a:pPr>
              <a:endParaRPr lang="en-GB" sz="1200" dirty="0"/>
            </a:p>
          </p:txBody>
        </p:sp>
        <p:cxnSp>
          <p:nvCxnSpPr>
            <p:cNvPr id="35" name="Straight Connector 34"/>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57" name="Rectangle 3"/>
          <p:cNvSpPr>
            <a:spLocks noChangeArrowheads="1"/>
          </p:cNvSpPr>
          <p:nvPr/>
        </p:nvSpPr>
        <p:spPr bwMode="gray">
          <a:xfrm>
            <a:off x="899355" y="4412784"/>
            <a:ext cx="4320388"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err="1" smtClean="0">
                <a:solidFill>
                  <a:srgbClr val="000000"/>
                </a:solidFill>
              </a:rPr>
              <a:t>KurTOSIS</a:t>
            </a:r>
            <a:endParaRPr lang="en-GB" sz="1200" cap="all" dirty="0">
              <a:solidFill>
                <a:srgbClr val="7F7F7F"/>
              </a:solidFill>
            </a:endParaRPr>
          </a:p>
        </p:txBody>
      </p:sp>
      <p:grpSp>
        <p:nvGrpSpPr>
          <p:cNvPr id="58" name="Group 57"/>
          <p:cNvGrpSpPr/>
          <p:nvPr/>
        </p:nvGrpSpPr>
        <p:grpSpPr>
          <a:xfrm>
            <a:off x="899349" y="4631938"/>
            <a:ext cx="4320391" cy="2016000"/>
            <a:chOff x="901696" y="1967666"/>
            <a:chExt cx="9252004" cy="4680273"/>
          </a:xfrm>
        </p:grpSpPr>
        <p:cxnSp>
          <p:nvCxnSpPr>
            <p:cNvPr id="59" name="Straight Connector 58"/>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sp>
          <p:nvSpPr>
            <p:cNvPr id="60" name="Rectangle 3"/>
            <p:cNvSpPr>
              <a:spLocks noChangeArrowheads="1"/>
            </p:cNvSpPr>
            <p:nvPr/>
          </p:nvSpPr>
          <p:spPr bwMode="gray">
            <a:xfrm>
              <a:off x="901696" y="1967666"/>
              <a:ext cx="9248795" cy="4680273"/>
            </a:xfrm>
            <a:prstGeom prst="rect">
              <a:avLst/>
            </a:prstGeom>
            <a:noFill/>
            <a:ln w="9525" algn="ctr">
              <a:noFill/>
              <a:miter lim="800000"/>
              <a:headEnd type="none" w="lg" len="lg"/>
              <a:tailEnd type="none" w="lg" len="lg"/>
            </a:ln>
            <a:effectLst/>
          </p:spPr>
          <p:txBody>
            <a:bodyPr wrap="square" lIns="90000" tIns="72000" rIns="90000" bIns="72000" anchor="t">
              <a:noAutofit/>
            </a:bodyPr>
            <a:lstStyle/>
            <a:p>
              <a:pPr marL="180000" indent="-180000" defTabSz="1018824">
                <a:lnSpc>
                  <a:spcPts val="1300"/>
                </a:lnSpc>
                <a:spcBef>
                  <a:spcPts val="600"/>
                </a:spcBef>
                <a:buClr>
                  <a:srgbClr val="699FC0"/>
                </a:buClr>
                <a:buSzPct val="100000"/>
                <a:buFont typeface="Wingdings 3"/>
                <a:buChar char="}"/>
              </a:pPr>
              <a:endParaRPr lang="en-US" sz="1200" dirty="0" smtClean="0"/>
            </a:p>
            <a:p>
              <a:pPr marL="366713" lvl="2" defTabSz="1018824" fontAlgn="base">
                <a:lnSpc>
                  <a:spcPts val="1300"/>
                </a:lnSpc>
                <a:spcBef>
                  <a:spcPts val="400"/>
                </a:spcBef>
                <a:buClr>
                  <a:schemeClr val="accent3"/>
                </a:buClr>
                <a:buSzPct val="100000"/>
                <a:defRPr/>
              </a:pPr>
              <a:r>
                <a:rPr lang="en-US" sz="1200" dirty="0" smtClean="0"/>
                <a:t>	</a:t>
              </a:r>
            </a:p>
            <a:p>
              <a:pPr marL="180000" lvl="0" indent="-180000" defTabSz="1018824">
                <a:lnSpc>
                  <a:spcPts val="1300"/>
                </a:lnSpc>
                <a:spcBef>
                  <a:spcPts val="600"/>
                </a:spcBef>
                <a:buClr>
                  <a:srgbClr val="699FC0"/>
                </a:buClr>
                <a:buSzPct val="100000"/>
                <a:buFont typeface="Wingdings 3"/>
                <a:buChar char="}"/>
              </a:pPr>
              <a:endParaRPr lang="en-GB" sz="1200" b="1" dirty="0"/>
            </a:p>
          </p:txBody>
        </p:sp>
        <p:cxnSp>
          <p:nvCxnSpPr>
            <p:cNvPr id="61" name="Straight Connector 60"/>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62" name="Rectangle 3"/>
          <p:cNvSpPr>
            <a:spLocks noChangeArrowheads="1"/>
          </p:cNvSpPr>
          <p:nvPr/>
        </p:nvSpPr>
        <p:spPr bwMode="gray">
          <a:xfrm>
            <a:off x="5832069" y="4412784"/>
            <a:ext cx="4320029"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Box plot</a:t>
            </a:r>
            <a:endParaRPr lang="en-GB" sz="1200" cap="all" dirty="0">
              <a:solidFill>
                <a:srgbClr val="7F7F7F"/>
              </a:solidFill>
            </a:endParaRPr>
          </a:p>
        </p:txBody>
      </p:sp>
      <p:grpSp>
        <p:nvGrpSpPr>
          <p:cNvPr id="63" name="Group 62"/>
          <p:cNvGrpSpPr/>
          <p:nvPr/>
        </p:nvGrpSpPr>
        <p:grpSpPr>
          <a:xfrm>
            <a:off x="5832063" y="4631939"/>
            <a:ext cx="4320033" cy="2015999"/>
            <a:chOff x="901696" y="1967666"/>
            <a:chExt cx="9252004" cy="4680273"/>
          </a:xfrm>
        </p:grpSpPr>
        <p:cxnSp>
          <p:nvCxnSpPr>
            <p:cNvPr id="64" name="Straight Connector 63"/>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sp>
          <p:nvSpPr>
            <p:cNvPr id="65" name="Rectangle 3"/>
            <p:cNvSpPr>
              <a:spLocks noChangeArrowheads="1"/>
            </p:cNvSpPr>
            <p:nvPr/>
          </p:nvSpPr>
          <p:spPr bwMode="gray">
            <a:xfrm>
              <a:off x="901696" y="1967666"/>
              <a:ext cx="9248795" cy="4680273"/>
            </a:xfrm>
            <a:prstGeom prst="rect">
              <a:avLst/>
            </a:prstGeom>
            <a:noFill/>
            <a:ln w="9525" algn="ctr">
              <a:noFill/>
              <a:miter lim="800000"/>
              <a:headEnd type="none" w="lg" len="lg"/>
              <a:tailEnd type="none" w="lg" len="lg"/>
            </a:ln>
            <a:effectLst/>
          </p:spPr>
          <p:txBody>
            <a:bodyPr wrap="square" lIns="90000" tIns="72000" rIns="90000" bIns="72000" anchor="t">
              <a:noAutofit/>
            </a:bodyPr>
            <a:lstStyle/>
            <a:p>
              <a:pPr marL="180000" lvl="0" indent="-180000" defTabSz="1018824">
                <a:lnSpc>
                  <a:spcPts val="1300"/>
                </a:lnSpc>
                <a:spcBef>
                  <a:spcPts val="600"/>
                </a:spcBef>
                <a:buClr>
                  <a:srgbClr val="699FC0"/>
                </a:buClr>
                <a:buSzPct val="100000"/>
                <a:buFont typeface="Wingdings 3"/>
                <a:buChar char="}"/>
              </a:pPr>
              <a:endParaRPr lang="en-GB" sz="1200" dirty="0" smtClean="0">
                <a:solidFill>
                  <a:srgbClr val="000000"/>
                </a:solidFill>
              </a:endParaRPr>
            </a:p>
            <a:p>
              <a:pPr marL="180000" lvl="0" indent="-180000" defTabSz="1018824">
                <a:lnSpc>
                  <a:spcPts val="1300"/>
                </a:lnSpc>
                <a:spcBef>
                  <a:spcPts val="600"/>
                </a:spcBef>
                <a:buClr>
                  <a:srgbClr val="699FC0"/>
                </a:buClr>
                <a:buSzPct val="100000"/>
                <a:buFont typeface="Wingdings 3"/>
                <a:buChar char="}"/>
              </a:pPr>
              <a:endParaRPr lang="en-GB" sz="1200" dirty="0" smtClean="0">
                <a:solidFill>
                  <a:srgbClr val="000000"/>
                </a:solidFill>
              </a:endParaRPr>
            </a:p>
            <a:p>
              <a:pPr marL="180000" lvl="0" indent="-180000" defTabSz="1018824">
                <a:lnSpc>
                  <a:spcPts val="1300"/>
                </a:lnSpc>
                <a:spcBef>
                  <a:spcPts val="600"/>
                </a:spcBef>
                <a:buClr>
                  <a:srgbClr val="699FC0"/>
                </a:buClr>
                <a:buSzPct val="100000"/>
                <a:buFont typeface="Wingdings 3"/>
                <a:buChar char="}"/>
              </a:pPr>
              <a:endParaRPr lang="en-GB" sz="1200" dirty="0" smtClean="0">
                <a:solidFill>
                  <a:srgbClr val="000000"/>
                </a:solidFill>
              </a:endParaRPr>
            </a:p>
            <a:p>
              <a:pPr marL="180000" lvl="0" indent="-180000" defTabSz="1018824">
                <a:lnSpc>
                  <a:spcPts val="1300"/>
                </a:lnSpc>
                <a:spcBef>
                  <a:spcPts val="600"/>
                </a:spcBef>
                <a:buClr>
                  <a:srgbClr val="699FC0"/>
                </a:buClr>
                <a:buSzPct val="100000"/>
                <a:buFont typeface="Wingdings 3"/>
                <a:buChar char="}"/>
              </a:pPr>
              <a:endParaRPr lang="en-GB" sz="1200" dirty="0">
                <a:solidFill>
                  <a:srgbClr val="000000"/>
                </a:solidFill>
              </a:endParaRPr>
            </a:p>
          </p:txBody>
        </p:sp>
        <p:cxnSp>
          <p:nvCxnSpPr>
            <p:cNvPr id="66" name="Straight Connector 65"/>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pic>
        <p:nvPicPr>
          <p:cNvPr id="9" name="Picture 8"/>
          <p:cNvPicPr>
            <a:picLocks noChangeAspect="1"/>
          </p:cNvPicPr>
          <p:nvPr/>
        </p:nvPicPr>
        <p:blipFill>
          <a:blip r:embed="rId7"/>
          <a:stretch>
            <a:fillRect/>
          </a:stretch>
        </p:blipFill>
        <p:spPr>
          <a:xfrm>
            <a:off x="1093777" y="4728426"/>
            <a:ext cx="3859213" cy="1844675"/>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56505" y="4728426"/>
            <a:ext cx="3859024" cy="1844675"/>
          </a:xfrm>
          <a:prstGeom prst="rect">
            <a:avLst/>
          </a:prstGeom>
        </p:spPr>
      </p:pic>
      <p:pic>
        <p:nvPicPr>
          <p:cNvPr id="36" name="Picture 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6505" y="2063029"/>
            <a:ext cx="3859213" cy="1843941"/>
          </a:xfrm>
          <a:prstGeom prst="rect">
            <a:avLst/>
          </a:prstGeom>
        </p:spPr>
      </p:pic>
      <p:pic>
        <p:nvPicPr>
          <p:cNvPr id="10" name="Picture 9"/>
          <p:cNvPicPr>
            <a:picLocks noChangeAspect="1"/>
          </p:cNvPicPr>
          <p:nvPr/>
        </p:nvPicPr>
        <p:blipFill>
          <a:blip r:embed="rId10"/>
          <a:stretch>
            <a:fillRect/>
          </a:stretch>
        </p:blipFill>
        <p:spPr>
          <a:xfrm>
            <a:off x="8565780" y="2123165"/>
            <a:ext cx="1587870" cy="408931"/>
          </a:xfrm>
          <a:prstGeom prst="rect">
            <a:avLst/>
          </a:prstGeom>
        </p:spPr>
      </p:pic>
      <p:pic>
        <p:nvPicPr>
          <p:cNvPr id="13" name="Picture 12"/>
          <p:cNvPicPr>
            <a:picLocks noChangeAspect="1"/>
          </p:cNvPicPr>
          <p:nvPr/>
        </p:nvPicPr>
        <p:blipFill>
          <a:blip r:embed="rId11"/>
          <a:stretch>
            <a:fillRect/>
          </a:stretch>
        </p:blipFill>
        <p:spPr>
          <a:xfrm>
            <a:off x="1093777" y="2063029"/>
            <a:ext cx="3859213" cy="1844675"/>
          </a:xfrm>
          <a:prstGeom prst="rect">
            <a:avLst/>
          </a:prstGeom>
        </p:spPr>
      </p:pic>
      <p:sp>
        <p:nvSpPr>
          <p:cNvPr id="15" name="TextBox 14"/>
          <p:cNvSpPr txBox="1"/>
          <p:nvPr/>
        </p:nvSpPr>
        <p:spPr>
          <a:xfrm>
            <a:off x="4001394" y="5383988"/>
            <a:ext cx="1017742" cy="309383"/>
          </a:xfrm>
          <a:prstGeom prst="rect">
            <a:avLst/>
          </a:prstGeom>
          <a:noFill/>
        </p:spPr>
        <p:txBody>
          <a:bodyPr wrap="square" lIns="36000" tIns="36000" rIns="36000" bIns="36000" rtlCol="0">
            <a:noAutofit/>
          </a:bodyPr>
          <a:lstStyle/>
          <a:p>
            <a:pPr marL="177800" indent="-177800" defTabSz="1018824">
              <a:lnSpc>
                <a:spcPts val="1300"/>
              </a:lnSpc>
              <a:spcBef>
                <a:spcPts val="600"/>
              </a:spcBef>
              <a:buClr>
                <a:srgbClr val="699FC0"/>
              </a:buClr>
              <a:buSzPct val="100000"/>
              <a:buFont typeface="Wingdings 3"/>
              <a:buChar char="}"/>
            </a:pPr>
            <a:r>
              <a:rPr lang="en-US" sz="1200" dirty="0" smtClean="0">
                <a:solidFill>
                  <a:srgbClr val="000000"/>
                </a:solidFill>
              </a:rPr>
              <a:t>N</a:t>
            </a:r>
            <a:r>
              <a:rPr lang="en-US" altLang="zh-CN" sz="1200" dirty="0" smtClean="0">
                <a:solidFill>
                  <a:srgbClr val="000000"/>
                </a:solidFill>
              </a:rPr>
              <a:t>ormal distribution</a:t>
            </a:r>
            <a:endParaRPr lang="en-US" sz="1200" dirty="0" smtClean="0">
              <a:solidFill>
                <a:srgbClr val="000000"/>
              </a:solidFill>
            </a:endParaRPr>
          </a:p>
        </p:txBody>
      </p:sp>
      <p:sp>
        <p:nvSpPr>
          <p:cNvPr id="38" name="Espace réservé du texte 5"/>
          <p:cNvSpPr>
            <a:spLocks noGrp="1"/>
          </p:cNvSpPr>
          <p:nvPr>
            <p:ph type="body" sz="quarter" idx="4294967295"/>
          </p:nvPr>
        </p:nvSpPr>
        <p:spPr>
          <a:xfrm>
            <a:off x="900000" y="7253060"/>
            <a:ext cx="4321288" cy="117020"/>
          </a:xfrm>
          <a:prstGeom prst="rect">
            <a:avLst/>
          </a:prstGeom>
        </p:spPr>
        <p:txBody>
          <a:bodyPr vert="horz" wrap="square" lIns="0" tIns="0" rIns="0" bIns="0" rtlCol="0" anchor="b">
            <a:spAutoFit/>
          </a:bodyPr>
          <a:lstStyle/>
          <a:p>
            <a:pPr marL="475200" indent="-475200">
              <a:lnSpc>
                <a:spcPts val="900"/>
              </a:lnSpc>
              <a:spcBef>
                <a:spcPts val="0"/>
              </a:spcBef>
              <a:buNone/>
              <a:tabLst>
                <a:tab pos="288000" algn="l"/>
              </a:tabLst>
            </a:pPr>
            <a:r>
              <a:rPr lang="en-US" altLang="zh-CN" sz="900" b="0" dirty="0">
                <a:solidFill>
                  <a:schemeClr val="accent2"/>
                </a:solidFill>
              </a:rPr>
              <a:t>Source: Advancy analysis</a:t>
            </a:r>
            <a:endParaRPr lang="en-US" sz="900" b="0" dirty="0">
              <a:solidFill>
                <a:schemeClr val="accent2"/>
              </a:solidFill>
            </a:endParaRPr>
          </a:p>
        </p:txBody>
      </p:sp>
    </p:spTree>
    <p:extLst>
      <p:ext uri="{BB962C8B-B14F-4D97-AF65-F5344CB8AC3E}">
        <p14:creationId xmlns:p14="http://schemas.microsoft.com/office/powerpoint/2010/main" val="24990803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p:cNvGraphicFramePr>
            <a:graphicFrameLocks noChangeAspect="1"/>
          </p:cNvGraphicFramePr>
          <p:nvPr>
            <p:custDataLst>
              <p:tags r:id="rId2"/>
            </p:custDataLst>
            <p:extLst>
              <p:ext uri="{D42A27DB-BD31-4B8C-83A1-F6EECF244321}">
                <p14:modId xmlns:p14="http://schemas.microsoft.com/office/powerpoint/2010/main" val="15622445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589" name="think-cell Slide" r:id="rId15" imgW="270" imgH="270" progId="TCLayout.ActiveDocument.1">
                  <p:embed/>
                </p:oleObj>
              </mc:Choice>
              <mc:Fallback>
                <p:oleObj name="think-cell Slide" r:id="rId15" imgW="270" imgH="270" progId="TCLayout.ActiveDocument.1">
                  <p:embed/>
                  <p:pic>
                    <p:nvPicPr>
                      <p:cNvPr id="6" name="Objet 5" hidden="1"/>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3"/>
          </a:solidFill>
          <a:ln w="9525" algn="ctr">
            <a:noFill/>
            <a:miter lim="800000"/>
            <a:headEnd type="none" w="lg" len="lg"/>
            <a:tailEnd type="none" w="lg" len="lg"/>
          </a:ln>
          <a:effectLst/>
        </p:spPr>
        <p:txBody>
          <a:bodyPr vert="horz" wrap="none" lIns="0" tIns="0" rIns="0" bIns="0" numCol="1" spcCol="0" rtlCol="0" anchor="ctr" anchorCtr="0">
            <a:noAutofit/>
          </a:bodyPr>
          <a:lstStyle/>
          <a:p>
            <a:pPr algn="ctr" defTabSz="1018824">
              <a:spcBef>
                <a:spcPct val="0"/>
              </a:spcBef>
              <a:spcAft>
                <a:spcPct val="0"/>
              </a:spcAft>
              <a:buClr>
                <a:srgbClr val="699FC0"/>
              </a:buClr>
              <a:buSzPct val="100000"/>
            </a:pPr>
            <a:endParaRPr lang="en-US" sz="1400" cap="all" dirty="0">
              <a:solidFill>
                <a:srgbClr val="FFFFFF"/>
              </a:solidFill>
              <a:latin typeface="Calibri" panose="020F0502020204030204" pitchFamily="34" charset="0"/>
              <a:sym typeface="Calibri" panose="020F0502020204030204" pitchFamily="34" charset="0"/>
            </a:endParaRPr>
          </a:p>
        </p:txBody>
      </p:sp>
      <p:sp>
        <p:nvSpPr>
          <p:cNvPr id="2" name="Titre 1"/>
          <p:cNvSpPr>
            <a:spLocks noGrp="1"/>
          </p:cNvSpPr>
          <p:nvPr>
            <p:ph type="title"/>
          </p:nvPr>
        </p:nvSpPr>
        <p:spPr>
          <a:xfrm>
            <a:off x="898524" y="554399"/>
            <a:ext cx="9250043" cy="243656"/>
          </a:xfrm>
        </p:spPr>
        <p:txBody>
          <a:bodyPr/>
          <a:lstStyle/>
          <a:p>
            <a:r>
              <a:rPr lang="en-US" dirty="0"/>
              <a:t>Agenda</a:t>
            </a:r>
          </a:p>
        </p:txBody>
      </p:sp>
      <p:sp>
        <p:nvSpPr>
          <p:cNvPr id="93" name="Espace réservé du texte 3">
            <a:hlinkClick r:id="rId17" action="ppaction://hlinksldjump"/>
          </p:cNvPr>
          <p:cNvSpPr>
            <a:spLocks noGrp="1"/>
          </p:cNvSpPr>
          <p:nvPr>
            <p:custDataLst>
              <p:tags r:id="rId4"/>
            </p:custDataLst>
          </p:nvPr>
        </p:nvSpPr>
        <p:spPr bwMode="gray">
          <a:xfrm>
            <a:off x="898525" y="1957388"/>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dirty="0" smtClean="0"/>
              <a:t>DIAGNOSTIC ANALYSIS</a:t>
            </a:r>
            <a:endParaRPr lang="en-US" sz="1300" cap="all" dirty="0"/>
          </a:p>
        </p:txBody>
      </p:sp>
      <p:sp>
        <p:nvSpPr>
          <p:cNvPr id="74" name="Espace réservé du texte 3">
            <a:hlinkClick r:id="rId18" action="ppaction://hlinksldjump"/>
          </p:cNvPr>
          <p:cNvSpPr>
            <a:spLocks noGrp="1"/>
          </p:cNvSpPr>
          <p:nvPr>
            <p:custDataLst>
              <p:tags r:id="rId5"/>
            </p:custDataLst>
          </p:nvPr>
        </p:nvSpPr>
        <p:spPr bwMode="gray">
          <a:xfrm>
            <a:off x="898525" y="2312988"/>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9850"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dirty="0" smtClean="0"/>
              <a:t>DESCRIPTIVE STATISTICS</a:t>
            </a:r>
            <a:endParaRPr lang="en-US" sz="1300" cap="all" dirty="0"/>
          </a:p>
        </p:txBody>
      </p:sp>
      <p:sp>
        <p:nvSpPr>
          <p:cNvPr id="41" name="Espace réservé du texte 3"/>
          <p:cNvSpPr>
            <a:spLocks noGrp="1"/>
          </p:cNvSpPr>
          <p:nvPr>
            <p:custDataLst>
              <p:tags r:id="rId6"/>
            </p:custDataLst>
          </p:nvPr>
        </p:nvSpPr>
        <p:spPr bwMode="gray">
          <a:xfrm>
            <a:off x="898525" y="2667000"/>
            <a:ext cx="9250363" cy="355600"/>
          </a:xfrm>
          <a:prstGeom prst="rect">
            <a:avLst/>
          </a:prstGeom>
          <a:solidFill>
            <a:srgbClr val="003855"/>
          </a:solidFill>
          <a:ln w="9525">
            <a:noFill/>
          </a:ln>
          <a:extLs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b="1" dirty="0" smtClean="0">
                <a:solidFill>
                  <a:schemeClr val="bg1"/>
                </a:solidFill>
              </a:rPr>
              <a:t>HYPOTHESIS TEST</a:t>
            </a:r>
            <a:endParaRPr lang="en-US" sz="1300" b="1" cap="all" dirty="0">
              <a:solidFill>
                <a:schemeClr val="bg1"/>
              </a:solidFill>
            </a:endParaRPr>
          </a:p>
        </p:txBody>
      </p:sp>
      <p:sp>
        <p:nvSpPr>
          <p:cNvPr id="92" name="Espace réservé du texte 3">
            <a:hlinkClick r:id="rId19" action="ppaction://hlinksldjump"/>
          </p:cNvPr>
          <p:cNvSpPr>
            <a:spLocks noGrp="1"/>
          </p:cNvSpPr>
          <p:nvPr>
            <p:custDataLst>
              <p:tags r:id="rId7"/>
            </p:custDataLst>
          </p:nvPr>
        </p:nvSpPr>
        <p:spPr bwMode="gray">
          <a:xfrm>
            <a:off x="898525" y="3022600"/>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698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RELATIONSHIP ANALYSIS</a:t>
            </a:r>
            <a:endParaRPr lang="en-US" sz="1300" b="0" cap="all" dirty="0"/>
          </a:p>
        </p:txBody>
      </p:sp>
      <p:sp>
        <p:nvSpPr>
          <p:cNvPr id="89" name="Espace réservé du texte 3">
            <a:hlinkClick r:id="rId20" action="ppaction://hlinksldjump"/>
          </p:cNvPr>
          <p:cNvSpPr>
            <a:spLocks noGrp="1"/>
          </p:cNvSpPr>
          <p:nvPr>
            <p:custDataLst>
              <p:tags r:id="rId8"/>
            </p:custDataLst>
          </p:nvPr>
        </p:nvSpPr>
        <p:spPr bwMode="gray">
          <a:xfrm>
            <a:off x="898525" y="33766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EXPLORATORY ANALYSIS</a:t>
            </a:r>
          </a:p>
        </p:txBody>
      </p:sp>
      <p:sp>
        <p:nvSpPr>
          <p:cNvPr id="76" name="Espace réservé du texte 3">
            <a:hlinkClick r:id="rId21" action="ppaction://hlinksldjump"/>
          </p:cNvPr>
          <p:cNvSpPr>
            <a:spLocks noGrp="1"/>
          </p:cNvSpPr>
          <p:nvPr>
            <p:custDataLst>
              <p:tags r:id="rId9"/>
            </p:custDataLst>
          </p:nvPr>
        </p:nvSpPr>
        <p:spPr bwMode="gray">
          <a:xfrm>
            <a:off x="898525" y="37322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PREDICTIVE ANALYSIS</a:t>
            </a:r>
            <a:endParaRPr lang="en-US" sz="1300" b="0" cap="all" dirty="0"/>
          </a:p>
        </p:txBody>
      </p:sp>
      <p:sp>
        <p:nvSpPr>
          <p:cNvPr id="90" name="Espace réservé du texte 3">
            <a:hlinkClick r:id="rId22" action="ppaction://hlinksldjump"/>
          </p:cNvPr>
          <p:cNvSpPr>
            <a:spLocks noGrp="1"/>
          </p:cNvSpPr>
          <p:nvPr>
            <p:custDataLst>
              <p:tags r:id="rId10"/>
            </p:custDataLst>
          </p:nvPr>
        </p:nvSpPr>
        <p:spPr bwMode="gray">
          <a:xfrm>
            <a:off x="898525" y="4087813"/>
            <a:ext cx="9250363" cy="3302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5088" rIns="0" bIns="66675"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300" b="0" cap="all" dirty="0" smtClean="0"/>
              <a:t>Sephora case study</a:t>
            </a:r>
            <a:endParaRPr lang="en-US" sz="1300" b="0" cap="all" dirty="0"/>
          </a:p>
        </p:txBody>
      </p:sp>
      <p:sp>
        <p:nvSpPr>
          <p:cNvPr id="23" name="Espace réservé du texte 3">
            <a:hlinkClick r:id="rId23" action="ppaction://hlinksldjump"/>
          </p:cNvPr>
          <p:cNvSpPr>
            <a:spLocks noGrp="1"/>
          </p:cNvSpPr>
          <p:nvPr>
            <p:custDataLst>
              <p:tags r:id="rId11"/>
            </p:custDataLst>
          </p:nvPr>
        </p:nvSpPr>
        <p:spPr bwMode="gray">
          <a:xfrm>
            <a:off x="898525" y="4418013"/>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698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KEY </a:t>
            </a:r>
            <a:r>
              <a:rPr lang="en-US" sz="1400" b="0" dirty="0" smtClean="0"/>
              <a:t>TIPS </a:t>
            </a:r>
            <a:r>
              <a:rPr lang="en-US" sz="1400" b="0" dirty="0" smtClean="0"/>
              <a:t>FOR DATA ANALYSIS</a:t>
            </a:r>
            <a:endParaRPr lang="en-US" sz="1300" b="0" cap="all" dirty="0"/>
          </a:p>
        </p:txBody>
      </p:sp>
      <p:sp>
        <p:nvSpPr>
          <p:cNvPr id="79" name="Espace réservé du texte 3">
            <a:hlinkClick r:id="rId24" action="ppaction://hlinksldjump"/>
          </p:cNvPr>
          <p:cNvSpPr>
            <a:spLocks noGrp="1"/>
          </p:cNvSpPr>
          <p:nvPr>
            <p:custDataLst>
              <p:tags r:id="rId12"/>
            </p:custDataLst>
          </p:nvPr>
        </p:nvSpPr>
        <p:spPr bwMode="gray">
          <a:xfrm>
            <a:off x="898525" y="4772025"/>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Appendix</a:t>
            </a:r>
            <a:endParaRPr lang="en-US" sz="1300" b="0" cap="all" dirty="0"/>
          </a:p>
        </p:txBody>
      </p:sp>
      <p:sp>
        <p:nvSpPr>
          <p:cNvPr id="44" name="Espace réservé du texte 5"/>
          <p:cNvSpPr>
            <a:spLocks noGrp="1"/>
          </p:cNvSpPr>
          <p:nvPr>
            <p:ph type="body" sz="quarter" idx="4294967295"/>
          </p:nvPr>
        </p:nvSpPr>
        <p:spPr>
          <a:xfrm>
            <a:off x="900000" y="7253060"/>
            <a:ext cx="4321288" cy="117020"/>
          </a:xfrm>
          <a:prstGeom prst="rect">
            <a:avLst/>
          </a:prstGeom>
        </p:spPr>
        <p:txBody>
          <a:bodyPr vert="horz" wrap="square" lIns="0" tIns="0" rIns="0" bIns="0" rtlCol="0" anchor="b">
            <a:spAutoFit/>
          </a:bodyPr>
          <a:lstStyle/>
          <a:p>
            <a:pPr marL="475200" indent="-475200">
              <a:lnSpc>
                <a:spcPts val="900"/>
              </a:lnSpc>
              <a:spcBef>
                <a:spcPts val="0"/>
              </a:spcBef>
              <a:buNone/>
              <a:tabLst>
                <a:tab pos="288000" algn="l"/>
              </a:tabLst>
            </a:pPr>
            <a:r>
              <a:rPr lang="en-US" altLang="zh-CN" sz="900" b="0" smtClean="0">
                <a:solidFill>
                  <a:schemeClr val="accent2"/>
                </a:solidFill>
              </a:rPr>
              <a:t>Source: Advancy analysis</a:t>
            </a:r>
            <a:endParaRPr lang="en-US" sz="900" b="0" dirty="0">
              <a:solidFill>
                <a:schemeClr val="accent2"/>
              </a:solidFill>
            </a:endParaRPr>
          </a:p>
        </p:txBody>
      </p:sp>
    </p:spTree>
    <p:extLst>
      <p:ext uri="{BB962C8B-B14F-4D97-AF65-F5344CB8AC3E}">
        <p14:creationId xmlns:p14="http://schemas.microsoft.com/office/powerpoint/2010/main" val="11538295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7001" name="think-cell Slide" r:id="rId5" imgW="216" imgH="216" progId="TCLayout.ActiveDocument.1">
                  <p:embed/>
                </p:oleObj>
              </mc:Choice>
              <mc:Fallback>
                <p:oleObj name="think-cell Slide" r:id="rId5" imgW="216" imgH="216" progId="TCLayout.ActiveDocument.1">
                  <p:embed/>
                  <p:pic>
                    <p:nvPicPr>
                      <p:cNvPr id="4" name="Obje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p:nvPr>
        </p:nvSpPr>
        <p:spPr>
          <a:xfrm>
            <a:off x="898525" y="1233345"/>
            <a:ext cx="9250042" cy="192360"/>
          </a:xfrm>
        </p:spPr>
        <p:txBody>
          <a:bodyPr/>
          <a:lstStyle/>
          <a:p>
            <a:r>
              <a:rPr lang="en-GB" dirty="0" smtClean="0"/>
              <a:t>Diagnostic data analysis </a:t>
            </a:r>
            <a:r>
              <a:rPr lang="en-US" altLang="zh-CN" dirty="0"/>
              <a:t>–</a:t>
            </a:r>
            <a:r>
              <a:rPr lang="en-GB" dirty="0" smtClean="0"/>
              <a:t> hypothesis test</a:t>
            </a:r>
            <a:endParaRPr lang="en-GB" dirty="0"/>
          </a:p>
        </p:txBody>
      </p:sp>
      <p:sp>
        <p:nvSpPr>
          <p:cNvPr id="2" name="Footer Placeholder 1"/>
          <p:cNvSpPr>
            <a:spLocks noGrp="1"/>
          </p:cNvSpPr>
          <p:nvPr>
            <p:ph type="ftr" sz="quarter" idx="12"/>
          </p:nvPr>
        </p:nvSpPr>
        <p:spPr/>
        <p:txBody>
          <a:bodyPr/>
          <a:lstStyle/>
          <a:p>
            <a:endParaRPr lang="en-GB" noProof="0" dirty="0"/>
          </a:p>
        </p:txBody>
      </p:sp>
      <p:sp>
        <p:nvSpPr>
          <p:cNvPr id="6" name="Title 5"/>
          <p:cNvSpPr>
            <a:spLocks noGrp="1"/>
          </p:cNvSpPr>
          <p:nvPr>
            <p:ph type="title"/>
          </p:nvPr>
        </p:nvSpPr>
        <p:spPr>
          <a:xfrm>
            <a:off x="898524" y="554399"/>
            <a:ext cx="9250043" cy="487313"/>
          </a:xfrm>
        </p:spPr>
        <p:txBody>
          <a:bodyPr/>
          <a:lstStyle/>
          <a:p>
            <a:r>
              <a:rPr lang="en-GB" dirty="0" smtClean="0"/>
              <a:t>Hypothesis test </a:t>
            </a:r>
            <a:r>
              <a:rPr lang="en-US" dirty="0" smtClean="0"/>
              <a:t>allows one to interpret whether the assumption holds or has been violated</a:t>
            </a:r>
            <a:r>
              <a:rPr lang="en-GB" dirty="0" smtClean="0"/>
              <a:t> </a:t>
            </a:r>
            <a:endParaRPr lang="en-GB" dirty="0"/>
          </a:p>
        </p:txBody>
      </p:sp>
      <p:sp>
        <p:nvSpPr>
          <p:cNvPr id="48" name="Rectangle 3"/>
          <p:cNvSpPr>
            <a:spLocks noChangeArrowheads="1"/>
          </p:cNvSpPr>
          <p:nvPr/>
        </p:nvSpPr>
        <p:spPr bwMode="gray">
          <a:xfrm>
            <a:off x="899355" y="1748513"/>
            <a:ext cx="9252742" cy="219153"/>
          </a:xfrm>
          <a:prstGeom prst="rect">
            <a:avLst/>
          </a:prstGeom>
          <a:noFill/>
          <a:ln w="9525" algn="ctr">
            <a:noFill/>
            <a:miter lim="800000"/>
            <a:headEnd type="none" w="lg" len="lg"/>
            <a:tailEnd type="none" w="lg" len="lg"/>
          </a:ln>
          <a:effectLst/>
        </p:spPr>
        <p:txBody>
          <a:bodyPr wrap="square" lIns="90000" tIns="36000" rIns="90000" bIns="36000" anchor="b">
            <a:spAutoFit/>
          </a:bodyPr>
          <a:lstStyle/>
          <a:p>
            <a:pPr lvl="0">
              <a:lnSpc>
                <a:spcPts val="1100"/>
              </a:lnSpc>
            </a:pPr>
            <a:r>
              <a:rPr lang="en-GB" sz="1200" b="1" cap="all" dirty="0" smtClean="0">
                <a:solidFill>
                  <a:srgbClr val="000000"/>
                </a:solidFill>
              </a:rPr>
              <a:t>Hypothesis test</a:t>
            </a:r>
            <a:endParaRPr lang="en-GB" sz="1200" cap="all" dirty="0">
              <a:solidFill>
                <a:srgbClr val="7F7F7F"/>
              </a:solidFill>
            </a:endParaRPr>
          </a:p>
        </p:txBody>
      </p:sp>
      <p:grpSp>
        <p:nvGrpSpPr>
          <p:cNvPr id="5" name="Group 4"/>
          <p:cNvGrpSpPr/>
          <p:nvPr/>
        </p:nvGrpSpPr>
        <p:grpSpPr>
          <a:xfrm>
            <a:off x="899359" y="1967669"/>
            <a:ext cx="9252738" cy="4680268"/>
            <a:chOff x="901700" y="1967667"/>
            <a:chExt cx="9252000" cy="4680271"/>
          </a:xfrm>
        </p:grpSpPr>
        <p:cxnSp>
          <p:nvCxnSpPr>
            <p:cNvPr id="7" name="Straight Connector 6"/>
            <p:cNvCxnSpPr/>
            <p:nvPr/>
          </p:nvCxnSpPr>
          <p:spPr>
            <a:xfrm>
              <a:off x="901700" y="1967667"/>
              <a:ext cx="9252000"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01701" y="6647938"/>
              <a:ext cx="9250395" cy="0"/>
            </a:xfrm>
            <a:prstGeom prst="line">
              <a:avLst/>
            </a:prstGeom>
            <a:ln w="6350" cap="sq">
              <a:solidFill>
                <a:schemeClr val="accent5"/>
              </a:solidFill>
              <a:bevel/>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1090825" y="4924954"/>
            <a:ext cx="4114023" cy="1490152"/>
          </a:xfrm>
          <a:prstGeom prst="rect">
            <a:avLst/>
          </a:prstGeom>
        </p:spPr>
        <p:txBody>
          <a:bodyPr wrap="square">
            <a:spAutoFit/>
          </a:bodyPr>
          <a:lstStyle/>
          <a:p>
            <a:pPr marL="180000" indent="-180000" defTabSz="1018824">
              <a:lnSpc>
                <a:spcPts val="1300"/>
              </a:lnSpc>
              <a:spcBef>
                <a:spcPts val="600"/>
              </a:spcBef>
              <a:buClr>
                <a:srgbClr val="699FC0"/>
              </a:buClr>
              <a:buSzPct val="100000"/>
              <a:buFont typeface="Wingdings 3"/>
              <a:buChar char="}"/>
            </a:pPr>
            <a:r>
              <a:rPr lang="en-US" sz="1200" dirty="0" smtClean="0"/>
              <a:t>H</a:t>
            </a:r>
            <a:r>
              <a:rPr lang="en-US" sz="1200" baseline="-25000" dirty="0" smtClean="0"/>
              <a:t>0</a:t>
            </a:r>
            <a:r>
              <a:rPr lang="en-US" sz="1200" dirty="0" smtClean="0"/>
              <a:t> : null hypothesis</a:t>
            </a:r>
            <a:endParaRPr lang="en-US" sz="1200" baseline="-25000" dirty="0" smtClean="0"/>
          </a:p>
          <a:p>
            <a:pPr marL="180000" indent="-180000" defTabSz="1018824">
              <a:lnSpc>
                <a:spcPts val="1300"/>
              </a:lnSpc>
              <a:spcBef>
                <a:spcPts val="600"/>
              </a:spcBef>
              <a:buClr>
                <a:srgbClr val="699FC0"/>
              </a:buClr>
              <a:buSzPct val="100000"/>
              <a:buFont typeface="Wingdings 3"/>
              <a:buChar char="}"/>
            </a:pPr>
            <a:r>
              <a:rPr lang="en-US" sz="1200" dirty="0" smtClean="0"/>
              <a:t>H</a:t>
            </a:r>
            <a:r>
              <a:rPr lang="en-US" sz="1200" baseline="-25000" dirty="0" smtClean="0"/>
              <a:t>1 </a:t>
            </a:r>
            <a:r>
              <a:rPr lang="en-US" sz="1200" dirty="0"/>
              <a:t>: </a:t>
            </a:r>
            <a:r>
              <a:rPr lang="en-US" sz="1200" dirty="0" smtClean="0"/>
              <a:t>alternative hypothesis</a:t>
            </a:r>
          </a:p>
          <a:p>
            <a:pPr marL="180000" indent="-180000" defTabSz="1018824">
              <a:lnSpc>
                <a:spcPts val="1300"/>
              </a:lnSpc>
              <a:spcBef>
                <a:spcPts val="600"/>
              </a:spcBef>
              <a:buClr>
                <a:srgbClr val="699FC0"/>
              </a:buClr>
              <a:buSzPct val="100000"/>
              <a:buFont typeface="Wingdings 3"/>
              <a:buChar char="}"/>
            </a:pPr>
            <a:r>
              <a:rPr lang="en-US" sz="1200" b="1" dirty="0"/>
              <a:t>The p-value</a:t>
            </a:r>
            <a:r>
              <a:rPr lang="en-US" sz="1200" dirty="0"/>
              <a:t>:  is the probability that a given result (or a more significant result) would </a:t>
            </a:r>
            <a:r>
              <a:rPr lang="en-US" sz="1200" b="1" dirty="0"/>
              <a:t>occur under the null hypothesis</a:t>
            </a:r>
            <a:r>
              <a:rPr lang="en-US" sz="1200" dirty="0" smtClean="0"/>
              <a:t>.</a:t>
            </a:r>
          </a:p>
          <a:p>
            <a:pPr marL="180000" indent="-180000" defTabSz="1018824">
              <a:lnSpc>
                <a:spcPts val="1300"/>
              </a:lnSpc>
              <a:spcBef>
                <a:spcPts val="600"/>
              </a:spcBef>
              <a:buClr>
                <a:srgbClr val="699FC0"/>
              </a:buClr>
              <a:buSzPct val="100000"/>
              <a:buFont typeface="Wingdings 3"/>
              <a:buChar char="}"/>
            </a:pPr>
            <a:r>
              <a:rPr lang="en-US" sz="1200" b="1" dirty="0"/>
              <a:t>Reject the null hypothesis</a:t>
            </a:r>
            <a:r>
              <a:rPr lang="en-US" sz="1200" dirty="0"/>
              <a:t>, </a:t>
            </a:r>
            <a:r>
              <a:rPr lang="en-US" sz="1200" dirty="0" smtClean="0"/>
              <a:t>if </a:t>
            </a:r>
            <a:r>
              <a:rPr lang="en-US" sz="1200" dirty="0"/>
              <a:t>and only if the </a:t>
            </a:r>
            <a:r>
              <a:rPr lang="en-US" sz="1200" b="1" dirty="0"/>
              <a:t>p-value is less than the significance level </a:t>
            </a:r>
            <a:r>
              <a:rPr lang="en-US" sz="1200" dirty="0"/>
              <a:t>(the selected probability) </a:t>
            </a:r>
            <a:r>
              <a:rPr lang="en-US" sz="1200" dirty="0" smtClean="0"/>
              <a:t>threshold</a:t>
            </a:r>
            <a:endParaRPr lang="en-US" sz="1200" dirty="0"/>
          </a:p>
        </p:txBody>
      </p:sp>
      <p:pic>
        <p:nvPicPr>
          <p:cNvPr id="11" name="Picture 10"/>
          <p:cNvPicPr>
            <a:picLocks noChangeAspect="1"/>
          </p:cNvPicPr>
          <p:nvPr/>
        </p:nvPicPr>
        <p:blipFill>
          <a:blip r:embed="rId7"/>
          <a:stretch>
            <a:fillRect/>
          </a:stretch>
        </p:blipFill>
        <p:spPr>
          <a:xfrm>
            <a:off x="901701" y="2207489"/>
            <a:ext cx="4319588" cy="2563892"/>
          </a:xfrm>
          <a:prstGeom prst="rect">
            <a:avLst/>
          </a:prstGeom>
        </p:spPr>
      </p:pic>
      <p:sp>
        <p:nvSpPr>
          <p:cNvPr id="18" name="Rectangle 17"/>
          <p:cNvSpPr/>
          <p:nvPr/>
        </p:nvSpPr>
        <p:spPr bwMode="gray">
          <a:xfrm>
            <a:off x="5832476" y="2126630"/>
            <a:ext cx="1393347" cy="335750"/>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cap="all" dirty="0" smtClean="0">
                <a:solidFill>
                  <a:srgbClr val="FFFFFF"/>
                </a:solidFill>
              </a:rPr>
              <a:t>T-TEST</a:t>
            </a:r>
            <a:endParaRPr lang="en-US" sz="1200" b="1" cap="all" dirty="0">
              <a:solidFill>
                <a:srgbClr val="FFFFFF"/>
              </a:solidFill>
            </a:endParaRPr>
          </a:p>
        </p:txBody>
      </p:sp>
      <p:sp>
        <p:nvSpPr>
          <p:cNvPr id="19" name="Rectangle 18"/>
          <p:cNvSpPr/>
          <p:nvPr/>
        </p:nvSpPr>
        <p:spPr bwMode="gray">
          <a:xfrm>
            <a:off x="5832476" y="4065812"/>
            <a:ext cx="1393347" cy="335750"/>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cap="all" dirty="0" smtClean="0">
                <a:solidFill>
                  <a:srgbClr val="FFFFFF"/>
                </a:solidFill>
              </a:rPr>
              <a:t>z-test</a:t>
            </a:r>
            <a:endParaRPr lang="en-US" sz="1200" b="1" cap="all" dirty="0">
              <a:solidFill>
                <a:srgbClr val="FFFFFF"/>
              </a:solidFill>
            </a:endParaRPr>
          </a:p>
        </p:txBody>
      </p:sp>
      <p:sp>
        <p:nvSpPr>
          <p:cNvPr id="20" name="Rectangle 19"/>
          <p:cNvSpPr/>
          <p:nvPr/>
        </p:nvSpPr>
        <p:spPr bwMode="gray">
          <a:xfrm>
            <a:off x="5832475" y="4987488"/>
            <a:ext cx="1393347" cy="335750"/>
          </a:xfrm>
          <a:prstGeom prst="rect">
            <a:avLst/>
          </a:prstGeom>
          <a:solidFill>
            <a:schemeClr val="accent3"/>
          </a:solidFill>
          <a:ln w="9525" algn="ctr">
            <a:noFill/>
            <a:miter lim="800000"/>
            <a:headEnd type="none" w="lg" len="lg"/>
            <a:tailEnd type="none" w="lg" len="lg"/>
          </a:ln>
          <a:effectLst/>
        </p:spPr>
        <p:txBody>
          <a:bodyPr wrap="square" lIns="36000" tIns="36000" rIns="36000" bIns="36000" rtlCol="0" anchor="ctr">
            <a:noAutofit/>
          </a:bodyPr>
          <a:lstStyle/>
          <a:p>
            <a:pPr algn="ctr" defTabSz="1018824">
              <a:spcBef>
                <a:spcPts val="400"/>
              </a:spcBef>
              <a:buClr>
                <a:srgbClr val="699FC0"/>
              </a:buClr>
              <a:buSzPct val="100000"/>
            </a:pPr>
            <a:r>
              <a:rPr lang="en-US" sz="1200" b="1" cap="all" dirty="0" err="1" smtClean="0">
                <a:solidFill>
                  <a:srgbClr val="FFFFFF"/>
                </a:solidFill>
              </a:rPr>
              <a:t>Anova</a:t>
            </a:r>
            <a:r>
              <a:rPr lang="en-US" sz="1200" b="1" cap="all" dirty="0" smtClean="0">
                <a:solidFill>
                  <a:srgbClr val="FFFFFF"/>
                </a:solidFill>
              </a:rPr>
              <a:t> (f-TEST)</a:t>
            </a:r>
            <a:endParaRPr lang="en-US" sz="1200" b="1" cap="all" dirty="0">
              <a:solidFill>
                <a:srgbClr val="FFFFFF"/>
              </a:solidFill>
            </a:endParaRPr>
          </a:p>
        </p:txBody>
      </p:sp>
      <p:sp>
        <p:nvSpPr>
          <p:cNvPr id="21" name="Rectangle 20"/>
          <p:cNvSpPr/>
          <p:nvPr/>
        </p:nvSpPr>
        <p:spPr>
          <a:xfrm>
            <a:off x="5818725" y="2536251"/>
            <a:ext cx="4056362" cy="1400383"/>
          </a:xfrm>
          <a:prstGeom prst="rect">
            <a:avLst/>
          </a:prstGeom>
        </p:spPr>
        <p:txBody>
          <a:bodyPr wrap="square">
            <a:spAutoFit/>
          </a:bodyPr>
          <a:lstStyle/>
          <a:p>
            <a:pPr marL="180000" indent="-180000" defTabSz="1018824">
              <a:lnSpc>
                <a:spcPts val="1300"/>
              </a:lnSpc>
              <a:spcBef>
                <a:spcPts val="600"/>
              </a:spcBef>
              <a:buClr>
                <a:srgbClr val="699FC0"/>
              </a:buClr>
              <a:buSzPct val="100000"/>
              <a:buFont typeface="Wingdings 3"/>
              <a:buChar char="}"/>
            </a:pPr>
            <a:r>
              <a:rPr lang="en-US" sz="1200" dirty="0" smtClean="0"/>
              <a:t>One-sample test:</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smtClean="0"/>
              <a:t>One person’s height is equal to national average</a:t>
            </a:r>
            <a:endParaRPr lang="en-US" sz="1200" baseline="-25000" dirty="0" smtClean="0"/>
          </a:p>
          <a:p>
            <a:pPr marL="180000" lvl="1" indent="-180000" defTabSz="1018824">
              <a:lnSpc>
                <a:spcPts val="1300"/>
              </a:lnSpc>
              <a:spcBef>
                <a:spcPts val="600"/>
              </a:spcBef>
              <a:buClr>
                <a:srgbClr val="699FC0"/>
              </a:buClr>
              <a:buSzPct val="100000"/>
              <a:buFont typeface="Wingdings 3"/>
              <a:buChar char="}"/>
            </a:pPr>
            <a:r>
              <a:rPr lang="en-US" sz="1200" dirty="0" smtClean="0"/>
              <a:t>Two </a:t>
            </a:r>
            <a:r>
              <a:rPr lang="en-US" sz="1200" b="1" dirty="0" smtClean="0"/>
              <a:t>independent</a:t>
            </a:r>
            <a:r>
              <a:rPr lang="en-US" sz="1200" dirty="0" smtClean="0"/>
              <a:t>-sample test:</a:t>
            </a:r>
            <a:r>
              <a:rPr lang="zh-CN" altLang="en-US" sz="1200" dirty="0" smtClean="0"/>
              <a:t>（</a:t>
            </a:r>
            <a:r>
              <a:rPr lang="en-US" altLang="zh-CN" sz="1200" dirty="0" smtClean="0"/>
              <a:t>From two population</a:t>
            </a:r>
            <a:r>
              <a:rPr lang="zh-CN" altLang="en-US" sz="1200" dirty="0" smtClean="0"/>
              <a:t>）</a:t>
            </a:r>
            <a:endParaRPr lang="en-US" sz="1200" dirty="0" smtClean="0"/>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smtClean="0"/>
              <a:t>Men’s income is equal to women’s income</a:t>
            </a:r>
          </a:p>
          <a:p>
            <a:pPr marL="180000" indent="-180000" defTabSz="1018824">
              <a:lnSpc>
                <a:spcPts val="1300"/>
              </a:lnSpc>
              <a:spcBef>
                <a:spcPts val="600"/>
              </a:spcBef>
              <a:buClr>
                <a:srgbClr val="699FC0"/>
              </a:buClr>
              <a:buSzPct val="100000"/>
              <a:buFont typeface="Wingdings 3"/>
              <a:buChar char="}"/>
            </a:pPr>
            <a:r>
              <a:rPr lang="en-US" sz="1200" dirty="0" smtClean="0"/>
              <a:t>Paired-sample test: (From one population)</a:t>
            </a:r>
          </a:p>
          <a:p>
            <a:pPr marL="360000" lvl="1" indent="-180000" defTabSz="1018824">
              <a:lnSpc>
                <a:spcPts val="1300"/>
              </a:lnSpc>
              <a:spcBef>
                <a:spcPts val="400"/>
              </a:spcBef>
              <a:buClr>
                <a:srgbClr val="699FC0"/>
              </a:buClr>
              <a:buSzPct val="100000"/>
              <a:buFont typeface="Wingdings" panose="05000000000000000000" pitchFamily="2" charset="2"/>
              <a:buChar char="§"/>
            </a:pPr>
            <a:r>
              <a:rPr lang="en-US" sz="1200" dirty="0"/>
              <a:t>O</a:t>
            </a:r>
            <a:r>
              <a:rPr lang="en-US" sz="1200" dirty="0" smtClean="0"/>
              <a:t>ne </a:t>
            </a:r>
            <a:r>
              <a:rPr lang="en-US" sz="1200" dirty="0"/>
              <a:t>person's pre-test and post-test </a:t>
            </a:r>
            <a:r>
              <a:rPr lang="en-US" sz="1200" dirty="0" smtClean="0"/>
              <a:t>scores are equal </a:t>
            </a:r>
          </a:p>
        </p:txBody>
      </p:sp>
      <p:sp>
        <p:nvSpPr>
          <p:cNvPr id="16" name="Rectangle 15"/>
          <p:cNvSpPr/>
          <p:nvPr/>
        </p:nvSpPr>
        <p:spPr>
          <a:xfrm>
            <a:off x="5818725" y="5452159"/>
            <a:ext cx="4267176" cy="836126"/>
          </a:xfrm>
          <a:prstGeom prst="rect">
            <a:avLst/>
          </a:prstGeom>
        </p:spPr>
        <p:txBody>
          <a:bodyPr wrap="square">
            <a:spAutoFit/>
          </a:bodyPr>
          <a:lstStyle/>
          <a:p>
            <a:pPr marL="180000" indent="-180000" defTabSz="1018824">
              <a:lnSpc>
                <a:spcPts val="1300"/>
              </a:lnSpc>
              <a:spcBef>
                <a:spcPts val="600"/>
              </a:spcBef>
              <a:buClr>
                <a:srgbClr val="699FC0"/>
              </a:buClr>
              <a:buSzPct val="100000"/>
              <a:buFont typeface="Wingdings 3"/>
              <a:buChar char="}"/>
            </a:pPr>
            <a:r>
              <a:rPr lang="en-US" sz="1200" dirty="0"/>
              <a:t>D</a:t>
            </a:r>
            <a:r>
              <a:rPr lang="en-US" sz="1200" dirty="0" smtClean="0"/>
              <a:t>etermine </a:t>
            </a:r>
            <a:r>
              <a:rPr lang="en-US" sz="1200" dirty="0"/>
              <a:t>whether there are any statistically significant differences between the means of </a:t>
            </a:r>
            <a:r>
              <a:rPr lang="en-US" sz="1200" b="1" dirty="0"/>
              <a:t>three or more independent (unrelated) groups</a:t>
            </a:r>
            <a:r>
              <a:rPr lang="en-US" sz="1200" b="1" dirty="0" smtClean="0"/>
              <a:t>.</a:t>
            </a:r>
          </a:p>
          <a:p>
            <a:pPr marL="180000" indent="-180000" defTabSz="1018824">
              <a:lnSpc>
                <a:spcPts val="1300"/>
              </a:lnSpc>
              <a:spcBef>
                <a:spcPts val="600"/>
              </a:spcBef>
              <a:buClr>
                <a:srgbClr val="699FC0"/>
              </a:buClr>
              <a:buSzPct val="100000"/>
              <a:buFont typeface="Wingdings 3"/>
              <a:buChar char="}"/>
            </a:pPr>
            <a:r>
              <a:rPr lang="en-US" sz="1200" dirty="0" smtClean="0"/>
              <a:t>Null hypothesis: H</a:t>
            </a:r>
            <a:r>
              <a:rPr lang="en-US" sz="1200" baseline="-25000" dirty="0" smtClean="0"/>
              <a:t>0</a:t>
            </a:r>
            <a:r>
              <a:rPr lang="en-US" sz="1200" dirty="0" smtClean="0"/>
              <a:t>=U</a:t>
            </a:r>
            <a:r>
              <a:rPr lang="en-US" sz="1200" baseline="-25000" dirty="0" smtClean="0"/>
              <a:t>1</a:t>
            </a:r>
            <a:r>
              <a:rPr lang="en-US" sz="1200" dirty="0" smtClean="0"/>
              <a:t>=U</a:t>
            </a:r>
            <a:r>
              <a:rPr lang="en-US" sz="1200" baseline="-25000" dirty="0" smtClean="0"/>
              <a:t>2</a:t>
            </a:r>
            <a:r>
              <a:rPr lang="en-US" sz="1200" dirty="0" smtClean="0"/>
              <a:t>=U</a:t>
            </a:r>
            <a:r>
              <a:rPr lang="en-US" sz="1200" baseline="-25000" dirty="0" smtClean="0"/>
              <a:t>3</a:t>
            </a:r>
            <a:r>
              <a:rPr lang="en-US" sz="1200" dirty="0" smtClean="0"/>
              <a:t>=</a:t>
            </a:r>
            <a:r>
              <a:rPr lang="en-US" altLang="zh-CN" sz="1200" dirty="0" smtClean="0"/>
              <a:t>····=</a:t>
            </a:r>
            <a:r>
              <a:rPr lang="en-US" altLang="zh-CN" sz="1200" dirty="0" err="1"/>
              <a:t>U</a:t>
            </a:r>
            <a:r>
              <a:rPr lang="en-US" altLang="zh-CN" sz="1200" baseline="-25000" dirty="0" err="1" smtClean="0"/>
              <a:t>k</a:t>
            </a:r>
            <a:endParaRPr lang="en-US" sz="1200" baseline="-25000" dirty="0"/>
          </a:p>
        </p:txBody>
      </p:sp>
      <p:sp>
        <p:nvSpPr>
          <p:cNvPr id="17" name="Rectangle 16"/>
          <p:cNvSpPr/>
          <p:nvPr/>
        </p:nvSpPr>
        <p:spPr>
          <a:xfrm>
            <a:off x="5818725" y="4560443"/>
            <a:ext cx="3678571" cy="259045"/>
          </a:xfrm>
          <a:prstGeom prst="rect">
            <a:avLst/>
          </a:prstGeom>
        </p:spPr>
        <p:txBody>
          <a:bodyPr wrap="none">
            <a:spAutoFit/>
          </a:bodyPr>
          <a:lstStyle/>
          <a:p>
            <a:pPr marL="180000" indent="-180000" defTabSz="1018824">
              <a:lnSpc>
                <a:spcPts val="1300"/>
              </a:lnSpc>
              <a:spcBef>
                <a:spcPts val="600"/>
              </a:spcBef>
              <a:buClr>
                <a:srgbClr val="699FC0"/>
              </a:buClr>
              <a:buSzPct val="100000"/>
              <a:buFont typeface="Wingdings 3"/>
              <a:buChar char="}"/>
            </a:pPr>
            <a:r>
              <a:rPr lang="en-US" sz="1200" dirty="0" smtClean="0"/>
              <a:t>Similar to t-test, more used when sample size is large</a:t>
            </a:r>
            <a:endParaRPr lang="en-US" sz="1200" dirty="0"/>
          </a:p>
        </p:txBody>
      </p:sp>
      <p:sp>
        <p:nvSpPr>
          <p:cNvPr id="24" name="Espace réservé du texte 5"/>
          <p:cNvSpPr>
            <a:spLocks noGrp="1"/>
          </p:cNvSpPr>
          <p:nvPr>
            <p:ph type="body" sz="quarter" idx="4294967295"/>
          </p:nvPr>
        </p:nvSpPr>
        <p:spPr>
          <a:xfrm>
            <a:off x="900000" y="7253060"/>
            <a:ext cx="4321288" cy="117020"/>
          </a:xfrm>
          <a:prstGeom prst="rect">
            <a:avLst/>
          </a:prstGeom>
        </p:spPr>
        <p:txBody>
          <a:bodyPr vert="horz" wrap="square" lIns="0" tIns="0" rIns="0" bIns="0" rtlCol="0" anchor="b">
            <a:spAutoFit/>
          </a:bodyPr>
          <a:lstStyle/>
          <a:p>
            <a:pPr marL="475200" indent="-475200">
              <a:lnSpc>
                <a:spcPts val="900"/>
              </a:lnSpc>
              <a:spcBef>
                <a:spcPts val="0"/>
              </a:spcBef>
              <a:buNone/>
              <a:tabLst>
                <a:tab pos="288000" algn="l"/>
              </a:tabLst>
            </a:pPr>
            <a:r>
              <a:rPr lang="en-US" altLang="zh-CN" sz="900" b="0" dirty="0">
                <a:solidFill>
                  <a:schemeClr val="accent2"/>
                </a:solidFill>
              </a:rPr>
              <a:t>Source: Advancy analysis</a:t>
            </a:r>
            <a:endParaRPr lang="en-US" sz="900" b="0" dirty="0">
              <a:solidFill>
                <a:schemeClr val="accent2"/>
              </a:solidFill>
            </a:endParaRPr>
          </a:p>
        </p:txBody>
      </p:sp>
    </p:spTree>
    <p:extLst>
      <p:ext uri="{BB962C8B-B14F-4D97-AF65-F5344CB8AC3E}">
        <p14:creationId xmlns:p14="http://schemas.microsoft.com/office/powerpoint/2010/main" val="32960637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 5" hidden="1"/>
          <p:cNvGraphicFramePr>
            <a:graphicFrameLocks noChangeAspect="1"/>
          </p:cNvGraphicFramePr>
          <p:nvPr>
            <p:custDataLst>
              <p:tags r:id="rId2"/>
            </p:custDataLst>
            <p:extLst>
              <p:ext uri="{D42A27DB-BD31-4B8C-83A1-F6EECF244321}">
                <p14:modId xmlns:p14="http://schemas.microsoft.com/office/powerpoint/2010/main" val="347722065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613" name="think-cell Slide" r:id="rId15" imgW="270" imgH="270" progId="TCLayout.ActiveDocument.1">
                  <p:embed/>
                </p:oleObj>
              </mc:Choice>
              <mc:Fallback>
                <p:oleObj name="think-cell Slide" r:id="rId15" imgW="270" imgH="270" progId="TCLayout.ActiveDocument.1">
                  <p:embed/>
                  <p:pic>
                    <p:nvPicPr>
                      <p:cNvPr id="6" name="Objet 5" hidden="1"/>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3"/>
          </a:solidFill>
          <a:ln w="9525" algn="ctr">
            <a:noFill/>
            <a:miter lim="800000"/>
            <a:headEnd type="none" w="lg" len="lg"/>
            <a:tailEnd type="none" w="lg" len="lg"/>
          </a:ln>
          <a:effectLst/>
        </p:spPr>
        <p:txBody>
          <a:bodyPr vert="horz" wrap="none" lIns="0" tIns="0" rIns="0" bIns="0" numCol="1" spcCol="0" rtlCol="0" anchor="ctr" anchorCtr="0">
            <a:noAutofit/>
          </a:bodyPr>
          <a:lstStyle/>
          <a:p>
            <a:pPr algn="ctr" defTabSz="1018824">
              <a:spcBef>
                <a:spcPct val="0"/>
              </a:spcBef>
              <a:spcAft>
                <a:spcPct val="0"/>
              </a:spcAft>
              <a:buClr>
                <a:srgbClr val="699FC0"/>
              </a:buClr>
              <a:buSzPct val="100000"/>
            </a:pPr>
            <a:endParaRPr lang="en-US" sz="1400" cap="all" dirty="0">
              <a:solidFill>
                <a:srgbClr val="FFFFFF"/>
              </a:solidFill>
              <a:latin typeface="Calibri" panose="020F0502020204030204" pitchFamily="34" charset="0"/>
              <a:sym typeface="Calibri" panose="020F0502020204030204" pitchFamily="34" charset="0"/>
            </a:endParaRPr>
          </a:p>
        </p:txBody>
      </p:sp>
      <p:sp>
        <p:nvSpPr>
          <p:cNvPr id="2" name="Titre 1"/>
          <p:cNvSpPr>
            <a:spLocks noGrp="1"/>
          </p:cNvSpPr>
          <p:nvPr>
            <p:ph type="title"/>
          </p:nvPr>
        </p:nvSpPr>
        <p:spPr>
          <a:xfrm>
            <a:off x="898524" y="554399"/>
            <a:ext cx="9250043" cy="243656"/>
          </a:xfrm>
        </p:spPr>
        <p:txBody>
          <a:bodyPr/>
          <a:lstStyle/>
          <a:p>
            <a:r>
              <a:rPr lang="en-US" dirty="0"/>
              <a:t>Agenda</a:t>
            </a:r>
          </a:p>
        </p:txBody>
      </p:sp>
      <p:sp>
        <p:nvSpPr>
          <p:cNvPr id="140" name="Espace réservé du texte 3">
            <a:hlinkClick r:id="rId17" action="ppaction://hlinksldjump"/>
          </p:cNvPr>
          <p:cNvSpPr>
            <a:spLocks noGrp="1"/>
          </p:cNvSpPr>
          <p:nvPr>
            <p:custDataLst>
              <p:tags r:id="rId4"/>
            </p:custDataLst>
          </p:nvPr>
        </p:nvSpPr>
        <p:spPr bwMode="gray">
          <a:xfrm>
            <a:off x="898525" y="1957388"/>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DIAGNOSTIC ANALYSIS</a:t>
            </a:r>
            <a:endParaRPr lang="en-US" sz="1300" b="0" cap="all" dirty="0"/>
          </a:p>
        </p:txBody>
      </p:sp>
      <p:sp>
        <p:nvSpPr>
          <p:cNvPr id="139" name="Espace réservé du texte 3"/>
          <p:cNvSpPr>
            <a:spLocks noGrp="1"/>
          </p:cNvSpPr>
          <p:nvPr>
            <p:custDataLst>
              <p:tags r:id="rId5"/>
            </p:custDataLst>
          </p:nvPr>
        </p:nvSpPr>
        <p:spPr bwMode="gray">
          <a:xfrm>
            <a:off x="898525" y="2312988"/>
            <a:ext cx="9250363" cy="354013"/>
          </a:xfrm>
          <a:prstGeom prst="rect">
            <a:avLst/>
          </a:prstGeom>
          <a:solidFill>
            <a:srgbClr val="003855"/>
          </a:solidFill>
          <a:ln w="9525">
            <a:noFill/>
          </a:ln>
          <a:extLst>
            <a:ext uri="{91240B29-F687-4F45-9708-019B960494DF}">
              <a14:hiddenLine xmlns:a14="http://schemas.microsoft.com/office/drawing/2010/main" w="9525">
                <a:solidFill>
                  <a:schemeClr val="tx1"/>
                </a:solidFill>
              </a14:hiddenLine>
            </a:ext>
          </a:extLst>
        </p:spPr>
        <p:txBody>
          <a:bodyPr vert="horz" wrap="square" lIns="71438" tIns="69850"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dirty="0" smtClean="0">
                <a:solidFill>
                  <a:schemeClr val="bg1"/>
                </a:solidFill>
              </a:rPr>
              <a:t>RELATIONSHIP ANALYSIS</a:t>
            </a:r>
            <a:endParaRPr lang="en-US" sz="1300" cap="all" dirty="0">
              <a:solidFill>
                <a:schemeClr val="bg1"/>
              </a:solidFill>
            </a:endParaRPr>
          </a:p>
        </p:txBody>
      </p:sp>
      <p:sp>
        <p:nvSpPr>
          <p:cNvPr id="121" name="Espace réservé du texte 3">
            <a:hlinkClick r:id="rId18" action="ppaction://hlinksldjump"/>
          </p:cNvPr>
          <p:cNvSpPr>
            <a:spLocks noGrp="1"/>
          </p:cNvSpPr>
          <p:nvPr>
            <p:custDataLst>
              <p:tags r:id="rId6"/>
            </p:custDataLst>
          </p:nvPr>
        </p:nvSpPr>
        <p:spPr bwMode="gray">
          <a:xfrm>
            <a:off x="898525" y="2667000"/>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dirty="0" smtClean="0"/>
              <a:t>CORRELATION ANALYSIS</a:t>
            </a:r>
            <a:endParaRPr lang="en-US" sz="1300" cap="all" dirty="0"/>
          </a:p>
        </p:txBody>
      </p:sp>
      <p:sp>
        <p:nvSpPr>
          <p:cNvPr id="122" name="Espace réservé du texte 3">
            <a:hlinkClick r:id="rId19" action="ppaction://hlinksldjump"/>
          </p:cNvPr>
          <p:cNvSpPr>
            <a:spLocks noGrp="1"/>
          </p:cNvSpPr>
          <p:nvPr>
            <p:custDataLst>
              <p:tags r:id="rId7"/>
            </p:custDataLst>
          </p:nvPr>
        </p:nvSpPr>
        <p:spPr bwMode="gray">
          <a:xfrm>
            <a:off x="898525" y="3022600"/>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698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spcBef>
                <a:spcPct val="0"/>
              </a:spcBef>
              <a:spcAft>
                <a:spcPct val="0"/>
              </a:spcAft>
            </a:pPr>
            <a:r>
              <a:rPr lang="en-US" sz="1400" dirty="0" smtClean="0"/>
              <a:t>ASOCIATION ANALYSIS</a:t>
            </a:r>
            <a:endParaRPr lang="en-US" sz="1300" cap="all" dirty="0"/>
          </a:p>
        </p:txBody>
      </p:sp>
      <p:sp>
        <p:nvSpPr>
          <p:cNvPr id="136" name="Espace réservé du texte 3">
            <a:hlinkClick r:id="rId20" action="ppaction://hlinksldjump"/>
          </p:cNvPr>
          <p:cNvSpPr>
            <a:spLocks noGrp="1"/>
          </p:cNvSpPr>
          <p:nvPr>
            <p:custDataLst>
              <p:tags r:id="rId8"/>
            </p:custDataLst>
          </p:nvPr>
        </p:nvSpPr>
        <p:spPr bwMode="gray">
          <a:xfrm>
            <a:off x="898525" y="33766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EXPLORATORY ANALYSIS</a:t>
            </a:r>
          </a:p>
        </p:txBody>
      </p:sp>
      <p:sp>
        <p:nvSpPr>
          <p:cNvPr id="123" name="Espace réservé du texte 3">
            <a:hlinkClick r:id="rId21" action="ppaction://hlinksldjump"/>
          </p:cNvPr>
          <p:cNvSpPr>
            <a:spLocks noGrp="1"/>
          </p:cNvSpPr>
          <p:nvPr>
            <p:custDataLst>
              <p:tags r:id="rId9"/>
            </p:custDataLst>
          </p:nvPr>
        </p:nvSpPr>
        <p:spPr bwMode="gray">
          <a:xfrm>
            <a:off x="898525" y="3732213"/>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PREDICTIVE ANALYSIS</a:t>
            </a:r>
            <a:endParaRPr lang="en-US" sz="1300" b="0" cap="all" dirty="0"/>
          </a:p>
        </p:txBody>
      </p:sp>
      <p:sp>
        <p:nvSpPr>
          <p:cNvPr id="137" name="Espace réservé du texte 3">
            <a:hlinkClick r:id="rId22" action="ppaction://hlinksldjump"/>
          </p:cNvPr>
          <p:cNvSpPr>
            <a:spLocks noGrp="1"/>
          </p:cNvSpPr>
          <p:nvPr>
            <p:custDataLst>
              <p:tags r:id="rId10"/>
            </p:custDataLst>
          </p:nvPr>
        </p:nvSpPr>
        <p:spPr bwMode="gray">
          <a:xfrm>
            <a:off x="898525" y="4087813"/>
            <a:ext cx="9250363" cy="3302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65088" rIns="0" bIns="66675"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300" b="0" cap="all" dirty="0" smtClean="0"/>
              <a:t>Sephora case study</a:t>
            </a:r>
            <a:endParaRPr lang="en-US" sz="1300" b="0" cap="all" dirty="0"/>
          </a:p>
        </p:txBody>
      </p:sp>
      <p:sp>
        <p:nvSpPr>
          <p:cNvPr id="23" name="Espace réservé du texte 3">
            <a:hlinkClick r:id="rId23" action="ppaction://hlinksldjump"/>
          </p:cNvPr>
          <p:cNvSpPr>
            <a:spLocks noGrp="1"/>
          </p:cNvSpPr>
          <p:nvPr>
            <p:custDataLst>
              <p:tags r:id="rId11"/>
            </p:custDataLst>
          </p:nvPr>
        </p:nvSpPr>
        <p:spPr bwMode="gray">
          <a:xfrm>
            <a:off x="898525" y="4418013"/>
            <a:ext cx="9250363" cy="354013"/>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69850"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KEY </a:t>
            </a:r>
            <a:r>
              <a:rPr lang="en-US" sz="1400" b="0" dirty="0" smtClean="0"/>
              <a:t>TIPS </a:t>
            </a:r>
            <a:r>
              <a:rPr lang="en-US" sz="1400" b="0" dirty="0" smtClean="0"/>
              <a:t>FOR DATA ANALYSIS</a:t>
            </a:r>
            <a:endParaRPr lang="en-US" sz="1300" b="0" cap="all" dirty="0"/>
          </a:p>
        </p:txBody>
      </p:sp>
      <p:sp>
        <p:nvSpPr>
          <p:cNvPr id="126" name="Espace réservé du texte 3">
            <a:hlinkClick r:id="rId24" action="ppaction://hlinksldjump"/>
          </p:cNvPr>
          <p:cNvSpPr>
            <a:spLocks noGrp="1"/>
          </p:cNvSpPr>
          <p:nvPr>
            <p:custDataLst>
              <p:tags r:id="rId12"/>
            </p:custDataLst>
          </p:nvPr>
        </p:nvSpPr>
        <p:spPr bwMode="gray">
          <a:xfrm>
            <a:off x="898525" y="4772025"/>
            <a:ext cx="9250363" cy="355600"/>
          </a:xfrm>
          <a:prstGeom prst="rect">
            <a:avLst/>
          </a:prstGeom>
          <a:noFill/>
          <a:ln w="9525">
            <a:noFill/>
          </a:ln>
          <a:extLst>
            <a:ext uri="{909E8E84-426E-40DD-AFC4-6F175D3DCCD1}">
              <a14:hiddenFill xmlns:a14="http://schemas.microsoft.com/office/drawing/2010/main">
                <a:solidFill>
                  <a:srgbClr val="003855"/>
                </a:solidFill>
              </a14:hiddenFill>
            </a:ext>
            <a:ext uri="{91240B29-F687-4F45-9708-019B960494DF}">
              <a14:hiddenLine xmlns:a14="http://schemas.microsoft.com/office/drawing/2010/main" w="9525">
                <a:solidFill>
                  <a:schemeClr val="tx1"/>
                </a:solidFill>
              </a14:hiddenLine>
            </a:ext>
          </a:extLst>
        </p:spPr>
        <p:txBody>
          <a:bodyPr vert="horz" wrap="square" lIns="71438" tIns="71438" rIns="0" bIns="71438" rtlCol="0" anchor="ctr" anchorCtr="0">
            <a:noAutofit/>
          </a:bodyPr>
          <a:lstStyle>
            <a:lvl1pPr marL="180000" indent="-180000" algn="l" defTabSz="1043056" rtl="0" eaLnBrk="1" latinLnBrk="0" hangingPunct="1">
              <a:lnSpc>
                <a:spcPts val="1300"/>
              </a:lnSpc>
              <a:spcBef>
                <a:spcPts val="800"/>
              </a:spcBef>
              <a:buClr>
                <a:srgbClr val="699FC0"/>
              </a:buClr>
              <a:buSzPct val="100000"/>
              <a:buFont typeface="Wingdings 3" pitchFamily="18" charset="2"/>
              <a:buChar char=""/>
              <a:defRPr sz="1200" b="1" kern="1200" baseline="0">
                <a:solidFill>
                  <a:schemeClr val="tx1"/>
                </a:solidFill>
                <a:latin typeface="+mn-lt"/>
                <a:ea typeface="+mn-ea"/>
                <a:cs typeface="+mn-cs"/>
              </a:defRPr>
            </a:lvl1pPr>
            <a:lvl2pPr marL="358650" indent="-180000" algn="l" defTabSz="1043056" rtl="0" eaLnBrk="1" latinLnBrk="0" hangingPunct="1">
              <a:lnSpc>
                <a:spcPts val="1300"/>
              </a:lnSpc>
              <a:spcBef>
                <a:spcPts val="600"/>
              </a:spcBef>
              <a:buClr>
                <a:srgbClr val="699FC0"/>
              </a:buClr>
              <a:buFont typeface="Wingdings" panose="05000000000000000000" pitchFamily="2" charset="2"/>
              <a:buChar char="§"/>
              <a:defRPr sz="1200" kern="1200">
                <a:solidFill>
                  <a:schemeClr val="tx1"/>
                </a:solidFill>
                <a:latin typeface="+mn-lt"/>
                <a:ea typeface="+mn-ea"/>
                <a:cs typeface="+mn-cs"/>
              </a:defRPr>
            </a:lvl2pPr>
            <a:lvl3pPr marL="504825" indent="-142875"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3pPr>
            <a:lvl4pPr marL="646113" indent="-141288"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4pPr>
            <a:lvl5pPr marL="795338" indent="-138113" algn="l" defTabSz="1043056" rtl="0" eaLnBrk="1" latinLnBrk="0" hangingPunct="1">
              <a:lnSpc>
                <a:spcPts val="1300"/>
              </a:lnSpc>
              <a:spcBef>
                <a:spcPts val="600"/>
              </a:spcBef>
              <a:buClr>
                <a:schemeClr val="accent3"/>
              </a:buClr>
              <a:buFont typeface="Calibri" panose="020F0502020204030204" pitchFamily="34" charset="0"/>
              <a:buChar char="-"/>
              <a:defRPr sz="12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Bef>
                <a:spcPct val="0"/>
              </a:spcBef>
              <a:spcAft>
                <a:spcPct val="0"/>
              </a:spcAft>
            </a:pPr>
            <a:r>
              <a:rPr lang="en-US" sz="1400" b="0" dirty="0" smtClean="0"/>
              <a:t>Appendix</a:t>
            </a:r>
            <a:endParaRPr lang="en-US" sz="1300" b="0" cap="all" dirty="0"/>
          </a:p>
        </p:txBody>
      </p:sp>
    </p:spTree>
    <p:extLst>
      <p:ext uri="{BB962C8B-B14F-4D97-AF65-F5344CB8AC3E}">
        <p14:creationId xmlns:p14="http://schemas.microsoft.com/office/powerpoint/2010/main" val="31149130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5097&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Qz4Q7eHbQeqzezCWMXnRz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1ZHse9FpRByxqbQq33WY0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JsNn1XscTOqMIv_E4EbCD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WpyJres7Rb2QGeEp4ncrm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jQxEDv4SUO_6w5dktH3l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lIumWEqpS6uePTiBfeEG9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Az34FB1Z1ESQsitq7UIF6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BmBNz2buRfuy62ktIBFNd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OkoNIgWzQD.VdQmct_fJR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x7sEnKwWSKechuRjhMXvj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8u3Zpp6gSWeRSXrWQk7AN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wMgPuPsGQgyJJru2hgkZY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_4GeO_2KTPSSAQ0ZDvB8z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W6fijgaWQsSN1l1FE6J.V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KIKZevXjTqerTBW.6TNtT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RrzYsGITtK0hqIwQHJxP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ftSx6ypIRLGked.NKa0Ar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Az34FB1Z1ESQsitq7UIF6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6tU5cEObR1e4NOiEilG.W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LtUqp0DWQ1CuLo7fcXVXR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s_mC2qdrSfS38060audAc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RGumhuOTQ9WNgn.rh3oj6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8u3Zpp6gSWeRSXrWQk7AN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IGe6jnuJTUKz3h1qB8Twp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9qWGC3.jRmue4N7eLsWQ7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onsOT0c2S4u3cRYRCaazA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6HUnzww0RDmqwlq4_TA4S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6WhmfoACRGynHJFztpRFA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NuJ7X4JRREi801HgBK9wz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Az34FB1Z1ESQsitq7UIF6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YF837nymQAKKXXajmm2OJ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xS__eOUFRhmA_b0AqwPOA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UJO6OJoeQruOdlgsItOlm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dMzolebDRVCU.Ocj8frwPw"/>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9D5L0fh3QuO.NGHiYnFVX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8u3Zpp6gSWeRSXrWQk7AN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v5n9QCvHRAC2MMkd_tq07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rbebH9afSTu1jMS8jHh_w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g8rM4L_HQ5SrNHoUBzMRE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nlhQND_PTjaJXJVrtqbEl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Az34FB1Z1ESQsitq7UIF6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8lqLs2P1TqeVAMeVk2BYF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ZGcb0A0tQAS.bM_m.N399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t8Tu9lL8TtmfuY3Wm5156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4OP2xKpuRYaO6HWFD1xMg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Ku5C1sUPQZqsIpbhmJ68x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mphfuki4TVmcwlNLcM6pm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8u3Zpp6gSWeRSXrWQk7AN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mbItcaLUSJGVajIUtpqg9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rM76LIXuSZqapBkXScouG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S237Ha3rQNC2RoiU9oRHrA"/>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Az34FB1Z1ESQsitq7UIF6Q"/>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Az34FB1Z1ESQsitq7UIF6Q"/>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bXhnuUFVTQydIqbh0ssBE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fLDKMKinTvSTptoVxsvon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Ho9gNq3TYe_4W6zoWn9G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GsNAIfHgTkiKTHjtgNDpO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kFEVM8i_SoeoDDP3wuEKR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zGZWUlsdTnCnpCF33VtC1Q"/>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bAwxufQESYaxD0VgC1R.s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K2SixAjmTG6EyVXTzSfvO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yh3fAkX2xkev6XgR3ZqLI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caFgsK6gQhaoUX3UzGA7.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na3U48K7TpKB5axd606yeA"/>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8eBYsenuRmeBCZWLJG9HAg"/>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VSslOIhiTPqzvoA7SijuH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Modns3n1Ti.Cx3hZWh6dH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MIuAB8C1SxiwtWjFxkLz9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3gxNAje5RGOVA_M8aUNjgw"/>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6qUe7wUITgWtEq41nGtCJA"/>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ddG1tAV9SW6xJdGKVWTKdA"/>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UcaUsq5iTSml4d7XFWA93g"/>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vhFJCWvQqaDx6JELHEyR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8FmWSv6_TG6P8G9IooVy7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VIzNvNmrTVeo0d.9AVcjT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fn7OmdwcQ.ihGMmf_vx2C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uap2Wj.RQRWmjm0cwHiX_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ZXN9i2cLRAe9WxEqwkinm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1rFtNh8FTjSCBIayptfUT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MTaUsDCvQ9C1nWK6ug_uCQ"/>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8_j.24qVRIi9Bx.sT8eLiQ"/>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XuNobfyNS9eTVdGEa8YL1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KwneSCBaRM.qo_WqJXLEOg"/>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um1Ckat4ThS7HYGurtrNs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Ues8LQm0T3OhTSbTejYfsQ"/>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CQYoodE6QzS4GFllESnitg"/>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9_tLNlAVTdagZeWkax6Hlw"/>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fZbLOpSAR5uPduzPE9l35g"/>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_mrtwORHTKiugzIthds0tQ"/>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VdHtScLoSd.CSHNoied3a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mzRyAYR4TXKee4IuFlZizQ"/>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0TAJGfboSz.dvNCFNMadq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iEjAC.9_QiWF4MuNchTdW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sO2IWITQRmGrfRFP2j6LOw"/>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R9LkV3KcQlGduSfHoZeqg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bH0lTSJnQxuGic.QJf6hR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JK7YQM5r1kCNEoHVY_XpQ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qbV4pt7WTOmBG03doI3n8g"/>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NG4t7A7_TeWem.L7OlkPs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NbGxIF3yQFi5eUtedhPls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0iRLHcptTt2t53gJAqgWo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DR5WHCX7QjOv_fG0U0cggA"/>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8g12e7zMRwWtCdqFV4Q9Gg"/>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V3BUBJpOR_OqsGN0az0sRg"/>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JkGPL5XqRwGQgC8z5B.dPQ"/>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uPaEsarCQTmeAfYCOMMcuQ"/>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tA2fCZrATmmc7qtn48oHH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CNK2q4LLQ4i2doXY0dAt3w"/>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BZan3H60SdOISX27povEg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mWfvTugzTEuq1o6q_rpyBA"/>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rxwAIHRgQcmO2.8H7AKst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OZ5sO4eJT9OgOv2QPE2dN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E_w.IYH4RiyBr.g9Q3z_0A"/>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dpBgmS7MS_KFS95A0oQ.D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ilZZD6obQhyNdKacdV2i1g"/>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nCpeeyI1SiSGi4KC.Ux0og"/>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FaAQPFArTByFlBsYDxWVd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pIIZWrn5QEiYdYLnPanxFw"/>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0MXqLvSiSZGw84x.mhb6I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GZw9jU9uQ5iBmEs31FPi.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YRkIj3XdRhyIuJ5x0nF4p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ChfdSPyIRtm4hJxJpPY6N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K0DE44d1SkOnPmSeswyVL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zZZncrtSQMiG.bs21U8R0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Q1nBfXu1RzS60gPVUfnM6Q"/>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8wyughm0QmSlAuV51ZYb4A"/>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rdFqwplJTZ2jEd7XhhfWjg"/>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Myk5EsyoSVSPBehy427A2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22pFfO1yQFaOz_9bfo3cR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KgSIyv31ReqWTdjRj6wVyQ"/>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t_ddMGkpRgWJKyVy6tdp4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vhdKH4LxRkagmiV8c4NG8A"/>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U29Fc3vaTxyd9KYed18Y.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v64w2rAuQv._OzVPQu1Dh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P67LaqE9T9aVoFmV9C2Ttg"/>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VnbelIzmRL.S723ECRpxR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TMGG1Z13TFCyjDUjp1lQ.Q"/>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p84LZmXWRW.wj7Mu8OZxTw"/>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_RYMombUS0i7ymYotVeDD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KuJbue36RESk1TCN2DYsl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mhsCd2BMSq2_rxOmh0Qe6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K66B.Pv4gE69.wRumm.9bg"/>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zCJ2X5bKTa.84nw6UHrB2g"/>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c.6DzFhmjEq0jXM85Fy_8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aRsN5GzQTuaXgZQD8vXCY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FIEgjKNwQ1aneGVdMBSeeQ"/>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8HN95JW6TiGfoh11LVlPcg"/>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JCv7.FJbRVCrgiCpQIeLLg"/>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t.Qjne7.RD.NE9aJRHAUMA"/>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GVI1NvnlRRScs9r_F0ZxzA"/>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LQZKlLxPSXy9GBeMXkvBU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NIy3FKoxSVKnvp3Y0kl_vw"/>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picRF89jQPOW1kIf08CHN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Pz3icLUyQSyg.7JIt0aaVg"/>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oLEpeinSmahzNTfRoKClg"/>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ggNCNI4dSz6g_73_f3ich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vq9sbhadSN2v4rBS88pny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ApfM7icnRZSZY9ORCU.pz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7N1RUW2ERI6Gn9sCbU2hxw"/>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GZFtHfpFT9aRdPjtaBFS3Q"/>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VmBs3LdqSHiaEbj_6k56x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CWj9LnhaQN6h9a7fF72NMQ"/>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f76ayVpVTGagQMiHWxy.7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9vHVBYzPR5WbiJAbBBwAgA"/>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KcDuT5UEQEu8oVqkNSBZyw"/>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DM2bkk.WTqedWtoPHrHCV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Az34FB1Z1ESQsitq7UIF6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sJBcF73zR6KVpmd.d2aK3g"/>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oiFXyrbBRD6FIBpKv3icTQ"/>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8HYMGmjjT.2YoTc5o2RcPQ"/>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qRazayASya1p3.YpQQhUg"/>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_ia_LRsDS_iP9jvMGAuqgQ"/>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LLoqMzbrT1yKxwaKrUL3VQ"/>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A1DO6YuwT0SHTDf91jEznQ"/>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5wo5CHLQQb297Wg6kggFLQ"/>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NdYayAHJR6KPOmkJw60bwg"/>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5CBQmY3fQtiXqMAiRHRo2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s5.u_AcNTlmSHeq3J.tG4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jfqzKtZFRqiIOYRnODc4iA"/>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K3igJyWdZUyzK9a4zx16bg"/>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f2HY3PzqRTqL2B2JNtR.cQ"/>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ILBURrosRtCilMhZakppuA"/>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F7TnkCrvSWyFT6yzKE8YVg"/>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JW25B.XjT_adatlS_dToh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i0QS2aTiQWi2cM_wEJvHp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Vdg92C4hTiGzTt83ft8N3w"/>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yW_Y3eOZQgKR_U6gmA8U1g"/>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KU3Sd_DDSu2hAwqqvOz1u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065EV_DfQRGbnivE7V2HtQ"/>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YtMgjj7uRwCkZLtPlLbupw"/>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5LhVaD5gSFaPS7n6gf.REg"/>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X7vSO0hzTQmVhel7VJd97Q"/>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yCmGFARMTE6kXQ63YIweY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2w1FDBe_TWiB35p1xqhfM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IpZflpmiSIiqTk3GksHs.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tX3p1ufrR7u94Gs.gO9RWg"/>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iP3mQxynRg6Dbyrr0Oe9fg"/>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8G4YITHkR.G8ath_fsRMLQ"/>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oY0hSRCPR4qW1C3IOKk9e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6iPFu0hVv0GSaq2xfQgjF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1ghXCoj5ShS.Y.p3LywSLg"/>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aTdJmopcTmGryurZYfw2R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WuxxwRFWSXCIchgvihWePw"/>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I5XbAp7VSbWqofs0hNqFZ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pfZPRSp7SR63ix32djm8JA"/>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TV.PPmHlTGyTX6suUgoqS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pGLnFimLRrOyxHMqw4zchA"/>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oyyuP7SqTwaPY5ObC0g48g"/>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yUpeubAfTmmqoGaJZVd.eA"/>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IqZcRcInT3CslO3eV2tqrg"/>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cxHT_LHNSpS.qaUCs3hIi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uRZBQhZS7mbq1nzNqzt4g"/>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3u.9c8M0S1K4KY.I0aTtzQ"/>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v9yfmOUsQGS3aLa7eMV3Pg"/>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Y6j9fTalQiSeDwWWhTnORg"/>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qwsjYAB.TnqRxFsEcT.cpw"/>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EY0r1JciQs.wbvBQ0K1OC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5A8GCKs.Tnqg31gPsNfrfA"/>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F0x95EQYR1.xZ.OmeFVtYA"/>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VSq.1fqhRJCkn1EUxw7Q.Q"/>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mBt7.YqrTWqmbcMw9LIqC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TXClOE86RmufzVZGiLXMfQ"/>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oova2nrTsqC.WsvjtY29Q"/>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Moz5jqesQJqMy.7ZdJXKIQ"/>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d2nFoGeQS3ugivN97.jAEA"/>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MlHf2M0cRCGnFLn57h65Ag"/>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6WvdHRBGRluteVDl8uE6N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NW7bnpjkScSveNmD.9OQ9Q"/>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P.SpMIIHSAGjksW41YdjLQ"/>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StqD6etTu6sQgYg..te5w"/>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IwOsikbVR42k98t8GxrviA"/>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_xJ.hyxsTbCXmGuPTh_k0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wZdTyoFYTAmGpqmtnOhkp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5qh9nUDcTYiR_5GXKtWkHA"/>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Yi6lb5eDQWKtXwVY9b6YbA"/>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Ih4zfpx4Qn.z0y_.DjtWx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st4_.qENR1yaSFXOgCV7Gg"/>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8PBuaQf_RlikHZkeE.zs1Q"/>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lRGYXMC7R0ORs6RqeIjIf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KEvQ3dSHQJKv5VJ2D.vgR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rL1jmTPbTEaO4J7Ix.Yw9w"/>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EHAY8n_tSP6qzrqeGPvrQg"/>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2m70gT8NT2m0RUvFqvD7D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wy8GJs9mQ3C.pN8lMl4SK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CzNiP4dCRSCJwOBPEpWGg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Az34FB1Z1ESQsitq7UIF6Q"/>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adBqeTGnRQCEywojqkPaRg"/>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qdSRKF0uQMG6GIY.RH7Q3g"/>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MUN1zYVhQcq1McblJl9vQQ"/>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csmRC_OwS7SpIKo0izxp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35kuslZRP6qyB3xci3fbA"/>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SyghXUwbRF.xWrGm_u_TU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3Gf2ZOqHQjukc_9jhpQhEg"/>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eOJ.hN0wQVObexNeZ1Z69A"/>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Az34FB1Z1ESQsitq7UIF6Q"/>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BJk1jorcQH.QqkxS7E6ZB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hDUjTnL1QgiUa60xz5lABA"/>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xyclKtHYR8eshVFXN1CSNA"/>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VrSgdLZjS6uoJIccXg7XUA"/>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J1rbJ_6ZSYus8Por3GLeW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jdne_khCSpi_Oc71jIvhF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t.1JOG5.Tu.lRbDN65d3gA"/>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g0MhJxdQS..oTjf0qq06dA"/>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Az34FB1Z1ESQsitq7UIF6Q"/>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Az34FB1Z1ESQsitq7UIF6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dlyQt8oIQLW.bzQ1zMO1K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nNOTjpMXT.S28CK9PGdZJ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YayFJTeyQ1G8KLohyhs5f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RUhzbVnMSOuFsJYdJgz5l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ElC8H1HuRCah9nDEMYhDS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fb28NKpTd6fyyEa0ZKdf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I3rkoZY.TSeW7s4_ZEEKn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VULabi_RB6wPUPHzOMid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bFX4n0QNTv6zb4Dm_pZg.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Az34FB1Z1ESQsitq7UIF6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P4XFiSoZTKmaXOHjSfm_x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pDtArfnCTKuTwiIt4Uduh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uCH_mt4T72oYGUiqqI8N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tDMELwlASD68K7lU.9DfK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A7jUDp6XQKmzDeBtlOP2v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dH2WHJNZRP.fGMznqZEd7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0tHi4DORTEu8zZnpQPe8j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T5z.QHxMQYqnty4DEJV46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l0XGQmT1Qr.E8WcLcsRzw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Az34FB1Z1ESQsitq7UIF6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yNo42M6yTbS_Pp3AMreR1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fU.zlzeVSAiA3UmpfVNrj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5MlgvE9bRUyApwISzkHpC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Bl6.FtW5QB.ZWMJKTI__n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2yLN2RjdQuudjqo_7Bhkl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XKFgVVYcS2S71rsyR1brm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eNNWJQoEQC.E6pr2OMZCg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MiDTsRLqRjSRPTDvyewYw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o6VTLV9eTLWYQrTW6zBHe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Az34FB1Z1ESQsitq7UIF6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rOBEC5W5SbG_ZZ63k.epg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6KXIXLrSTtaeUnCNjNrwt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uaetg2yCQeKWsvozPae8I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do3G61BARrWQkz3HQvIr8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2Y5J_BWnS4KQMCMC5MnJt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X0tm3_1DSxyl2bkC_j05S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8WUL_DbyRpGvYpcB0LbNc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F7wh8Jq_SYyeayZ8LDENr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684kfsdwTR6RvIQRsy6TY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Az34FB1Z1ESQsitq7UIF6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ICawbPTQTiyhzLzflffXW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FAMbVMsPTHOX0slhVXm80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ikJA6DlYTdmTw9UQ6vopc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FE6Tvme7S.O3VkHLOxXiU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fFKW5M.jQaSlgdyM3tdZY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ZSxf7hOiR8OZoNdjquACd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7KUaCtSRky8PvIWZX.3o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XRFPbi_7SuOp_I_LcOvB1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Az34FB1Z1ESQsitq7UIF6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wzd7DUrWQFWPE55A._zs0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B.4x_icRTHGiG9Qz6SVswg"/>
</p:tagLst>
</file>

<file path=ppt/theme/theme1.xml><?xml version="1.0" encoding="utf-8"?>
<a:theme xmlns:a="http://schemas.openxmlformats.org/drawingml/2006/main" name="blank">
  <a:themeElements>
    <a:clrScheme name="Advancy">
      <a:dk1>
        <a:srgbClr val="000000"/>
      </a:dk1>
      <a:lt1>
        <a:srgbClr val="FFFFFF"/>
      </a:lt1>
      <a:dk2>
        <a:srgbClr val="8FCEE5"/>
      </a:dk2>
      <a:lt2>
        <a:srgbClr val="585858"/>
      </a:lt2>
      <a:accent1>
        <a:srgbClr val="003855"/>
      </a:accent1>
      <a:accent2>
        <a:srgbClr val="7F7F7F"/>
      </a:accent2>
      <a:accent3>
        <a:srgbClr val="699FC0"/>
      </a:accent3>
      <a:accent4>
        <a:srgbClr val="F79646"/>
      </a:accent4>
      <a:accent5>
        <a:srgbClr val="585858"/>
      </a:accent5>
      <a:accent6>
        <a:srgbClr val="DEDED7"/>
      </a:accent6>
      <a:hlink>
        <a:srgbClr val="699FC0"/>
      </a:hlink>
      <a:folHlink>
        <a:srgbClr val="DEDED7"/>
      </a:folHlink>
    </a:clrScheme>
    <a:fontScheme name="Advancy">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9525" algn="ctr">
          <a:noFill/>
          <a:miter lim="800000"/>
          <a:headEnd type="none" w="lg" len="lg"/>
          <a:tailEnd type="none" w="lg" len="lg"/>
        </a:ln>
        <a:effectLst/>
      </a:spPr>
      <a:bodyPr wrap="square" lIns="36000" tIns="36000" rIns="36000" bIns="36000" rtlCol="0" anchor="ctr">
        <a:noAutofit/>
      </a:bodyPr>
      <a:lstStyle>
        <a:defPPr algn="ctr" defTabSz="1018824">
          <a:spcBef>
            <a:spcPts val="400"/>
          </a:spcBef>
          <a:buClr>
            <a:srgbClr val="699FC0"/>
          </a:buClr>
          <a:buSzPct val="100000"/>
          <a:defRPr sz="1200" b="1" cap="all" dirty="0" smtClean="0">
            <a:solidFill>
              <a:srgbClr val="FFFFFF"/>
            </a:solidFill>
          </a:defRPr>
        </a:defPPr>
      </a:lstStyle>
    </a:spDef>
    <a:lnDef>
      <a:spPr>
        <a:ln w="6350" cap="sq">
          <a:solidFill>
            <a:schemeClr val="accent5"/>
          </a:solidFill>
          <a:beve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noAutofit/>
      </a:bodyPr>
      <a:lstStyle>
        <a:defPPr marL="177800" indent="-177800" defTabSz="1018824">
          <a:lnSpc>
            <a:spcPts val="1300"/>
          </a:lnSpc>
          <a:spcBef>
            <a:spcPts val="600"/>
          </a:spcBef>
          <a:buClr>
            <a:srgbClr val="699FC0"/>
          </a:buClr>
          <a:buSzPct val="100000"/>
          <a:buFont typeface="Wingdings 3"/>
          <a:buChar char="}"/>
          <a:defRPr sz="1200" dirty="0" err="1" smtClean="0">
            <a:solidFill>
              <a:srgbClr val="000000"/>
            </a:solidFill>
          </a:defRPr>
        </a:defPPr>
      </a:lstStyle>
    </a:txDef>
  </a:objectDefaults>
  <a:extraClrSchemeLst/>
  <a:extLst>
    <a:ext uri="{05A4C25C-085E-4340-85A3-A5531E510DB2}">
      <thm15:themeFamily xmlns:thm15="http://schemas.microsoft.com/office/thememl/2012/main" name="Blank" id="{B879BB58-0670-4FB9-AA04-FD6837AF0ADB}" vid="{6EC647A5-E5F3-41ED-A4FF-E9722C5DD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49723</TotalTime>
  <Words>4465</Words>
  <Application>Microsoft Office PowerPoint</Application>
  <PresentationFormat>Custom</PresentationFormat>
  <Paragraphs>853</Paragraphs>
  <Slides>44</Slides>
  <Notes>27</Notes>
  <HiddenSlides>4</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3</vt:i4>
      </vt:variant>
      <vt:variant>
        <vt:lpstr>Slide Titles</vt:lpstr>
      </vt:variant>
      <vt:variant>
        <vt:i4>44</vt:i4>
      </vt:variant>
    </vt:vector>
  </HeadingPairs>
  <TitlesOfParts>
    <vt:vector size="53" baseType="lpstr">
      <vt:lpstr>Arial</vt:lpstr>
      <vt:lpstr>Calibri</vt:lpstr>
      <vt:lpstr>Verdana</vt:lpstr>
      <vt:lpstr>Wingdings</vt:lpstr>
      <vt:lpstr>Wingdings 3</vt:lpstr>
      <vt:lpstr>blank</vt:lpstr>
      <vt:lpstr>think-cell Slide</vt:lpstr>
      <vt:lpstr>Graphique</vt:lpstr>
      <vt:lpstr>Chart</vt:lpstr>
      <vt:lpstr>Statistical knowledge tutorial</vt:lpstr>
      <vt:lpstr>Among the data analysis journey, different analysis tools are adopted for specific analysis objects </vt:lpstr>
      <vt:lpstr>Agenda</vt:lpstr>
      <vt:lpstr>Agenda</vt:lpstr>
      <vt:lpstr>Descriptive statistics is a summary statistic that quantitatively describes or summarizes features of a collection of information</vt:lpstr>
      <vt:lpstr>Data visualization for descriptive data analysis can help to better understand the distribution of the data</vt:lpstr>
      <vt:lpstr>Agenda</vt:lpstr>
      <vt:lpstr>Hypothesis test allows one to interpret whether the assumption holds or has been violated </vt:lpstr>
      <vt:lpstr>Agenda</vt:lpstr>
      <vt:lpstr>Agenda</vt:lpstr>
      <vt:lpstr>Correlation is a way to measure the relationship between variables, correlation coefficient is used to assess the strength of the association</vt:lpstr>
      <vt:lpstr>Agenda</vt:lpstr>
      <vt:lpstr>Association analysis is a method for discovering relationship between large database, e.g. market  basket analysis   </vt:lpstr>
      <vt:lpstr>Agenda</vt:lpstr>
      <vt:lpstr>Agenda</vt:lpstr>
      <vt:lpstr>Clustering is a exploratory analysis tool, which adopts different similarity measure to place similar items into a group</vt:lpstr>
      <vt:lpstr>Agenda</vt:lpstr>
      <vt:lpstr>Agenda</vt:lpstr>
      <vt:lpstr>Linear regression is a linear approach to model the relationship between a scalar response and one or more explanatory variables</vt:lpstr>
      <vt:lpstr>Correlation and regression are linked</vt:lpstr>
      <vt:lpstr>Agenda</vt:lpstr>
      <vt:lpstr>Time series is a sequence of numerical data points in successive order, describing how the variable changes over time </vt:lpstr>
      <vt:lpstr>Agenda</vt:lpstr>
      <vt:lpstr>Classification is aim to predict target class for test dataset from the trained model, where the target class tags for the train data already exist </vt:lpstr>
      <vt:lpstr>Segment customers by using clustering method and find the general character for each group with decision tree</vt:lpstr>
      <vt:lpstr>Agenda</vt:lpstr>
      <vt:lpstr>Objectives: define the best network strategy for Sephora China to optimize store performance</vt:lpstr>
      <vt:lpstr>Sales formula is the most important KPIs in retail</vt:lpstr>
      <vt:lpstr>Multiply data set are included for Sephora performance analysis, including fundamental store info, sales performance and filed visiting data  </vt:lpstr>
      <vt:lpstr>Descriptive statistics gives a quick summary of the Sephora transaction database </vt:lpstr>
      <vt:lpstr>The box plot shows that there are more outliers among white and black members, which should be pay attention to when do the member analysis </vt:lpstr>
      <vt:lpstr>The positive skewness of Sephora store sales shows that some stores are highly outperforming in the right tail  </vt:lpstr>
      <vt:lpstr>Guangzhou has the best performance driven by TR and AB level; performance are comparable across cities apart from Hangzhou’s abnormal high traffic</vt:lpstr>
      <vt:lpstr>Most Sephora store have annual sales in the 20-40 Mn RMB range, with typically opposite Traffic and TR behaviors</vt:lpstr>
      <vt:lpstr>Correlation matrix is used to analyze the correlation between multiple variables at the same time</vt:lpstr>
      <vt:lpstr>The hypothesis test result verifies the assumption that TR is effected by the promotion event</vt:lpstr>
      <vt:lpstr>Further clustered the core format stores to achieve similar member behaviors: differentiation comes from store traffic and distance from nearby stores</vt:lpstr>
      <vt:lpstr>Agenda</vt:lpstr>
      <vt:lpstr>Examples and tips throughout the whole analysis process for future data analysis project </vt:lpstr>
      <vt:lpstr>Use data visualization tool can be a better way to help for analysis and show the result</vt:lpstr>
      <vt:lpstr>Agenda</vt:lpstr>
      <vt:lpstr>Appendix</vt:lpstr>
      <vt:lpstr>disclaimer</vt:lpstr>
      <vt:lpstr>PowerPoint Presentation</vt:lpstr>
    </vt:vector>
  </TitlesOfParts>
  <Manager>Design by Novaty;www.novaty.com</Manager>
  <Company/>
  <LinksUpToDate>false</LinksUpToDate>
  <SharedDoc>false</SharedDoc>
  <HyperlinkBase>www.advancy.com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Dawei Hang</dc:creator>
  <cp:lastModifiedBy>Dawei Hang</cp:lastModifiedBy>
  <cp:revision>256</cp:revision>
  <cp:lastPrinted>2013-04-11T01:31:02Z</cp:lastPrinted>
  <dcterms:created xsi:type="dcterms:W3CDTF">2018-07-23T08:05:36Z</dcterms:created>
  <dcterms:modified xsi:type="dcterms:W3CDTF">2018-09-13T11:38:37Z</dcterms:modified>
</cp:coreProperties>
</file>